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0" r:id="rId3"/>
    <p:sldId id="278" r:id="rId4"/>
    <p:sldId id="281" r:id="rId5"/>
    <p:sldId id="275" r:id="rId6"/>
    <p:sldId id="258" r:id="rId7"/>
    <p:sldId id="263" r:id="rId8"/>
    <p:sldId id="264" r:id="rId9"/>
    <p:sldId id="262" r:id="rId10"/>
    <p:sldId id="259" r:id="rId11"/>
    <p:sldId id="265" r:id="rId12"/>
    <p:sldId id="268" r:id="rId13"/>
    <p:sldId id="269" r:id="rId14"/>
    <p:sldId id="273" r:id="rId15"/>
    <p:sldId id="266" r:id="rId16"/>
    <p:sldId id="274" r:id="rId17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9F0F"/>
    <a:srgbClr val="DAE7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5238" autoAdjust="0"/>
  </p:normalViewPr>
  <p:slideViewPr>
    <p:cSldViewPr>
      <p:cViewPr>
        <p:scale>
          <a:sx n="100" d="100"/>
          <a:sy n="100" d="100"/>
        </p:scale>
        <p:origin x="-72" y="930"/>
      </p:cViewPr>
      <p:guideLst>
        <p:guide orient="horz" pos="768"/>
        <p:guide orient="horz" pos="240"/>
        <p:guide pos="5520"/>
      </p:guideLst>
    </p:cSldViewPr>
  </p:slideViewPr>
  <p:outlineViewPr>
    <p:cViewPr>
      <p:scale>
        <a:sx n="25" d="100"/>
        <a:sy n="25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F502413-8C93-4E4D-831F-DA620933B019}" type="datetimeFigureOut">
              <a:rPr lang="en-US"/>
              <a:pPr>
                <a:defRPr/>
              </a:pPr>
              <a:t>6/25/2010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CBA575E-9AE4-4FFD-AC88-1D6EAB50C112}" type="slidenum">
              <a:rPr lang="en-NZ"/>
              <a:pPr>
                <a:defRPr/>
              </a:pPr>
              <a:t>‹N›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0A8F16-8D7D-4992-8CA1-9967C3E5BC2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305D4-A741-45D0-A7CE-0F17CED868E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8EA85-0CD2-4F6D-8754-CE9DE9DDF7C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442D4-5644-44D1-9C12-DE2B05798AD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960633-1975-48E1-A2EB-1FDB706AD88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4720A0-1B0F-4203-924D-015C766B1C4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37A79F-8FFD-49E0-A690-3BE6F6F581F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F39F0-B586-4E77-918E-62D5E4A7FD1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5B78A-9CD0-4DE7-8389-32771BD4F4E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F268A-8C96-4AE2-BF2E-212549C64E0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A55D4-A80D-4484-BEF1-64E1A10BB7A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E97EF-AE11-407A-AE32-CF476D0C7B5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1DEA0-D18A-4D4E-83F4-5A6F491F0B1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59298-A407-40A0-B69E-C8059BFDA4C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7513" y="5319713"/>
            <a:ext cx="3646487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5962650"/>
            <a:ext cx="17526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533400"/>
          </a:xfrm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sky_TopSection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66294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1" descr="6835_powerpoint_v2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1113" y="0"/>
            <a:ext cx="9155113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19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81800" y="381000"/>
            <a:ext cx="19812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4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4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4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4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4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Integrating industry and other ‘real world’ learning</a:t>
            </a:r>
            <a:br>
              <a:rPr lang="en-US" sz="2800" dirty="0" smtClean="0"/>
            </a:br>
            <a:r>
              <a:rPr lang="en-US" sz="2800" dirty="0" smtClean="0"/>
              <a:t>experiences within the real estate curricula: Challenges and experiences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533400"/>
          </a:xfrm>
          <a:noFill/>
        </p:spPr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IRES Education Panel </a:t>
            </a:r>
          </a:p>
          <a:p>
            <a:pPr eaLnBrk="1" hangingPunct="1"/>
            <a:r>
              <a:rPr lang="en-US" sz="2400" dirty="0" smtClean="0"/>
              <a:t>ERES Conference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Enhancing Graduate Employability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2071688"/>
            <a:ext cx="3810000" cy="3733800"/>
          </a:xfrm>
        </p:spPr>
        <p:txBody>
          <a:bodyPr lIns="144000" rIns="0"/>
          <a:lstStyle/>
          <a:p>
            <a:pPr algn="just" eaLnBrk="1" hangingPunct="1">
              <a:buFontTx/>
              <a:buNone/>
              <a:defRPr/>
            </a:pPr>
            <a:r>
              <a:rPr lang="en-US" sz="2000" b="1" dirty="0" smtClean="0"/>
              <a:t>Networking Evenings</a:t>
            </a:r>
          </a:p>
          <a:p>
            <a:pPr marL="0" algn="just" eaLnBrk="1" hangingPunct="1">
              <a:buFontTx/>
              <a:buNone/>
              <a:defRPr/>
            </a:pPr>
            <a:endParaRPr lang="en-US" sz="1200" dirty="0" smtClean="0"/>
          </a:p>
          <a:p>
            <a:pPr marL="0" algn="just" eaLnBrk="1" hangingPunct="1">
              <a:buFontTx/>
              <a:buNone/>
              <a:defRPr/>
            </a:pPr>
            <a:r>
              <a:rPr lang="en-US" sz="1400" dirty="0" smtClean="0"/>
              <a:t>Companies invite students to a function at their offices, thus giving students an opportunity to mix and mingle with staff from these offices. Current participants: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Bayleys </a:t>
            </a:r>
          </a:p>
          <a:p>
            <a:pPr eaLnBrk="1" hangingPunct="1">
              <a:defRPr/>
            </a:pPr>
            <a:r>
              <a:rPr lang="en-US" sz="2000" dirty="0" smtClean="0"/>
              <a:t>Colliers International</a:t>
            </a:r>
          </a:p>
          <a:p>
            <a:pPr eaLnBrk="1" hangingPunct="1">
              <a:defRPr/>
            </a:pPr>
            <a:r>
              <a:rPr lang="en-US" sz="2000" dirty="0" smtClean="0"/>
              <a:t>CBRichard Ellis</a:t>
            </a:r>
          </a:p>
          <a:p>
            <a:pPr eaLnBrk="1" hangingPunct="1">
              <a:defRPr/>
            </a:pPr>
            <a:r>
              <a:rPr lang="en-US" sz="2000" dirty="0" smtClean="0"/>
              <a:t>Jones Lang LaSalle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3240360" cy="454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Enhancing Graduate Employability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071688"/>
            <a:ext cx="4392489" cy="3949600"/>
          </a:xfrm>
        </p:spPr>
        <p:txBody>
          <a:bodyPr/>
          <a:lstStyle/>
          <a:p>
            <a:pPr marL="0" eaLnBrk="1" hangingPunct="1">
              <a:buFontTx/>
              <a:buNone/>
            </a:pPr>
            <a:r>
              <a:rPr lang="en-US" sz="2000" b="1" dirty="0" smtClean="0"/>
              <a:t>Encourage participation in Property Case Competitions</a:t>
            </a:r>
          </a:p>
          <a:p>
            <a:pPr marL="0" eaLnBrk="1" hangingPunct="1">
              <a:buFontTx/>
              <a:buNone/>
            </a:pPr>
            <a:r>
              <a:rPr lang="en-US" sz="1400" dirty="0" smtClean="0"/>
              <a:t>Teams are provided with information about a company and are given time to </a:t>
            </a:r>
            <a:r>
              <a:rPr lang="en-US" sz="1400" dirty="0" err="1" smtClean="0"/>
              <a:t>analyse</a:t>
            </a:r>
            <a:r>
              <a:rPr lang="en-US" sz="1400" dirty="0" smtClean="0"/>
              <a:t> the case, develop a solution and prepare, present and defend it to a panel of business practitioners. </a:t>
            </a:r>
          </a:p>
          <a:p>
            <a:pPr marL="0" eaLnBrk="1" hangingPunct="1">
              <a:buFontTx/>
              <a:buNone/>
            </a:pPr>
            <a:endParaRPr lang="en-US" sz="1400" dirty="0" smtClean="0"/>
          </a:p>
          <a:p>
            <a:pPr marL="0" eaLnBrk="1" hangingPunct="1">
              <a:buFontTx/>
              <a:buNone/>
            </a:pPr>
            <a:r>
              <a:rPr lang="en-US" sz="1400" dirty="0" smtClean="0"/>
              <a:t>Helps develop essential skills for employment such as communication, presentation and teamwork.</a:t>
            </a:r>
          </a:p>
          <a:p>
            <a:pPr marL="0" eaLnBrk="1" hangingPunct="1">
              <a:buFontTx/>
              <a:buNone/>
            </a:pPr>
            <a:endParaRPr lang="en-US" sz="1400" dirty="0" smtClean="0"/>
          </a:p>
          <a:p>
            <a:pPr marL="0" eaLnBrk="1" hangingPunct="1">
              <a:buFontTx/>
              <a:buNone/>
            </a:pPr>
            <a:r>
              <a:rPr lang="en-US" sz="1400" dirty="0" smtClean="0"/>
              <a:t>Internal competition, PRRES competition (2010 winners) and University of Southern California competition which runs over 3 days.</a:t>
            </a:r>
          </a:p>
        </p:txBody>
      </p:sp>
      <p:pic>
        <p:nvPicPr>
          <p:cNvPr id="14340" name="Picture 3" descr="C:\Documents and Settings\ngar020\My Documents\photos\Competitions\Property Case competition\IMG_36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696656">
            <a:off x="6745288" y="2100263"/>
            <a:ext cx="1970087" cy="2627312"/>
          </a:xfrm>
          <a:noFill/>
        </p:spPr>
      </p:pic>
      <p:pic>
        <p:nvPicPr>
          <p:cNvPr id="14341" name="Picture 2" descr="C:\Documents and Settings\ngar020\My Documents\photos\Competitions\Property Case competition\Photo 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4714875"/>
            <a:ext cx="2281237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C:\Documents and Settings\ngar020\My Documents\photos\Competitions\Property Case competition\P10006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73016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1430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Enhancing Graduate Employability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2071688"/>
            <a:ext cx="6929437" cy="3733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/>
              <a:t>Graduate Profiles Brochure distributed to all </a:t>
            </a:r>
            <a:r>
              <a:rPr lang="en-US" sz="2000" dirty="0" err="1" smtClean="0"/>
              <a:t>aluni</a:t>
            </a:r>
            <a:r>
              <a:rPr lang="en-US" sz="2000" dirty="0" smtClean="0"/>
              <a:t> and industry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3" y="2852936"/>
            <a:ext cx="576908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Enhancing Graduate Employability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2000250"/>
            <a:ext cx="5072062" cy="38052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b="1" dirty="0" smtClean="0"/>
              <a:t>Scholarships</a:t>
            </a:r>
            <a:endParaRPr lang="en-US" sz="1100" dirty="0" smtClean="0"/>
          </a:p>
          <a:p>
            <a:pPr eaLnBrk="1" hangingPunct="1">
              <a:buFontTx/>
              <a:buNone/>
              <a:defRPr/>
            </a:pPr>
            <a:r>
              <a:rPr lang="en-US" sz="1800" dirty="0" smtClean="0"/>
              <a:t>Especially those that require interviews</a:t>
            </a:r>
          </a:p>
          <a:p>
            <a:pPr eaLnBrk="1" hangingPunct="1">
              <a:buFontTx/>
              <a:buNone/>
              <a:defRPr/>
            </a:pPr>
            <a:r>
              <a:rPr lang="en-US" sz="1800" dirty="0" smtClean="0"/>
              <a:t>To name a few…………</a:t>
            </a:r>
          </a:p>
          <a:p>
            <a:pPr eaLnBrk="1" hangingPunct="1">
              <a:buFontTx/>
              <a:buNone/>
              <a:defRPr/>
            </a:pPr>
            <a:endParaRPr lang="en-US" sz="1100" dirty="0" smtClean="0"/>
          </a:p>
          <a:p>
            <a:pPr eaLnBrk="1" hangingPunct="1">
              <a:defRPr/>
            </a:pPr>
            <a:r>
              <a:rPr lang="en-US" sz="1400" dirty="0" smtClean="0"/>
              <a:t>Blair Hargrave/Colliers International Scholarship</a:t>
            </a:r>
          </a:p>
          <a:p>
            <a:pPr eaLnBrk="1" hangingPunct="1">
              <a:defRPr/>
            </a:pPr>
            <a:r>
              <a:rPr lang="en-US" sz="1400" dirty="0" smtClean="0"/>
              <a:t>Goodman Scholarship</a:t>
            </a:r>
          </a:p>
          <a:p>
            <a:pPr eaLnBrk="1" hangingPunct="1">
              <a:defRPr/>
            </a:pPr>
            <a:r>
              <a:rPr lang="en-US" sz="1400" dirty="0" smtClean="0"/>
              <a:t>Keystone Bayleys Property Scholarship</a:t>
            </a:r>
          </a:p>
          <a:p>
            <a:pPr eaLnBrk="1" hangingPunct="1">
              <a:defRPr/>
            </a:pPr>
            <a:r>
              <a:rPr lang="en-US" sz="1400" dirty="0" smtClean="0"/>
              <a:t>Alexander Dorrington Scholarship</a:t>
            </a:r>
          </a:p>
          <a:p>
            <a:pPr eaLnBrk="1" hangingPunct="1">
              <a:defRPr/>
            </a:pPr>
            <a:endParaRPr lang="en-US" sz="1400" dirty="0" smtClean="0"/>
          </a:p>
          <a:p>
            <a:pPr marL="0" indent="0" eaLnBrk="1" hangingPunct="1">
              <a:buNone/>
              <a:defRPr/>
            </a:pPr>
            <a:r>
              <a:rPr lang="en-US" sz="1400" dirty="0" smtClean="0"/>
              <a:t>Here students get a chance to impress in front of potential employers often ends up with employment offers</a:t>
            </a:r>
          </a:p>
          <a:p>
            <a:pPr eaLnBrk="1" hangingPunct="1">
              <a:buFontTx/>
              <a:buNone/>
              <a:defRPr/>
            </a:pPr>
            <a:r>
              <a:rPr lang="en-US" sz="1100" dirty="0" smtClean="0"/>
              <a:t> </a:t>
            </a:r>
            <a:endParaRPr lang="en-US" sz="2000" dirty="0" smtClean="0"/>
          </a:p>
        </p:txBody>
      </p:sp>
      <p:pic>
        <p:nvPicPr>
          <p:cNvPr id="7172" name="Picture 6" descr="C:\Documents and Settings\ngar020\My Documents\photos\2006 Graduation Dinner photos\DSCF01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0688" y="2928938"/>
            <a:ext cx="3322637" cy="2214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Raising Commercial Awareness and Curriculum Inputs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2071688"/>
            <a:ext cx="4071937" cy="37338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NZ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Teaching/seminars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NZ" sz="2000" dirty="0" smtClean="0">
              <a:latin typeface="Times" pitchFamily="48" charset="0"/>
              <a:ea typeface="Calibri" pitchFamily="34" charset="0"/>
              <a:cs typeface="Times New Roman" pitchFamily="18" charset="0"/>
            </a:endParaRPr>
          </a:p>
          <a:p>
            <a:pPr marL="361950" indent="-361950">
              <a:spcBef>
                <a:spcPct val="0"/>
              </a:spcBef>
              <a:defRPr/>
            </a:pPr>
            <a:r>
              <a:rPr lang="en-NZ" sz="1800" dirty="0" smtClean="0">
                <a:latin typeface="+mj-lt"/>
                <a:ea typeface="Calibri" pitchFamily="34" charset="0"/>
                <a:cs typeface="Times New Roman" pitchFamily="18" charset="0"/>
              </a:rPr>
              <a:t>Contract staff teaching key practical subject areas</a:t>
            </a:r>
            <a:endParaRPr lang="en-NZ" sz="1800" dirty="0" smtClean="0">
              <a:latin typeface="+mj-lt"/>
            </a:endParaRPr>
          </a:p>
          <a:p>
            <a:pPr marL="361950" indent="-361950">
              <a:spcBef>
                <a:spcPct val="0"/>
              </a:spcBef>
              <a:defRPr/>
            </a:pPr>
            <a:r>
              <a:rPr lang="en-NZ" sz="1800" dirty="0" smtClean="0">
                <a:latin typeface="+mj-lt"/>
                <a:ea typeface="Calibri" pitchFamily="34" charset="0"/>
                <a:cs typeface="Calibri" pitchFamily="34" charset="0"/>
              </a:rPr>
              <a:t>Visiting lecturers from academia and industry</a:t>
            </a:r>
            <a:endParaRPr lang="en-NZ" sz="1800" dirty="0" smtClean="0">
              <a:latin typeface="+mj-lt"/>
            </a:endParaRPr>
          </a:p>
          <a:p>
            <a:pPr marL="361950" indent="-361950">
              <a:spcBef>
                <a:spcPct val="0"/>
              </a:spcBef>
              <a:defRPr/>
            </a:pPr>
            <a:r>
              <a:rPr lang="en-NZ" sz="1800" dirty="0" smtClean="0">
                <a:latin typeface="+mj-lt"/>
                <a:ea typeface="Calibri" pitchFamily="34" charset="0"/>
                <a:cs typeface="Calibri" pitchFamily="34" charset="0"/>
              </a:rPr>
              <a:t>Case study/assignment material</a:t>
            </a:r>
            <a:endParaRPr lang="en-NZ" sz="1800" dirty="0" smtClean="0">
              <a:latin typeface="+mj-lt"/>
            </a:endParaRPr>
          </a:p>
          <a:p>
            <a:pPr marL="361950" indent="-361950">
              <a:spcBef>
                <a:spcPct val="0"/>
              </a:spcBef>
              <a:defRPr/>
            </a:pPr>
            <a:r>
              <a:rPr lang="en-NZ" sz="1800" dirty="0" smtClean="0">
                <a:latin typeface="+mj-lt"/>
                <a:ea typeface="Calibri" pitchFamily="34" charset="0"/>
                <a:cs typeface="Calibri" pitchFamily="34" charset="0"/>
              </a:rPr>
              <a:t>Mentoring</a:t>
            </a:r>
          </a:p>
          <a:p>
            <a:pPr marL="361950" indent="-361950">
              <a:spcBef>
                <a:spcPct val="0"/>
              </a:spcBef>
              <a:defRPr/>
            </a:pPr>
            <a:r>
              <a:rPr lang="en-NZ" sz="1800" dirty="0" smtClean="0">
                <a:latin typeface="+mj-lt"/>
              </a:rPr>
              <a:t>Advisory Board</a:t>
            </a:r>
          </a:p>
          <a:p>
            <a:pPr marL="361950" indent="-361950">
              <a:spcBef>
                <a:spcPct val="0"/>
              </a:spcBef>
              <a:defRPr/>
            </a:pPr>
            <a:r>
              <a:rPr lang="en-US" sz="1800" dirty="0" smtClean="0">
                <a:latin typeface="+mj-lt"/>
              </a:rPr>
              <a:t>Property seminar includes academic and industry speakers.</a:t>
            </a:r>
          </a:p>
          <a:p>
            <a:pPr marL="361950" indent="-361950">
              <a:spcBef>
                <a:spcPct val="0"/>
              </a:spcBef>
              <a:defRPr/>
            </a:pPr>
            <a:endParaRPr lang="en-NZ" sz="2000" dirty="0" smtClean="0">
              <a:latin typeface="Times" pitchFamily="4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0888"/>
            <a:ext cx="351502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015008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Keeping up close relationships with Industry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785938"/>
            <a:ext cx="3810000" cy="3733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b="1" dirty="0" smtClean="0"/>
              <a:t>Property Dinner</a:t>
            </a:r>
          </a:p>
          <a:p>
            <a:pPr marL="0" eaLnBrk="1" hangingPunct="1">
              <a:buFontTx/>
              <a:buNone/>
              <a:defRPr/>
            </a:pPr>
            <a:r>
              <a:rPr lang="en-NZ" sz="1600" dirty="0" smtClean="0"/>
              <a:t>Celebrate the property profession in New Zealand and pay tribute to our graduates and scholarship and award winners.</a:t>
            </a:r>
          </a:p>
          <a:p>
            <a:pPr marL="0" eaLnBrk="1" hangingPunct="1">
              <a:defRPr/>
            </a:pPr>
            <a:r>
              <a:rPr lang="en-NZ" sz="1600" dirty="0" smtClean="0"/>
              <a:t>Dinner sponsorship</a:t>
            </a:r>
          </a:p>
          <a:p>
            <a:pPr marL="0" eaLnBrk="1" hangingPunct="1">
              <a:defRPr/>
            </a:pPr>
            <a:r>
              <a:rPr lang="en-NZ" sz="1600" dirty="0" smtClean="0"/>
              <a:t>Auction</a:t>
            </a:r>
          </a:p>
          <a:p>
            <a:pPr marL="0" eaLnBrk="1" hangingPunct="1">
              <a:defRPr/>
            </a:pPr>
            <a:r>
              <a:rPr lang="en-NZ" sz="1600" dirty="0" smtClean="0"/>
              <a:t>Scholarships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</p:txBody>
      </p:sp>
      <p:pic>
        <p:nvPicPr>
          <p:cNvPr id="5124" name="Picture 3" descr="D:\LOW_RESOLUTION\DINNER_1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4357688"/>
            <a:ext cx="2643188" cy="1795462"/>
          </a:xfrm>
          <a:noFill/>
        </p:spPr>
      </p:pic>
      <p:pic>
        <p:nvPicPr>
          <p:cNvPr id="5125" name="Picture 4" descr="D:\LOW_RESOLUTION\DINNER_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43000"/>
            <a:ext cx="164306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D:\LOW_RESOLUTION\DINNER_1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4929188"/>
            <a:ext cx="2643187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 descr="C:\Documents and Settings\ngar020\My Documents\photos\2009 Graduation Dinner\Dean-Greg Whittred with HODs -DINNER_0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75" y="3214688"/>
            <a:ext cx="23542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7" descr="D:\LOW_RESOLUTION\DINNER_1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75" y="1357313"/>
            <a:ext cx="238125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8" descr="D:\LOW_RESOLUTION\DINNER_0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50" y="4000500"/>
            <a:ext cx="2846388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Accreditation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2071688"/>
            <a:ext cx="5000625" cy="3733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2000" dirty="0" smtClean="0"/>
          </a:p>
          <a:p>
            <a:pPr marL="0" eaLnBrk="1" hangingPunct="1">
              <a:buFontTx/>
              <a:buNone/>
              <a:defRPr/>
            </a:pPr>
            <a:r>
              <a:rPr lang="en-US" sz="1600" dirty="0" smtClean="0"/>
              <a:t>The Bachelor of Property is </a:t>
            </a:r>
            <a:r>
              <a:rPr lang="en-US" sz="1600" dirty="0" err="1" smtClean="0"/>
              <a:t>recognised</a:t>
            </a:r>
            <a:r>
              <a:rPr lang="en-US" sz="1600" dirty="0" smtClean="0"/>
              <a:t> by:</a:t>
            </a:r>
          </a:p>
          <a:p>
            <a:pPr marL="0" eaLnBrk="1" hangingPunct="1">
              <a:buFontTx/>
              <a:buNone/>
              <a:defRPr/>
            </a:pPr>
            <a:endParaRPr lang="en-US" sz="1600" dirty="0" smtClean="0"/>
          </a:p>
          <a:p>
            <a:pPr marL="0" eaLnBrk="1" hangingPunct="1">
              <a:buFont typeface="Wingdings" pitchFamily="2" charset="2"/>
              <a:buChar char="§"/>
              <a:defRPr/>
            </a:pPr>
            <a:r>
              <a:rPr lang="en-US" sz="1200" dirty="0" smtClean="0"/>
              <a:t>The Royal Institution of Chartered  </a:t>
            </a:r>
          </a:p>
          <a:p>
            <a:pPr marL="0" eaLnBrk="1" hangingPunct="1">
              <a:buFontTx/>
              <a:buNone/>
              <a:defRPr/>
            </a:pPr>
            <a:r>
              <a:rPr lang="en-US" sz="1200" dirty="0" smtClean="0"/>
              <a:t>       Surveyors </a:t>
            </a:r>
            <a:r>
              <a:rPr lang="en-US" sz="1200" b="1" dirty="0" smtClean="0"/>
              <a:t>(RICS) </a:t>
            </a:r>
            <a:r>
              <a:rPr lang="en-US" sz="1200" dirty="0" smtClean="0"/>
              <a:t>(UK)</a:t>
            </a:r>
          </a:p>
          <a:p>
            <a:pPr marL="0" eaLnBrk="1" hangingPunct="1">
              <a:buFontTx/>
              <a:buNone/>
              <a:defRPr/>
            </a:pPr>
            <a:endParaRPr lang="en-US" sz="1200" dirty="0" smtClean="0"/>
          </a:p>
          <a:p>
            <a:pPr marL="0" eaLnBrk="1" hangingPunct="1">
              <a:buFontTx/>
              <a:buNone/>
              <a:defRPr/>
            </a:pPr>
            <a:endParaRPr lang="en-US" sz="1200" dirty="0" smtClean="0"/>
          </a:p>
          <a:p>
            <a:pPr marL="0" eaLnBrk="1" hangingPunct="1">
              <a:defRPr/>
            </a:pPr>
            <a:r>
              <a:rPr lang="en-US" sz="1200" dirty="0" smtClean="0"/>
              <a:t>The Property Institute of New Zealand  </a:t>
            </a:r>
            <a:r>
              <a:rPr lang="en-US" sz="1200" b="1" dirty="0" smtClean="0"/>
              <a:t>PINZ)</a:t>
            </a:r>
          </a:p>
          <a:p>
            <a:pPr marL="0" eaLnBrk="1" hangingPunct="1">
              <a:defRPr/>
            </a:pPr>
            <a:endParaRPr lang="en-US" sz="1200" b="1" dirty="0" smtClean="0"/>
          </a:p>
          <a:p>
            <a:pPr marL="0" eaLnBrk="1" hangingPunct="1">
              <a:buFontTx/>
              <a:buNone/>
              <a:defRPr/>
            </a:pPr>
            <a:endParaRPr lang="en-US" sz="1200" b="1" dirty="0" smtClean="0"/>
          </a:p>
          <a:p>
            <a:pPr marL="0" eaLnBrk="1" hangingPunct="1">
              <a:buFont typeface="Wingdings" pitchFamily="2" charset="2"/>
              <a:buChar char="§"/>
              <a:defRPr/>
            </a:pPr>
            <a:r>
              <a:rPr lang="en-US" sz="1200" dirty="0" smtClean="0"/>
              <a:t>The Valuers Registration Board </a:t>
            </a:r>
            <a:r>
              <a:rPr lang="en-US" sz="1200" b="1" dirty="0" smtClean="0"/>
              <a:t>(VRB)</a:t>
            </a:r>
          </a:p>
          <a:p>
            <a:pPr marL="0" eaLnBrk="1" hangingPunct="1">
              <a:buFont typeface="Wingdings" pitchFamily="2" charset="2"/>
              <a:buChar char="§"/>
              <a:defRPr/>
            </a:pPr>
            <a:endParaRPr lang="en-US" sz="1200" b="1" dirty="0" smtClean="0"/>
          </a:p>
          <a:p>
            <a:pPr marL="0" eaLnBrk="1" hangingPunct="1">
              <a:buFont typeface="Wingdings" pitchFamily="2" charset="2"/>
              <a:buChar char="§"/>
              <a:defRPr/>
            </a:pPr>
            <a:endParaRPr lang="en-US" sz="1200" b="1" dirty="0" smtClean="0"/>
          </a:p>
          <a:p>
            <a:pPr marL="0" eaLnBrk="1" hangingPunct="1">
              <a:buFont typeface="Wingdings" pitchFamily="2" charset="2"/>
              <a:buChar char="§"/>
              <a:defRPr/>
            </a:pPr>
            <a:r>
              <a:rPr lang="en-US" sz="1200" dirty="0" smtClean="0"/>
              <a:t>The Real Estate Institute of New Zealand </a:t>
            </a:r>
            <a:r>
              <a:rPr lang="en-US" sz="1200" b="1" dirty="0" smtClean="0"/>
              <a:t>(REINZ)</a:t>
            </a:r>
          </a:p>
          <a:p>
            <a:pPr marL="0"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29063" y="2857500"/>
            <a:ext cx="2527300" cy="560388"/>
          </a:xfrm>
          <a:noFill/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3714750"/>
            <a:ext cx="14287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25" y="5072063"/>
            <a:ext cx="16430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NZ" dirty="0" smtClean="0"/>
              <a:t>Challenges</a:t>
            </a:r>
          </a:p>
          <a:p>
            <a:r>
              <a:rPr lang="en-NZ" dirty="0" smtClean="0"/>
              <a:t>Small property market</a:t>
            </a:r>
          </a:p>
          <a:p>
            <a:r>
              <a:rPr lang="en-NZ" dirty="0" smtClean="0"/>
              <a:t>Hit by the GFC</a:t>
            </a:r>
          </a:p>
          <a:p>
            <a:r>
              <a:rPr lang="en-NZ" dirty="0" smtClean="0"/>
              <a:t>Make sure that we are the no. 1 choice for Property Graduates</a:t>
            </a:r>
          </a:p>
          <a:p>
            <a:r>
              <a:rPr lang="en-NZ" dirty="0" smtClean="0"/>
              <a:t>Keep up relationships with industry</a:t>
            </a:r>
          </a:p>
          <a:p>
            <a:r>
              <a:rPr lang="en-NZ" dirty="0" smtClean="0"/>
              <a:t>Keep course relevant and up to date</a:t>
            </a: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Enhancing Graduate Employability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NZ" dirty="0" smtClean="0">
                <a:latin typeface="+mj-lt"/>
              </a:rPr>
              <a:t>At the University of Auckland Business School we have a comprehensive and structured approach to enhancing our graduate employability, these include: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NZ" dirty="0" smtClean="0">
              <a:latin typeface="Times" pitchFamily="4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NZ" sz="2000" dirty="0" smtClean="0">
                <a:latin typeface="Calibri" pitchFamily="34" charset="0"/>
              </a:rPr>
              <a:t>Director of Careers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NZ" sz="2000" dirty="0" smtClean="0">
                <a:latin typeface="Calibri" pitchFamily="34" charset="0"/>
              </a:rPr>
              <a:t>Board of Advisors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NZ" sz="2000" dirty="0" smtClean="0">
                <a:latin typeface="Calibri" pitchFamily="34" charset="0"/>
              </a:rPr>
              <a:t>Career Development programmes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NZ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Buddy/Coffee Mate  Programmes</a:t>
            </a:r>
            <a:endParaRPr lang="en-NZ" sz="2000" dirty="0" smtClean="0">
              <a:latin typeface="Calibri" pitchFamily="34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NZ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Alumni Evenings</a:t>
            </a:r>
            <a:endParaRPr lang="en-NZ" sz="2000" dirty="0" smtClean="0">
              <a:latin typeface="Times" pitchFamily="4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NZ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Networking Evenings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NZ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Property Case Competitions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NZ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Job placements - Graduate profile book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NZ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Business School Careers Centre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2000" dirty="0" smtClean="0"/>
              <a:t>James Hairsine is currently the Director of Careers at the University of Auckland Business School.</a:t>
            </a:r>
          </a:p>
          <a:p>
            <a:pPr marL="0" indent="0">
              <a:buNone/>
            </a:pPr>
            <a:r>
              <a:rPr lang="en-NZ" sz="2000" dirty="0" smtClean="0"/>
              <a:t>He runs the Business School’s Careers Centre which helps provides students with a world-class career management support service</a:t>
            </a:r>
          </a:p>
          <a:p>
            <a:pPr marL="0" indent="0">
              <a:buNone/>
            </a:pPr>
            <a:r>
              <a:rPr lang="en-NZ" sz="2000" dirty="0" smtClean="0"/>
              <a:t>The Department of Property works closely with him to enhance it’s own offerings</a:t>
            </a:r>
          </a:p>
          <a:p>
            <a:pPr>
              <a:buNone/>
            </a:pPr>
            <a:endParaRPr lang="en-N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149080"/>
            <a:ext cx="3190503" cy="223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214438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Advisory Board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2071688"/>
            <a:ext cx="3810000" cy="3733800"/>
          </a:xfrm>
        </p:spPr>
        <p:txBody>
          <a:bodyPr/>
          <a:lstStyle/>
          <a:p>
            <a:pPr marL="0" eaLnBrk="1" hangingPunct="1">
              <a:buFontTx/>
              <a:buNone/>
            </a:pPr>
            <a:r>
              <a:rPr lang="en-US" sz="1400" dirty="0" smtClean="0"/>
              <a:t>The Advisory Board is made up of senior property professionals representing different sectors of the industry.  </a:t>
            </a:r>
          </a:p>
          <a:p>
            <a:pPr marL="0" eaLnBrk="1" hangingPunct="1">
              <a:buFontTx/>
              <a:buNone/>
            </a:pPr>
            <a:endParaRPr lang="en-US" sz="1400" dirty="0" smtClean="0"/>
          </a:p>
          <a:p>
            <a:pPr marL="0" eaLnBrk="1" hangingPunct="1">
              <a:buFontTx/>
              <a:buNone/>
            </a:pPr>
            <a:r>
              <a:rPr lang="en-US" sz="1400" dirty="0" smtClean="0"/>
              <a:t>The main objective is to produce world-class graduates, research and ideas that underpin the industry’s position within a knowledge-based economy and society.</a:t>
            </a:r>
          </a:p>
          <a:p>
            <a:pPr marL="0" eaLnBrk="1" hangingPunct="1">
              <a:buFontTx/>
              <a:buNone/>
            </a:pPr>
            <a:endParaRPr lang="en-US" sz="1400" dirty="0" smtClean="0"/>
          </a:p>
          <a:p>
            <a:pPr marL="0" eaLnBrk="1" hangingPunct="1">
              <a:buNone/>
            </a:pPr>
            <a:r>
              <a:rPr lang="en-US" sz="1200" dirty="0" smtClean="0"/>
              <a:t>Company representation include:</a:t>
            </a:r>
          </a:p>
          <a:p>
            <a:pPr marL="0" eaLnBrk="1" hangingPunct="1"/>
            <a:r>
              <a:rPr lang="en-US" sz="1200" dirty="0" smtClean="0"/>
              <a:t>Jones Lang LaSalle</a:t>
            </a:r>
          </a:p>
          <a:p>
            <a:pPr marL="0" eaLnBrk="1" hangingPunct="1"/>
            <a:r>
              <a:rPr lang="en-US" sz="1200" dirty="0" smtClean="0"/>
              <a:t>Colliers International </a:t>
            </a:r>
          </a:p>
          <a:p>
            <a:pPr marL="0" eaLnBrk="1" hangingPunct="1"/>
            <a:r>
              <a:rPr lang="en-US" sz="1200" dirty="0" err="1" smtClean="0"/>
              <a:t>CBRichard</a:t>
            </a:r>
            <a:r>
              <a:rPr lang="en-US" sz="1200" dirty="0" smtClean="0"/>
              <a:t> Ellis</a:t>
            </a:r>
          </a:p>
          <a:p>
            <a:pPr marL="0" eaLnBrk="1" hangingPunct="1"/>
            <a:r>
              <a:rPr lang="en-US" sz="1200" dirty="0" smtClean="0"/>
              <a:t>Bayleys</a:t>
            </a:r>
          </a:p>
          <a:p>
            <a:pPr marL="0" eaLnBrk="1" hangingPunct="1"/>
            <a:r>
              <a:rPr lang="en-US" sz="1200" dirty="0" smtClean="0"/>
              <a:t>ING (NZ) Ltd</a:t>
            </a:r>
          </a:p>
          <a:p>
            <a:pPr marL="0" eaLnBrk="1" hangingPunct="1"/>
            <a:r>
              <a:rPr lang="en-US" sz="1200" dirty="0" smtClean="0"/>
              <a:t>Goodman Property Trust</a:t>
            </a:r>
          </a:p>
          <a:p>
            <a:pPr marL="0" eaLnBrk="1" hangingPunct="1"/>
            <a:r>
              <a:rPr lang="en-US" sz="1200" dirty="0" smtClean="0"/>
              <a:t>Knight </a:t>
            </a:r>
            <a:r>
              <a:rPr lang="en-US" sz="1200" dirty="0" err="1" smtClean="0"/>
              <a:t>Coldicutt</a:t>
            </a:r>
            <a:r>
              <a:rPr lang="en-US" sz="1200" dirty="0" smtClean="0"/>
              <a:t> Lawyers and Barristers</a:t>
            </a:r>
          </a:p>
          <a:p>
            <a:pPr marL="0" eaLnBrk="1" hangingPunct="1"/>
            <a:r>
              <a:rPr lang="en-US" sz="1200" dirty="0" err="1" smtClean="0"/>
              <a:t>Darroch</a:t>
            </a:r>
            <a:r>
              <a:rPr lang="en-US" sz="1200" dirty="0" smtClean="0"/>
              <a:t> Valuations</a:t>
            </a:r>
          </a:p>
          <a:p>
            <a:pPr marL="0" eaLnBrk="1" hangingPunct="1"/>
            <a:r>
              <a:rPr lang="en-US" sz="1200" dirty="0" smtClean="0"/>
              <a:t>Brookfield Multiplex</a:t>
            </a:r>
          </a:p>
          <a:p>
            <a:pPr marL="0" eaLnBrk="1" hangingPunct="1">
              <a:buFontTx/>
              <a:buNone/>
            </a:pPr>
            <a:endParaRPr lang="en-US" sz="1400" dirty="0" smtClean="0"/>
          </a:p>
          <a:p>
            <a:pPr marL="0" eaLnBrk="1" hangingPunct="1">
              <a:buFontTx/>
              <a:buNone/>
            </a:pPr>
            <a:endParaRPr lang="en-US" sz="1400" dirty="0" smtClean="0"/>
          </a:p>
          <a:p>
            <a:pPr marL="0" eaLnBrk="1" hangingPunct="1">
              <a:buFontTx/>
              <a:buNone/>
            </a:pPr>
            <a:endParaRPr lang="en-US" sz="1400" dirty="0" smtClean="0"/>
          </a:p>
        </p:txBody>
      </p:sp>
      <p:pic>
        <p:nvPicPr>
          <p:cNvPr id="20484" name="Picture 2" descr="C:\Documents and Settings\ngar020\My Documents\photos\1st Advisory Board Meeting\IMG_02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071688"/>
            <a:ext cx="4210050" cy="32813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19200"/>
            <a:ext cx="7772400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Enhancing Graduate Employability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2057400"/>
            <a:ext cx="5072062" cy="3733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b="1" dirty="0" smtClean="0"/>
              <a:t>Career development </a:t>
            </a:r>
            <a:r>
              <a:rPr lang="en-US" sz="2000" b="1" dirty="0" err="1" smtClean="0"/>
              <a:t>programme</a:t>
            </a:r>
            <a:r>
              <a:rPr lang="en-US" sz="2000" b="1" dirty="0" smtClean="0"/>
              <a:t> includes:</a:t>
            </a:r>
          </a:p>
          <a:p>
            <a:pPr eaLnBrk="1" hangingPunct="1">
              <a:buFontTx/>
              <a:buNone/>
            </a:pPr>
            <a:endParaRPr lang="en-US" sz="2000" b="1" dirty="0" smtClean="0"/>
          </a:p>
          <a:p>
            <a:pPr eaLnBrk="1" hangingPunct="1"/>
            <a:r>
              <a:rPr lang="en-US" sz="2000" dirty="0" smtClean="0"/>
              <a:t>Skills audit</a:t>
            </a:r>
          </a:p>
          <a:p>
            <a:pPr eaLnBrk="1" hangingPunct="1"/>
            <a:r>
              <a:rPr lang="en-US" sz="2000" dirty="0" smtClean="0"/>
              <a:t>Writing a winning CV</a:t>
            </a:r>
          </a:p>
          <a:p>
            <a:pPr eaLnBrk="1" hangingPunct="1"/>
            <a:r>
              <a:rPr lang="en-US" sz="2000" dirty="0" smtClean="0"/>
              <a:t>Creating an impression at an interview</a:t>
            </a:r>
          </a:p>
          <a:p>
            <a:pPr eaLnBrk="1" hangingPunct="1"/>
            <a:r>
              <a:rPr lang="en-US" sz="2000" dirty="0" smtClean="0"/>
              <a:t>Working effectively in a team</a:t>
            </a:r>
          </a:p>
          <a:p>
            <a:pPr eaLnBrk="1" hangingPunct="1"/>
            <a:endParaRPr lang="en-US" sz="2000" dirty="0" smtClean="0"/>
          </a:p>
        </p:txBody>
      </p:sp>
      <p:pic>
        <p:nvPicPr>
          <p:cNvPr id="15364" name="Content Placeholder 4" descr="Picture 1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56176" y="1772816"/>
            <a:ext cx="2800350" cy="3733800"/>
          </a:xfr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149080"/>
            <a:ext cx="1773237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Enhancing Graduate Employability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2071688"/>
            <a:ext cx="3810000" cy="3733800"/>
          </a:xfrm>
        </p:spPr>
        <p:txBody>
          <a:bodyPr/>
          <a:lstStyle/>
          <a:p>
            <a:pPr marL="0" eaLnBrk="1" hangingPunct="1">
              <a:buFontTx/>
              <a:buNone/>
            </a:pPr>
            <a:r>
              <a:rPr lang="en-US" sz="1800" b="1" dirty="0" smtClean="0"/>
              <a:t>The Real Estate Institute of New Zealand (REINZ) Buddy </a:t>
            </a:r>
            <a:r>
              <a:rPr lang="en-US" sz="1800" b="1" dirty="0" err="1" smtClean="0"/>
              <a:t>Programme</a:t>
            </a:r>
            <a:r>
              <a:rPr lang="en-US" sz="1800" b="1" dirty="0" smtClean="0"/>
              <a:t> </a:t>
            </a:r>
          </a:p>
          <a:p>
            <a:pPr marL="0" eaLnBrk="1" hangingPunct="1">
              <a:buFontTx/>
              <a:buNone/>
            </a:pPr>
            <a:endParaRPr lang="en-US" sz="2000" dirty="0" smtClean="0"/>
          </a:p>
          <a:p>
            <a:pPr marL="0" eaLnBrk="1" hangingPunct="1">
              <a:buFontTx/>
              <a:buNone/>
            </a:pPr>
            <a:r>
              <a:rPr lang="en-US" sz="1600" dirty="0" smtClean="0"/>
              <a:t>A </a:t>
            </a:r>
            <a:r>
              <a:rPr lang="en-US" sz="1600" dirty="0" err="1" smtClean="0"/>
              <a:t>programme</a:t>
            </a:r>
            <a:r>
              <a:rPr lang="en-US" sz="1600" dirty="0" smtClean="0"/>
              <a:t> designed to assist Property students to meet with real estate professionals to gain “real life” insights. Offered in the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year of their BProp.</a:t>
            </a:r>
          </a:p>
          <a:p>
            <a:pPr marL="0" eaLnBrk="1" hangingPunct="1">
              <a:buFontTx/>
              <a:buNone/>
            </a:pPr>
            <a:endParaRPr lang="en-US" sz="1200" dirty="0" smtClean="0"/>
          </a:p>
          <a:p>
            <a:pPr marL="0" eaLnBrk="1" hangingPunct="1">
              <a:buFontTx/>
              <a:buNone/>
            </a:pPr>
            <a:r>
              <a:rPr lang="en-US" sz="1200" b="1" dirty="0" smtClean="0"/>
              <a:t>Sponsored by REINZ</a:t>
            </a:r>
          </a:p>
        </p:txBody>
      </p:sp>
      <p:pic>
        <p:nvPicPr>
          <p:cNvPr id="11268" name="Picture 2" descr="C:\Documents and Settings\ngar020\My Documents\photos\2008 REINZ Buddy Programme\Picture 1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143125"/>
            <a:ext cx="2660650" cy="1995488"/>
          </a:xfrm>
          <a:noFill/>
        </p:spPr>
      </p:pic>
      <p:pic>
        <p:nvPicPr>
          <p:cNvPr id="11269" name="Picture 3" descr="C:\Documents and Settings\ngar020\My Documents\photos\2008 REINZ Buddy Programme\Picture 1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5625" y="421481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052736"/>
            <a:ext cx="7772400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Enhancing Graduate Employability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1700808"/>
            <a:ext cx="5225206" cy="37338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1800" b="1" dirty="0" smtClean="0"/>
              <a:t>The Property Institute of New Zealand (PINZ) Coffee Mate Buddy </a:t>
            </a:r>
            <a:r>
              <a:rPr lang="en-US" sz="1800" b="1" dirty="0" err="1" smtClean="0"/>
              <a:t>Programme</a:t>
            </a:r>
            <a:r>
              <a:rPr lang="en-US" sz="1800" b="1" dirty="0" smtClean="0"/>
              <a:t> and Speed Networking evening</a:t>
            </a:r>
            <a:endParaRPr lang="en-US" sz="1400" b="1" dirty="0" smtClean="0"/>
          </a:p>
          <a:p>
            <a:pPr marL="0" eaLnBrk="1" hangingPunct="1">
              <a:buFontTx/>
              <a:buNone/>
              <a:defRPr/>
            </a:pPr>
            <a:endParaRPr lang="en-US" sz="1200" dirty="0" smtClean="0"/>
          </a:p>
          <a:p>
            <a:pPr marL="0" eaLnBrk="1" hangingPunct="1">
              <a:buFontTx/>
              <a:buNone/>
              <a:defRPr/>
            </a:pPr>
            <a:r>
              <a:rPr lang="en-US" sz="1400" dirty="0" smtClean="0"/>
              <a:t>An invaluable learning experience for future property professionals offered to final year students.  It is designed to assist final year students in making informed  career choices and develop a relationship with a mentor in the industry.</a:t>
            </a:r>
          </a:p>
          <a:p>
            <a:pPr marL="0" eaLnBrk="1" hangingPunct="1">
              <a:buFontTx/>
              <a:buNone/>
              <a:defRPr/>
            </a:pPr>
            <a:endParaRPr lang="en-US" sz="1400" dirty="0" smtClean="0"/>
          </a:p>
          <a:p>
            <a:pPr marL="0" eaLnBrk="1" hangingPunct="1">
              <a:buFontTx/>
              <a:buNone/>
              <a:defRPr/>
            </a:pPr>
            <a:r>
              <a:rPr lang="en-US" sz="1400" dirty="0" smtClean="0"/>
              <a:t>Students get a chance to partake at a speed networking function and then have a </a:t>
            </a:r>
          </a:p>
          <a:p>
            <a:pPr marL="0" eaLnBrk="1" hangingPunct="1">
              <a:buFontTx/>
              <a:buNone/>
              <a:defRPr/>
            </a:pPr>
            <a:r>
              <a:rPr lang="en-US" sz="1400" dirty="0" smtClean="0"/>
              <a:t>“coffee interview” with </a:t>
            </a:r>
          </a:p>
          <a:p>
            <a:pPr marL="0" eaLnBrk="1" hangingPunct="1">
              <a:buFontTx/>
              <a:buNone/>
              <a:defRPr/>
            </a:pPr>
            <a:r>
              <a:rPr lang="en-US" sz="1400" dirty="0" smtClean="0"/>
              <a:t>professionals in the </a:t>
            </a:r>
          </a:p>
          <a:p>
            <a:pPr marL="0" eaLnBrk="1" hangingPunct="1">
              <a:buFontTx/>
              <a:buNone/>
              <a:defRPr/>
            </a:pPr>
            <a:r>
              <a:rPr lang="en-US" sz="1400" dirty="0" smtClean="0"/>
              <a:t>community.</a:t>
            </a:r>
          </a:p>
          <a:p>
            <a:pPr marL="0" eaLnBrk="1" hangingPunct="1">
              <a:buFontTx/>
              <a:buNone/>
              <a:defRPr/>
            </a:pPr>
            <a:endParaRPr lang="en-US" sz="1400" dirty="0" smtClean="0"/>
          </a:p>
          <a:p>
            <a:pPr marL="0" eaLnBrk="1" hangingPunct="1">
              <a:buFontTx/>
              <a:buNone/>
              <a:defRPr/>
            </a:pPr>
            <a:r>
              <a:rPr lang="en-US" sz="1400" dirty="0" smtClean="0"/>
              <a:t>Often ends up with offers </a:t>
            </a:r>
          </a:p>
          <a:p>
            <a:pPr marL="0" eaLnBrk="1" hangingPunct="1">
              <a:buFontTx/>
              <a:buNone/>
              <a:defRPr/>
            </a:pPr>
            <a:r>
              <a:rPr lang="en-US" sz="1400" dirty="0" smtClean="0"/>
              <a:t>of employment</a:t>
            </a:r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0152" y="2780928"/>
            <a:ext cx="2357438" cy="1714500"/>
          </a:xfrm>
          <a:noFill/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4385270"/>
            <a:ext cx="2565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437112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Enhancing Graduate Employability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2071688"/>
            <a:ext cx="3810000" cy="3733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b="1" dirty="0" smtClean="0"/>
              <a:t>Alumni Evening</a:t>
            </a:r>
          </a:p>
          <a:p>
            <a:pPr eaLnBrk="1" hangingPunct="1">
              <a:buFontTx/>
              <a:buNone/>
              <a:defRPr/>
            </a:pPr>
            <a:r>
              <a:rPr lang="en-US" sz="2000" b="1" dirty="0" smtClean="0"/>
              <a:t>Life After the BProp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  <a:p>
            <a:pPr marL="0" eaLnBrk="1" hangingPunct="1">
              <a:buFontTx/>
              <a:buNone/>
              <a:defRPr/>
            </a:pPr>
            <a:r>
              <a:rPr lang="en-US" sz="1800" dirty="0" smtClean="0"/>
              <a:t>Students get the opportunity to hear from and network with recent graduates in order to get insights into the graduate experience in disparate parts of the Property Industry.</a:t>
            </a:r>
          </a:p>
          <a:p>
            <a:pPr marL="0" eaLnBrk="1" hangingPunct="1">
              <a:buFontTx/>
              <a:buNone/>
              <a:defRPr/>
            </a:pPr>
            <a:r>
              <a:rPr lang="en-US" sz="1800" dirty="0" smtClean="0"/>
              <a:t>This session also includes a presentation from employers of </a:t>
            </a:r>
            <a:r>
              <a:rPr lang="en-US" sz="1800" dirty="0" err="1" smtClean="0"/>
              <a:t>BProp</a:t>
            </a:r>
            <a:r>
              <a:rPr lang="en-US" sz="1800" dirty="0" smtClean="0"/>
              <a:t> students and graduates.</a:t>
            </a:r>
          </a:p>
        </p:txBody>
      </p:sp>
      <p:pic>
        <p:nvPicPr>
          <p:cNvPr id="12292" name="Picture 2" descr="C:\Documents and Settings\ngar020\My Documents\photos\2007 Meet the Alumni Evening\Iona Che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214563"/>
            <a:ext cx="1928813" cy="1655762"/>
          </a:xfrm>
          <a:noFill/>
        </p:spPr>
      </p:pic>
      <p:pic>
        <p:nvPicPr>
          <p:cNvPr id="12293" name="Picture 5" descr="C:\Documents and Settings\ngar020\My Documents\photos\2007 Meet the Alumni Evening\Darren P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072563" y="-2714625"/>
            <a:ext cx="4681538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C:\Documents and Settings\ngar020\My Documents\photos\2007 Meet the Alumni Evening\Darren Pa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2214563"/>
            <a:ext cx="19113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C:\Documents and Settings\ngar020\My Documents\photos\2007 Meet the Alumni Evening\Students-Alumni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0" y="4071938"/>
            <a:ext cx="35623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4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Office PowerPoint</Application>
  <PresentationFormat>Presentazione su schermo (4:3)</PresentationFormat>
  <Paragraphs>146</Paragraphs>
  <Slides>16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Blank Presentation</vt:lpstr>
      <vt:lpstr>Integrating industry and other ‘real world’ learning experiences within the real estate curricula: Challenges and experiences </vt:lpstr>
      <vt:lpstr>Diapositiva 2</vt:lpstr>
      <vt:lpstr>Enhancing Graduate Employability</vt:lpstr>
      <vt:lpstr>Business School Careers Centre</vt:lpstr>
      <vt:lpstr>Advisory Board </vt:lpstr>
      <vt:lpstr>Enhancing Graduate Employability</vt:lpstr>
      <vt:lpstr>Enhancing Graduate Employability</vt:lpstr>
      <vt:lpstr>Enhancing Graduate Employability</vt:lpstr>
      <vt:lpstr>Enhancing Graduate Employability</vt:lpstr>
      <vt:lpstr>Enhancing Graduate Employability</vt:lpstr>
      <vt:lpstr>Enhancing Graduate Employability</vt:lpstr>
      <vt:lpstr>Enhancing Graduate Employability</vt:lpstr>
      <vt:lpstr>Enhancing Graduate Employability</vt:lpstr>
      <vt:lpstr>Raising Commercial Awareness and Curriculum Inputs</vt:lpstr>
      <vt:lpstr>Keeping up close relationships with Industry </vt:lpstr>
      <vt:lpstr>Accreditation</vt:lpstr>
    </vt:vector>
  </TitlesOfParts>
  <Company>King St Advertising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4</dc:creator>
  <cp:lastModifiedBy>User Default</cp:lastModifiedBy>
  <cp:revision>103</cp:revision>
  <dcterms:created xsi:type="dcterms:W3CDTF">2007-02-19T22:24:58Z</dcterms:created>
  <dcterms:modified xsi:type="dcterms:W3CDTF">2010-06-25T08:29:46Z</dcterms:modified>
</cp:coreProperties>
</file>