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6" r:id="rId9"/>
    <p:sldId id="267" r:id="rId10"/>
    <p:sldId id="261" r:id="rId11"/>
    <p:sldId id="268" r:id="rId12"/>
    <p:sldId id="269" r:id="rId13"/>
    <p:sldId id="270" r:id="rId14"/>
    <p:sldId id="271" r:id="rId15"/>
    <p:sldId id="272" r:id="rId16"/>
    <p:sldId id="262" r:id="rId17"/>
    <p:sldId id="273" r:id="rId18"/>
    <p:sldId id="263" r:id="rId19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0" autoAdjust="0"/>
    <p:restoredTop sz="94660"/>
  </p:normalViewPr>
  <p:slideViewPr>
    <p:cSldViewPr>
      <p:cViewPr varScale="1">
        <p:scale>
          <a:sx n="107" d="100"/>
          <a:sy n="107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23DA5A2-9ACF-4518-8CDE-F503DCE28179}" type="datetimeFigureOut">
              <a:rPr lang="fr-CH" smtClean="0"/>
              <a:pPr/>
              <a:t>18.06.2010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52DA979-534C-4F75-B8D3-E5C8872935A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B55-F2DD-47DA-BC75-65FCF910394C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548-ABD5-4DCD-A979-35DB55434E73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87E8-10B8-460E-8EE9-D420D5781723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29A-EB25-4986-ACC2-28DD3E269F5B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7637-3EB1-445C-BC69-7A83DAE42842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1C8E-C291-4B56-A76F-0379E0E1C524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6B13-004C-4437-AC89-563F4DF7F9B8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4F15-0F0D-4CA6-8614-647DEC3AE6AE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8CC5-5246-48DC-81A0-F53974864C6C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9AB-AF54-4655-847E-94EAB1626DB9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F952-4B87-4D5D-BD7A-ADD22042A19F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5FD7E-BBD6-4DD8-A751-A1C0163E9029}" type="datetime1">
              <a:rPr lang="fr-CH" smtClean="0"/>
              <a:pPr/>
              <a:t>18.06.2010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930CC-A40F-472F-B3ED-44BEFAF9C98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Garamond" pitchFamily="18" charset="0"/>
              </a:rPr>
              <a:t>Volatility Spillovers and Asymmetry in Real Estate Stock Returns</a:t>
            </a:r>
            <a:r>
              <a:rPr lang="fr-CH" dirty="0"/>
              <a:t/>
            </a:r>
            <a:br>
              <a:rPr lang="fr-CH" dirty="0"/>
            </a:b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400800" cy="28083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dirty="0" err="1" smtClean="0">
                <a:solidFill>
                  <a:schemeClr val="tx1"/>
                </a:solidFill>
                <a:latin typeface="Garamond" pitchFamily="18" charset="0"/>
              </a:rPr>
              <a:t>Kustrim</a:t>
            </a:r>
            <a:r>
              <a:rPr lang="en-US" sz="18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Garamond" pitchFamily="18" charset="0"/>
              </a:rPr>
              <a:t>Reka</a:t>
            </a:r>
            <a:endParaRPr lang="en-US" sz="1800" dirty="0" smtClean="0">
              <a:solidFill>
                <a:schemeClr val="tx1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Garamond" pitchFamily="18" charset="0"/>
              </a:rPr>
              <a:t>University of Geneva (Switzerland)</a:t>
            </a:r>
          </a:p>
          <a:p>
            <a:pPr>
              <a:lnSpc>
                <a:spcPct val="80000"/>
              </a:lnSpc>
            </a:pPr>
            <a:endParaRPr lang="en-US" sz="1800" dirty="0">
              <a:solidFill>
                <a:schemeClr val="tx1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Garamond" pitchFamily="18" charset="0"/>
              </a:rPr>
              <a:t>Martin </a:t>
            </a:r>
            <a:r>
              <a:rPr lang="en-US" sz="1800" dirty="0" err="1" smtClean="0">
                <a:solidFill>
                  <a:schemeClr val="tx1"/>
                </a:solidFill>
                <a:latin typeface="Garamond" pitchFamily="18" charset="0"/>
              </a:rPr>
              <a:t>Hoesli</a:t>
            </a:r>
            <a:endParaRPr lang="en-US" sz="1800" dirty="0" smtClean="0">
              <a:solidFill>
                <a:schemeClr val="tx1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Garamond" pitchFamily="18" charset="0"/>
              </a:rPr>
              <a:t>University of Geneva (Switzerland), University of Aberdeen (U.K.),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Garamond" pitchFamily="18" charset="0"/>
              </a:rPr>
              <a:t>and Bordeaux Management School (France)</a:t>
            </a:r>
          </a:p>
          <a:p>
            <a:pPr>
              <a:lnSpc>
                <a:spcPct val="80000"/>
              </a:lnSpc>
            </a:pPr>
            <a:endParaRPr lang="en-US" sz="1800" dirty="0">
              <a:solidFill>
                <a:schemeClr val="tx1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Garamond" pitchFamily="18" charset="0"/>
              </a:rPr>
              <a:t>European Real Estate Society Annual Conference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Garamond" pitchFamily="18" charset="0"/>
              </a:rPr>
              <a:t>Milano, Italy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Garamond" pitchFamily="18" charset="0"/>
              </a:rPr>
              <a:t>23-26 June 2010</a:t>
            </a:r>
          </a:p>
          <a:p>
            <a:pPr>
              <a:lnSpc>
                <a:spcPct val="80000"/>
              </a:lnSpc>
            </a:pPr>
            <a:endParaRPr lang="en-US" sz="18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1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5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Empirical Results (1)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latin typeface="Garamond" pitchFamily="18" charset="0"/>
              </a:rPr>
              <a:t>National Analysis:</a:t>
            </a:r>
          </a:p>
          <a:p>
            <a:pPr lvl="1">
              <a:lnSpc>
                <a:spcPct val="125000"/>
              </a:lnSpc>
            </a:pPr>
            <a:r>
              <a:rPr lang="en-US" b="1" dirty="0" smtClean="0">
                <a:latin typeface="Garamond" pitchFamily="18" charset="0"/>
              </a:rPr>
              <a:t>Volatility spillovers </a:t>
            </a:r>
            <a:r>
              <a:rPr lang="en-US" dirty="0" smtClean="0">
                <a:latin typeface="Garamond" pitchFamily="18" charset="0"/>
              </a:rPr>
              <a:t>(cross-market impact): U.S. and Australia (both </a:t>
            </a:r>
            <a:r>
              <a:rPr lang="en-US" dirty="0" smtClean="0">
                <a:latin typeface="Garamond" pitchFamily="18" charset="0"/>
              </a:rPr>
              <a:t>directions)</a:t>
            </a:r>
            <a:r>
              <a:rPr lang="en-US" i="1" dirty="0" smtClean="0">
                <a:latin typeface="Garamond" pitchFamily="18" charset="0"/>
              </a:rPr>
              <a:t> </a:t>
            </a:r>
            <a:endParaRPr lang="en-US" i="1" dirty="0" smtClean="0">
              <a:latin typeface="Garamond" pitchFamily="18" charset="0"/>
            </a:endParaRPr>
          </a:p>
          <a:p>
            <a:pPr lvl="1">
              <a:lnSpc>
                <a:spcPct val="125000"/>
              </a:lnSpc>
            </a:pPr>
            <a:r>
              <a:rPr lang="en-US" dirty="0" smtClean="0">
                <a:latin typeface="Garamond" pitchFamily="18" charset="0"/>
              </a:rPr>
              <a:t>Less obvious for the U.K.</a:t>
            </a:r>
          </a:p>
          <a:p>
            <a:pPr lvl="1">
              <a:lnSpc>
                <a:spcPct val="125000"/>
              </a:lnSpc>
            </a:pPr>
            <a:r>
              <a:rPr lang="en-US" b="1" dirty="0" smtClean="0">
                <a:latin typeface="Garamond" pitchFamily="18" charset="0"/>
              </a:rPr>
              <a:t>Asymmetry</a:t>
            </a:r>
            <a:r>
              <a:rPr lang="en-US" dirty="0" smtClean="0">
                <a:latin typeface="Garamond" pitchFamily="18" charset="0"/>
              </a:rPr>
              <a:t> in the U.K. and Australian cases; less apparent in the U.S.</a:t>
            </a:r>
          </a:p>
          <a:p>
            <a:pPr lvl="1">
              <a:lnSpc>
                <a:spcPct val="125000"/>
              </a:lnSpc>
            </a:pPr>
            <a:r>
              <a:rPr lang="en-US" b="1" dirty="0" smtClean="0">
                <a:latin typeface="Garamond" pitchFamily="18" charset="0"/>
              </a:rPr>
              <a:t>Conditional correlations</a:t>
            </a:r>
            <a:r>
              <a:rPr lang="en-US" dirty="0" smtClean="0">
                <a:latin typeface="Garamond" pitchFamily="18" charset="0"/>
              </a:rPr>
              <a:t>: high coefficients and upward trend from 2006 (financial crisis)</a:t>
            </a:r>
          </a:p>
          <a:p>
            <a:pPr lvl="1"/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10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5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Empirical Results (2)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00399"/>
            <a:ext cx="6552728" cy="47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11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5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Empirical Results (3)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latin typeface="Garamond" pitchFamily="18" charset="0"/>
              </a:rPr>
              <a:t>International Analysis (</a:t>
            </a:r>
            <a:r>
              <a:rPr lang="en-US" i="1" dirty="0" err="1" smtClean="0">
                <a:latin typeface="Garamond" pitchFamily="18" charset="0"/>
              </a:rPr>
              <a:t>unhedged</a:t>
            </a:r>
            <a:r>
              <a:rPr lang="en-US" i="1" dirty="0" smtClean="0">
                <a:latin typeface="Garamond" pitchFamily="18" charset="0"/>
              </a:rPr>
              <a:t>)</a:t>
            </a:r>
            <a:r>
              <a:rPr lang="en-US" dirty="0" smtClean="0">
                <a:latin typeface="Garamond" pitchFamily="18" charset="0"/>
              </a:rPr>
              <a:t>:</a:t>
            </a:r>
            <a:endParaRPr lang="en-US" i="1" dirty="0" smtClean="0">
              <a:latin typeface="Garamond" pitchFamily="18" charset="0"/>
            </a:endParaRPr>
          </a:p>
          <a:p>
            <a:pPr lvl="1">
              <a:lnSpc>
                <a:spcPct val="125000"/>
              </a:lnSpc>
            </a:pPr>
            <a:r>
              <a:rPr lang="en-US" b="1" dirty="0" smtClean="0">
                <a:latin typeface="Garamond" pitchFamily="18" charset="0"/>
              </a:rPr>
              <a:t>Volatility spillovers </a:t>
            </a:r>
            <a:r>
              <a:rPr lang="en-US" dirty="0" smtClean="0">
                <a:latin typeface="Garamond" pitchFamily="18" charset="0"/>
              </a:rPr>
              <a:t>(cross-market impact): U.K. and Australia (from the local to the worldwide market); presence of continental factors</a:t>
            </a:r>
            <a:r>
              <a:rPr lang="en-US" i="1" dirty="0" smtClean="0">
                <a:latin typeface="Garamond" pitchFamily="18" charset="0"/>
              </a:rPr>
              <a:t> </a:t>
            </a:r>
          </a:p>
          <a:p>
            <a:pPr lvl="1">
              <a:lnSpc>
                <a:spcPct val="125000"/>
              </a:lnSpc>
            </a:pPr>
            <a:r>
              <a:rPr lang="en-US" dirty="0" smtClean="0">
                <a:latin typeface="Garamond" pitchFamily="18" charset="0"/>
              </a:rPr>
              <a:t>The U.S</a:t>
            </a:r>
            <a:r>
              <a:rPr lang="en-US" dirty="0" smtClean="0">
                <a:latin typeface="Garamond" pitchFamily="18" charset="0"/>
              </a:rPr>
              <a:t>. market: more isolated</a:t>
            </a:r>
            <a:endParaRPr lang="en-US" dirty="0" smtClean="0">
              <a:latin typeface="Garamond" pitchFamily="18" charset="0"/>
            </a:endParaRPr>
          </a:p>
          <a:p>
            <a:pPr lvl="1">
              <a:lnSpc>
                <a:spcPct val="125000"/>
              </a:lnSpc>
            </a:pPr>
            <a:r>
              <a:rPr lang="en-US" b="1" dirty="0" smtClean="0">
                <a:latin typeface="Garamond" pitchFamily="18" charset="0"/>
              </a:rPr>
              <a:t>Asymmetry</a:t>
            </a:r>
            <a:r>
              <a:rPr lang="en-US" dirty="0" smtClean="0">
                <a:latin typeface="Garamond" pitchFamily="18" charset="0"/>
              </a:rPr>
              <a:t> in the U.K. and Australian cases</a:t>
            </a:r>
          </a:p>
          <a:p>
            <a:pPr lvl="1">
              <a:lnSpc>
                <a:spcPct val="125000"/>
              </a:lnSpc>
            </a:pPr>
            <a:r>
              <a:rPr lang="en-US" b="1" dirty="0" smtClean="0">
                <a:latin typeface="Garamond" pitchFamily="18" charset="0"/>
              </a:rPr>
              <a:t>Conditional correlations</a:t>
            </a:r>
            <a:r>
              <a:rPr lang="en-US" dirty="0" smtClean="0">
                <a:latin typeface="Garamond" pitchFamily="18" charset="0"/>
              </a:rPr>
              <a:t>: high coefficients for the U.K. and Australia (increase during crisis period)</a:t>
            </a:r>
          </a:p>
          <a:p>
            <a:pPr lvl="1"/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12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5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Empirical Results (4)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336704" cy="475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13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5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Empirical Results (5)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latin typeface="Garamond" pitchFamily="18" charset="0"/>
              </a:rPr>
              <a:t>International Analysis (hedged)</a:t>
            </a:r>
            <a:r>
              <a:rPr lang="en-US" dirty="0" smtClean="0">
                <a:latin typeface="Garamond" pitchFamily="18" charset="0"/>
              </a:rPr>
              <a:t>:</a:t>
            </a:r>
          </a:p>
          <a:p>
            <a:pPr lvl="1" algn="just"/>
            <a:r>
              <a:rPr lang="en-US" b="1" dirty="0" smtClean="0">
                <a:latin typeface="Garamond" pitchFamily="18" charset="0"/>
              </a:rPr>
              <a:t>Hedging strategy</a:t>
            </a:r>
            <a:r>
              <a:rPr lang="en-US" dirty="0" smtClean="0">
                <a:latin typeface="Garamond" pitchFamily="18" charset="0"/>
              </a:rPr>
              <a:t>: against pound for the U.S. investor and U.S. dollar for the U.K. and Australian </a:t>
            </a:r>
            <a:r>
              <a:rPr lang="en-US" dirty="0" smtClean="0">
                <a:latin typeface="Garamond" pitchFamily="18" charset="0"/>
              </a:rPr>
              <a:t>investors </a:t>
            </a:r>
            <a:endParaRPr lang="en-US" dirty="0" smtClean="0">
              <a:latin typeface="Garamond" pitchFamily="18" charset="0"/>
            </a:endParaRPr>
          </a:p>
          <a:p>
            <a:pPr lvl="1" algn="just">
              <a:buNone/>
            </a:pPr>
            <a:endParaRPr lang="en-US" sz="800" dirty="0" smtClean="0">
              <a:latin typeface="Garamond" pitchFamily="18" charset="0"/>
            </a:endParaRPr>
          </a:p>
          <a:p>
            <a:pPr lvl="1" algn="just"/>
            <a:r>
              <a:rPr lang="en-US" dirty="0" smtClean="0">
                <a:latin typeface="Garamond" pitchFamily="18" charset="0"/>
              </a:rPr>
              <a:t>Similar results for </a:t>
            </a:r>
            <a:r>
              <a:rPr lang="en-US" dirty="0" smtClean="0">
                <a:latin typeface="Garamond" pitchFamily="18" charset="0"/>
              </a:rPr>
              <a:t>the U.S</a:t>
            </a:r>
            <a:r>
              <a:rPr lang="en-US" dirty="0" smtClean="0">
                <a:latin typeface="Garamond" pitchFamily="18" charset="0"/>
              </a:rPr>
              <a:t>. </a:t>
            </a:r>
          </a:p>
          <a:p>
            <a:pPr lvl="1" algn="just">
              <a:buNone/>
            </a:pPr>
            <a:endParaRPr lang="en-US" sz="800" dirty="0" smtClean="0">
              <a:latin typeface="Garamond" pitchFamily="18" charset="0"/>
            </a:endParaRPr>
          </a:p>
          <a:p>
            <a:pPr lvl="1" algn="just"/>
            <a:r>
              <a:rPr lang="en-US" dirty="0" smtClean="0">
                <a:latin typeface="Garamond" pitchFamily="18" charset="0"/>
              </a:rPr>
              <a:t>U.K. and </a:t>
            </a:r>
            <a:r>
              <a:rPr lang="en-US" dirty="0" smtClean="0">
                <a:latin typeface="Garamond" pitchFamily="18" charset="0"/>
              </a:rPr>
              <a:t>Australian results are </a:t>
            </a:r>
            <a:r>
              <a:rPr lang="en-US" dirty="0" smtClean="0">
                <a:latin typeface="Garamond" pitchFamily="18" charset="0"/>
              </a:rPr>
              <a:t>more sensitive to the exchange rate; the domestic market impact and the asymmetry diminish (currency risk: opposite effects)</a:t>
            </a:r>
          </a:p>
          <a:p>
            <a:pPr lvl="1" algn="just">
              <a:buNone/>
            </a:pPr>
            <a:endParaRPr lang="en-US" sz="800" dirty="0" smtClean="0">
              <a:latin typeface="Garamond" pitchFamily="18" charset="0"/>
            </a:endParaRPr>
          </a:p>
          <a:p>
            <a:pPr lvl="1" algn="just"/>
            <a:r>
              <a:rPr lang="en-US" dirty="0" smtClean="0">
                <a:latin typeface="Garamond" pitchFamily="18" charset="0"/>
              </a:rPr>
              <a:t>Conditional correlations: quite similar patterns</a:t>
            </a:r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14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5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Empirical Results (6)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6624736" cy="496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15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6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Further Analysis: </a:t>
            </a:r>
            <a:r>
              <a:rPr lang="en-US" dirty="0" smtClean="0">
                <a:latin typeface="Garamond" pitchFamily="18" charset="0"/>
              </a:rPr>
              <a:t>Copulas </a:t>
            </a:r>
            <a:r>
              <a:rPr lang="en-US" dirty="0" smtClean="0">
                <a:latin typeface="Garamond" pitchFamily="18" charset="0"/>
              </a:rPr>
              <a:t>(1)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Lower tail dependence based on the </a:t>
            </a:r>
            <a:r>
              <a:rPr lang="en-US" b="1" dirty="0" smtClean="0">
                <a:latin typeface="Garamond" pitchFamily="18" charset="0"/>
              </a:rPr>
              <a:t>Clayton copula</a:t>
            </a:r>
            <a:r>
              <a:rPr lang="en-US" dirty="0" smtClean="0">
                <a:latin typeface="Garamond" pitchFamily="18" charset="0"/>
              </a:rPr>
              <a:t> (analysis of extreme negative events):</a:t>
            </a:r>
          </a:p>
          <a:p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endParaRPr lang="en-US" sz="16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Lower tail dependence formula: </a:t>
            </a:r>
          </a:p>
          <a:p>
            <a:endParaRPr lang="en-US" dirty="0" smtClean="0">
              <a:latin typeface="Garamond" pitchFamily="18" charset="0"/>
            </a:endParaRP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For the entire period and 4 </a:t>
            </a:r>
            <a:r>
              <a:rPr lang="en-US" dirty="0" smtClean="0">
                <a:latin typeface="Garamond" pitchFamily="18" charset="0"/>
              </a:rPr>
              <a:t>sub-periods</a:t>
            </a:r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16</a:t>
            </a:fld>
            <a:endParaRPr lang="fr-CH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711748" y="2852936"/>
          <a:ext cx="3300412" cy="431800"/>
        </p:xfrm>
        <a:graphic>
          <a:graphicData uri="http://schemas.openxmlformats.org/presentationml/2006/ole">
            <p:oleObj spid="_x0000_s5121" name="Équation" r:id="rId3" imgW="1841500" imgH="241300" progId="Equation.3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348507" y="4294038"/>
          <a:ext cx="6319837" cy="719138"/>
        </p:xfrm>
        <a:graphic>
          <a:graphicData uri="http://schemas.openxmlformats.org/presentationml/2006/ole">
            <p:oleObj spid="_x0000_s5123" name="Équation" r:id="rId4" imgW="36449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6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Further Analysis: </a:t>
            </a:r>
            <a:r>
              <a:rPr lang="en-US" dirty="0" smtClean="0">
                <a:latin typeface="Garamond" pitchFamily="18" charset="0"/>
              </a:rPr>
              <a:t>Copulas </a:t>
            </a:r>
            <a:r>
              <a:rPr lang="en-US" dirty="0" smtClean="0">
                <a:latin typeface="Garamond" pitchFamily="18" charset="0"/>
              </a:rPr>
              <a:t>(2)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Garamond" pitchFamily="18" charset="0"/>
              </a:rPr>
              <a:t>Strong lower tail dependence between stocks and real estate stocks</a:t>
            </a:r>
          </a:p>
          <a:p>
            <a:r>
              <a:rPr lang="en-US" dirty="0" smtClean="0">
                <a:latin typeface="Garamond" pitchFamily="18" charset="0"/>
              </a:rPr>
              <a:t>Strong lower tail dependence between the worldwide market and the U.K. and Australian markets (both strategies)</a:t>
            </a:r>
          </a:p>
          <a:p>
            <a:r>
              <a:rPr lang="en-US" dirty="0" smtClean="0">
                <a:latin typeface="Garamond" pitchFamily="18" charset="0"/>
              </a:rPr>
              <a:t>More important dependence when there is a crisis in a </a:t>
            </a:r>
            <a:r>
              <a:rPr lang="en-US" dirty="0" smtClean="0">
                <a:latin typeface="Garamond" pitchFamily="18" charset="0"/>
              </a:rPr>
              <a:t>sub-period</a:t>
            </a:r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Thus, consistent results with the </a:t>
            </a:r>
            <a:r>
              <a:rPr lang="en-US" dirty="0" smtClean="0">
                <a:latin typeface="Garamond" pitchFamily="18" charset="0"/>
              </a:rPr>
              <a:t>previous </a:t>
            </a:r>
            <a:r>
              <a:rPr lang="en-US" dirty="0" smtClean="0">
                <a:latin typeface="Garamond" pitchFamily="18" charset="0"/>
              </a:rPr>
              <a:t>analysis</a:t>
            </a:r>
          </a:p>
          <a:p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endParaRPr lang="en-US" sz="1600" dirty="0" smtClean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17</a:t>
            </a:fld>
            <a:endParaRPr lang="fr-CH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7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Concluding Remarks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itchFamily="18" charset="0"/>
              </a:rPr>
              <a:t>In general, presence of cross-market </a:t>
            </a:r>
            <a:r>
              <a:rPr lang="en-US" dirty="0" smtClean="0">
                <a:latin typeface="Garamond" pitchFamily="18" charset="0"/>
              </a:rPr>
              <a:t>impacts </a:t>
            </a:r>
            <a:r>
              <a:rPr lang="en-US" dirty="0" smtClean="0">
                <a:latin typeface="Garamond" pitchFamily="18" charset="0"/>
              </a:rPr>
              <a:t>(volatility transmission) and leverage effects (both in the national and international </a:t>
            </a:r>
            <a:r>
              <a:rPr lang="en-US" dirty="0" smtClean="0">
                <a:latin typeface="Garamond" pitchFamily="18" charset="0"/>
              </a:rPr>
              <a:t>analyses</a:t>
            </a:r>
            <a:r>
              <a:rPr lang="en-US" dirty="0" smtClean="0">
                <a:latin typeface="Garamond" pitchFamily="18" charset="0"/>
              </a:rPr>
              <a:t>)</a:t>
            </a:r>
          </a:p>
          <a:p>
            <a:pPr>
              <a:buNone/>
            </a:pPr>
            <a:endParaRPr lang="en-US" sz="8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Continental factors for the international analysis (developments possible)</a:t>
            </a:r>
          </a:p>
          <a:p>
            <a:pPr>
              <a:buNone/>
            </a:pPr>
            <a:endParaRPr lang="en-US" sz="8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Higher connections in </a:t>
            </a:r>
            <a:r>
              <a:rPr lang="en-US" dirty="0" smtClean="0">
                <a:latin typeface="Garamond" pitchFamily="18" charset="0"/>
              </a:rPr>
              <a:t>periods </a:t>
            </a:r>
            <a:r>
              <a:rPr lang="en-US" dirty="0" smtClean="0">
                <a:latin typeface="Garamond" pitchFamily="18" charset="0"/>
              </a:rPr>
              <a:t>of financial turmoil (conditional correlations &amp; copula analysis)</a:t>
            </a:r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18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 smtClean="0">
                <a:latin typeface="Garamond" pitchFamily="18" charset="0"/>
              </a:rPr>
              <a:t>1 </a:t>
            </a:r>
            <a:r>
              <a:rPr lang="en-US" dirty="0" smtClean="0">
                <a:latin typeface="Garamond" pitchFamily="18" charset="0"/>
              </a:rPr>
              <a:t>Purpose of Study (1)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</a:pPr>
            <a:r>
              <a:rPr lang="en-US" dirty="0" smtClean="0">
                <a:latin typeface="Garamond" pitchFamily="18" charset="0"/>
              </a:rPr>
              <a:t>Portfolio diversification with real estate stocks</a:t>
            </a:r>
          </a:p>
          <a:p>
            <a:pPr algn="just">
              <a:lnSpc>
                <a:spcPct val="125000"/>
              </a:lnSpc>
            </a:pPr>
            <a:r>
              <a:rPr lang="en-US" dirty="0" smtClean="0">
                <a:latin typeface="Garamond" pitchFamily="18" charset="0"/>
              </a:rPr>
              <a:t>Advantages: low unit value and liquidity</a:t>
            </a:r>
          </a:p>
          <a:p>
            <a:pPr algn="just">
              <a:lnSpc>
                <a:spcPct val="125000"/>
              </a:lnSpc>
            </a:pPr>
            <a:r>
              <a:rPr lang="en-US" dirty="0" smtClean="0">
                <a:latin typeface="Garamond" pitchFamily="18" charset="0"/>
              </a:rPr>
              <a:t>Aims of this study are twofold: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n-US" dirty="0" smtClean="0">
                <a:latin typeface="Garamond" pitchFamily="18" charset="0"/>
              </a:rPr>
              <a:t>National analysis</a:t>
            </a:r>
          </a:p>
          <a:p>
            <a:pPr marL="1371600" lvl="2" indent="-514350" algn="just"/>
            <a:r>
              <a:rPr lang="en-US" dirty="0" smtClean="0">
                <a:latin typeface="Garamond" pitchFamily="18" charset="0"/>
              </a:rPr>
              <a:t>Volatility spillovers from the stock market to the real estate stock market (short-run analysis)</a:t>
            </a:r>
          </a:p>
          <a:p>
            <a:pPr marL="1371600" lvl="2" indent="-514350" algn="just"/>
            <a:r>
              <a:rPr lang="en-US" dirty="0" smtClean="0">
                <a:latin typeface="Garamond" pitchFamily="18" charset="0"/>
              </a:rPr>
              <a:t>Motivated by the fact that indirect real estate are stocks by definition</a:t>
            </a:r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2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 smtClean="0">
                <a:latin typeface="Garamond" pitchFamily="18" charset="0"/>
              </a:rPr>
              <a:t>1 </a:t>
            </a:r>
            <a:r>
              <a:rPr lang="en-US" dirty="0" smtClean="0">
                <a:latin typeface="Garamond" pitchFamily="18" charset="0"/>
              </a:rPr>
              <a:t>Purpose of Study (2)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 algn="just">
              <a:buFont typeface="+mj-lt"/>
              <a:buAutoNum type="arabicParenR" startAt="2"/>
            </a:pPr>
            <a:r>
              <a:rPr lang="en-US" dirty="0" smtClean="0">
                <a:latin typeface="Garamond" pitchFamily="18" charset="0"/>
              </a:rPr>
              <a:t>International analysis</a:t>
            </a:r>
          </a:p>
          <a:p>
            <a:pPr marL="1371600" lvl="2" indent="-514350" algn="just"/>
            <a:r>
              <a:rPr lang="en-US" dirty="0" smtClean="0">
                <a:latin typeface="Garamond" pitchFamily="18" charset="0"/>
              </a:rPr>
              <a:t>Linkages between the world </a:t>
            </a:r>
            <a:r>
              <a:rPr lang="en-US" dirty="0" smtClean="0">
                <a:latin typeface="Garamond" pitchFamily="18" charset="0"/>
              </a:rPr>
              <a:t>securitized real estate market </a:t>
            </a:r>
            <a:r>
              <a:rPr lang="en-US" dirty="0" smtClean="0">
                <a:latin typeface="Garamond" pitchFamily="18" charset="0"/>
              </a:rPr>
              <a:t>and selected domestic real estate </a:t>
            </a:r>
            <a:r>
              <a:rPr lang="en-US" dirty="0" smtClean="0">
                <a:latin typeface="Garamond" pitchFamily="18" charset="0"/>
              </a:rPr>
              <a:t>security markets </a:t>
            </a:r>
            <a:r>
              <a:rPr lang="en-US" dirty="0" smtClean="0">
                <a:latin typeface="Garamond" pitchFamily="18" charset="0"/>
              </a:rPr>
              <a:t>(short-run analysis)</a:t>
            </a:r>
          </a:p>
          <a:p>
            <a:pPr marL="1371600" lvl="2" indent="-514350" algn="just"/>
            <a:r>
              <a:rPr lang="en-US" dirty="0" smtClean="0">
                <a:latin typeface="Garamond" pitchFamily="18" charset="0"/>
              </a:rPr>
              <a:t>Both </a:t>
            </a:r>
            <a:r>
              <a:rPr lang="en-US" dirty="0" err="1" smtClean="0">
                <a:latin typeface="Garamond" pitchFamily="18" charset="0"/>
              </a:rPr>
              <a:t>unhedged</a:t>
            </a:r>
            <a:r>
              <a:rPr lang="en-US" dirty="0" smtClean="0">
                <a:latin typeface="Garamond" pitchFamily="18" charset="0"/>
              </a:rPr>
              <a:t> and hedged currency risk strategies</a:t>
            </a:r>
          </a:p>
          <a:p>
            <a:pPr marL="1371600" lvl="2" indent="-514350" algn="just"/>
            <a:r>
              <a:rPr lang="en-US" dirty="0" smtClean="0">
                <a:latin typeface="Garamond" pitchFamily="18" charset="0"/>
              </a:rPr>
              <a:t>Motivated by the fact that the investors increasingly seek to go international on real estate markets</a:t>
            </a:r>
          </a:p>
          <a:p>
            <a:pPr marL="1371600" lvl="2" indent="-514350" algn="just">
              <a:buNone/>
            </a:pPr>
            <a:endParaRPr lang="en-US" sz="1800" dirty="0" smtClean="0">
              <a:latin typeface="Garamond" pitchFamily="18" charset="0"/>
            </a:endParaRPr>
          </a:p>
          <a:p>
            <a:pPr marL="571500" indent="-514350"/>
            <a:r>
              <a:rPr lang="en-US" dirty="0" smtClean="0">
                <a:latin typeface="Garamond" pitchFamily="18" charset="0"/>
              </a:rPr>
              <a:t>Also verify the presence of leverage effects </a:t>
            </a:r>
            <a:r>
              <a:rPr lang="en-US" dirty="0" smtClean="0">
                <a:latin typeface="Garamond" pitchFamily="18" charset="0"/>
              </a:rPr>
              <a:t>(asymmetry</a:t>
            </a:r>
            <a:r>
              <a:rPr lang="en-US" dirty="0" smtClean="0">
                <a:latin typeface="Garamond" pitchFamily="18" charset="0"/>
              </a:rPr>
              <a:t>) in </a:t>
            </a:r>
            <a:r>
              <a:rPr lang="en-US" dirty="0" smtClean="0">
                <a:latin typeface="Garamond" pitchFamily="18" charset="0"/>
              </a:rPr>
              <a:t>market </a:t>
            </a:r>
            <a:r>
              <a:rPr lang="en-US" dirty="0" smtClean="0">
                <a:latin typeface="Garamond" pitchFamily="18" charset="0"/>
              </a:rPr>
              <a:t>contagions  </a:t>
            </a:r>
          </a:p>
          <a:p>
            <a:pPr marL="1371600" lvl="2" indent="-514350" algn="just">
              <a:buNone/>
            </a:pPr>
            <a:endParaRPr lang="en-US" dirty="0" smtClean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3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2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Literature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Garamond" pitchFamily="18" charset="0"/>
              </a:rPr>
              <a:t>Stocks – Real estate stocks: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Ling and </a:t>
            </a:r>
            <a:r>
              <a:rPr lang="en-US" dirty="0" err="1" smtClean="0">
                <a:latin typeface="Garamond" pitchFamily="18" charset="0"/>
              </a:rPr>
              <a:t>Naranjo</a:t>
            </a:r>
            <a:r>
              <a:rPr lang="en-US" dirty="0" smtClean="0">
                <a:latin typeface="Garamond" pitchFamily="18" charset="0"/>
              </a:rPr>
              <a:t> (1999)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Stevenson (2002)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Cotter and Stevenson (2006)</a:t>
            </a:r>
          </a:p>
          <a:p>
            <a:pPr lvl="1">
              <a:buNone/>
            </a:pPr>
            <a:endParaRPr lang="en-US" sz="16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World </a:t>
            </a:r>
            <a:r>
              <a:rPr lang="en-US" dirty="0" smtClean="0">
                <a:latin typeface="Garamond" pitchFamily="18" charset="0"/>
              </a:rPr>
              <a:t>RE stocks – Domestic RE stocks:</a:t>
            </a:r>
            <a:endParaRPr lang="en-US" dirty="0" smtClean="0">
              <a:latin typeface="Garamond" pitchFamily="18" charset="0"/>
            </a:endParaRPr>
          </a:p>
          <a:p>
            <a:pPr lvl="1"/>
            <a:r>
              <a:rPr lang="en-US" dirty="0" err="1" smtClean="0">
                <a:latin typeface="Garamond" pitchFamily="18" charset="0"/>
              </a:rPr>
              <a:t>Liow</a:t>
            </a:r>
            <a:r>
              <a:rPr lang="en-US" dirty="0" smtClean="0">
                <a:latin typeface="Garamond" pitchFamily="18" charset="0"/>
              </a:rPr>
              <a:t>, </a:t>
            </a:r>
            <a:r>
              <a:rPr lang="en-US" dirty="0" err="1" smtClean="0">
                <a:latin typeface="Garamond" pitchFamily="18" charset="0"/>
              </a:rPr>
              <a:t>Ooi</a:t>
            </a:r>
            <a:r>
              <a:rPr lang="en-US" dirty="0" smtClean="0">
                <a:latin typeface="Garamond" pitchFamily="18" charset="0"/>
              </a:rPr>
              <a:t> and Gong (2005)</a:t>
            </a:r>
          </a:p>
          <a:p>
            <a:pPr lvl="1"/>
            <a:r>
              <a:rPr lang="en-US" dirty="0" err="1" smtClean="0">
                <a:latin typeface="Garamond" pitchFamily="18" charset="0"/>
              </a:rPr>
              <a:t>Michayluk</a:t>
            </a:r>
            <a:r>
              <a:rPr lang="en-US" dirty="0" smtClean="0">
                <a:latin typeface="Garamond" pitchFamily="18" charset="0"/>
              </a:rPr>
              <a:t>, </a:t>
            </a:r>
            <a:r>
              <a:rPr lang="en-US" dirty="0" smtClean="0">
                <a:latin typeface="Garamond" pitchFamily="18" charset="0"/>
              </a:rPr>
              <a:t>Wilson </a:t>
            </a:r>
            <a:r>
              <a:rPr lang="en-US" dirty="0" smtClean="0">
                <a:latin typeface="Garamond" pitchFamily="18" charset="0"/>
              </a:rPr>
              <a:t>and </a:t>
            </a:r>
            <a:r>
              <a:rPr lang="en-US" dirty="0" err="1" smtClean="0">
                <a:latin typeface="Garamond" pitchFamily="18" charset="0"/>
              </a:rPr>
              <a:t>Zurbruegg</a:t>
            </a:r>
            <a:r>
              <a:rPr lang="en-US" dirty="0" smtClean="0">
                <a:latin typeface="Garamond" pitchFamily="18" charset="0"/>
              </a:rPr>
              <a:t> (2006)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Li and Yung (2007)</a:t>
            </a:r>
          </a:p>
          <a:p>
            <a:pPr lvl="1"/>
            <a:r>
              <a:rPr lang="en-US" dirty="0" err="1" smtClean="0">
                <a:latin typeface="Garamond" pitchFamily="18" charset="0"/>
              </a:rPr>
              <a:t>Liow</a:t>
            </a:r>
            <a:r>
              <a:rPr lang="en-US" dirty="0" smtClean="0">
                <a:latin typeface="Garamond" pitchFamily="18" charset="0"/>
              </a:rPr>
              <a:t> et al. (2009)</a:t>
            </a:r>
          </a:p>
          <a:p>
            <a:pPr lvl="1">
              <a:buNone/>
            </a:pPr>
            <a:endParaRPr lang="en-US" dirty="0" smtClean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4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3</a:t>
            </a:r>
            <a:r>
              <a:rPr lang="fr-CH" dirty="0" smtClean="0">
                <a:latin typeface="Garamond" pitchFamily="18" charset="0"/>
              </a:rPr>
              <a:t> Data (1)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Garamond" pitchFamily="18" charset="0"/>
              </a:rPr>
              <a:t>Sources: EPRA/NAREIT (real estate stocks) and </a:t>
            </a:r>
            <a:r>
              <a:rPr lang="en-US" dirty="0" err="1" smtClean="0">
                <a:latin typeface="Garamond" pitchFamily="18" charset="0"/>
              </a:rPr>
              <a:t>Datastream</a:t>
            </a:r>
            <a:r>
              <a:rPr lang="en-US" dirty="0" smtClean="0">
                <a:latin typeface="Garamond" pitchFamily="18" charset="0"/>
              </a:rPr>
              <a:t> (stocks)</a:t>
            </a:r>
          </a:p>
          <a:p>
            <a:pPr algn="just">
              <a:buNone/>
            </a:pPr>
            <a:endParaRPr lang="en-US" sz="800" dirty="0" smtClean="0">
              <a:latin typeface="Garamond" pitchFamily="18" charset="0"/>
            </a:endParaRPr>
          </a:p>
          <a:p>
            <a:pPr algn="just"/>
            <a:r>
              <a:rPr lang="en-US" dirty="0" smtClean="0">
                <a:latin typeface="Garamond" pitchFamily="18" charset="0"/>
              </a:rPr>
              <a:t>Daily closing prices and market capitalizations covering the period 01/01/1990 – 12/31/2009 (5,200 observations)</a:t>
            </a:r>
          </a:p>
          <a:p>
            <a:pPr algn="just">
              <a:buNone/>
            </a:pPr>
            <a:endParaRPr lang="en-US" sz="800" dirty="0" smtClean="0">
              <a:latin typeface="Garamond" pitchFamily="18" charset="0"/>
            </a:endParaRPr>
          </a:p>
          <a:p>
            <a:pPr algn="just"/>
            <a:r>
              <a:rPr lang="en-US" dirty="0" smtClean="0">
                <a:latin typeface="Garamond" pitchFamily="18" charset="0"/>
              </a:rPr>
              <a:t>Logarithmic </a:t>
            </a:r>
            <a:r>
              <a:rPr lang="en-US" dirty="0" smtClean="0">
                <a:latin typeface="Garamond" pitchFamily="18" charset="0"/>
              </a:rPr>
              <a:t>returns </a:t>
            </a:r>
            <a:r>
              <a:rPr lang="en-US" dirty="0" smtClean="0">
                <a:latin typeface="Garamond" pitchFamily="18" charset="0"/>
              </a:rPr>
              <a:t>calculated</a:t>
            </a:r>
          </a:p>
          <a:p>
            <a:pPr algn="just">
              <a:buNone/>
            </a:pPr>
            <a:endParaRPr lang="en-US" sz="800" dirty="0" smtClean="0">
              <a:latin typeface="Garamond" pitchFamily="18" charset="0"/>
            </a:endParaRPr>
          </a:p>
          <a:p>
            <a:pPr algn="just"/>
            <a:r>
              <a:rPr lang="en-US" dirty="0" smtClean="0">
                <a:latin typeface="Garamond" pitchFamily="18" charset="0"/>
              </a:rPr>
              <a:t>3 countries: U.S., U.K. and Australia</a:t>
            </a:r>
          </a:p>
          <a:p>
            <a:pPr algn="just">
              <a:buNone/>
            </a:pPr>
            <a:endParaRPr lang="en-US" sz="800" dirty="0" smtClean="0">
              <a:latin typeface="Garamond" pitchFamily="18" charset="0"/>
            </a:endParaRPr>
          </a:p>
          <a:p>
            <a:pPr lvl="1" algn="just">
              <a:buNone/>
            </a:pPr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5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3</a:t>
            </a:r>
            <a:r>
              <a:rPr lang="fr-CH" dirty="0" smtClean="0">
                <a:latin typeface="Garamond" pitchFamily="18" charset="0"/>
              </a:rPr>
              <a:t> Data (2)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Garamond" pitchFamily="18" charset="0"/>
              </a:rPr>
              <a:t>World index: excluding the market studied</a:t>
            </a:r>
          </a:p>
          <a:p>
            <a:pPr algn="just">
              <a:buNone/>
            </a:pPr>
            <a:endParaRPr lang="en-US" sz="1600" dirty="0" smtClean="0">
              <a:latin typeface="Garamond" pitchFamily="18" charset="0"/>
            </a:endParaRPr>
          </a:p>
          <a:p>
            <a:pPr algn="just"/>
            <a:r>
              <a:rPr lang="en-US" dirty="0" smtClean="0">
                <a:latin typeface="Garamond" pitchFamily="18" charset="0"/>
              </a:rPr>
              <a:t>Construction of the international indices:</a:t>
            </a:r>
          </a:p>
          <a:p>
            <a:pPr lvl="1" algn="just">
              <a:buNone/>
            </a:pPr>
            <a:endParaRPr lang="en-US" sz="1800" dirty="0" smtClean="0">
              <a:latin typeface="Garamond" pitchFamily="18" charset="0"/>
            </a:endParaRPr>
          </a:p>
          <a:p>
            <a:pPr lvl="1" algn="just">
              <a:buNone/>
            </a:pPr>
            <a:r>
              <a:rPr lang="en-US" dirty="0" smtClean="0">
                <a:latin typeface="Garamond" pitchFamily="18" charset="0"/>
              </a:rPr>
              <a:t>Ratio = Market Caps Domestic / Market Caps World</a:t>
            </a:r>
          </a:p>
          <a:p>
            <a:pPr lvl="1" algn="just">
              <a:buNone/>
            </a:pPr>
            <a:endParaRPr lang="en-US" sz="1400" dirty="0" smtClean="0">
              <a:latin typeface="Garamond" pitchFamily="18" charset="0"/>
            </a:endParaRPr>
          </a:p>
          <a:p>
            <a:pPr lvl="1" algn="just">
              <a:buNone/>
            </a:pPr>
            <a:r>
              <a:rPr lang="en-US" dirty="0" smtClean="0">
                <a:latin typeface="Garamond" pitchFamily="18" charset="0"/>
              </a:rPr>
              <a:t>World index </a:t>
            </a:r>
            <a:r>
              <a:rPr lang="en-US" dirty="0" err="1" smtClean="0">
                <a:latin typeface="Garamond" pitchFamily="18" charset="0"/>
              </a:rPr>
              <a:t>ex_domestic</a:t>
            </a:r>
            <a:r>
              <a:rPr lang="en-US" dirty="0" smtClean="0">
                <a:latin typeface="Garamond" pitchFamily="18" charset="0"/>
              </a:rPr>
              <a:t> market = </a:t>
            </a:r>
          </a:p>
          <a:p>
            <a:pPr lvl="1" algn="just">
              <a:buNone/>
            </a:pPr>
            <a:r>
              <a:rPr lang="en-US" dirty="0" smtClean="0">
                <a:latin typeface="Garamond" pitchFamily="18" charset="0"/>
              </a:rPr>
              <a:t>		(World index – Ratio x Domestic index)</a:t>
            </a:r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6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4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Methods (1)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Garamond" pitchFamily="18" charset="0"/>
              </a:rPr>
              <a:t>Bivariate</a:t>
            </a:r>
            <a:r>
              <a:rPr lang="en-US" dirty="0" smtClean="0">
                <a:latin typeface="Garamond" pitchFamily="18" charset="0"/>
              </a:rPr>
              <a:t> GARCH framework</a:t>
            </a:r>
          </a:p>
          <a:p>
            <a:pPr>
              <a:buNone/>
            </a:pPr>
            <a:endParaRPr lang="en-US" sz="8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More precisely, we use an </a:t>
            </a:r>
            <a:r>
              <a:rPr lang="en-US" b="1" dirty="0" smtClean="0">
                <a:latin typeface="Garamond" pitchFamily="18" charset="0"/>
              </a:rPr>
              <a:t>asymmetric BEKK </a:t>
            </a:r>
            <a:r>
              <a:rPr lang="en-US" dirty="0" smtClean="0">
                <a:latin typeface="Garamond" pitchFamily="18" charset="0"/>
              </a:rPr>
              <a:t>(Baba-Engle-Kraft-Kroner) specification of the variance-covariance matrix (Engle and Kroner, 1995)</a:t>
            </a:r>
          </a:p>
          <a:p>
            <a:pPr>
              <a:buNone/>
            </a:pPr>
            <a:endParaRPr lang="en-US" sz="9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A leverage term is added according to the model of </a:t>
            </a:r>
            <a:r>
              <a:rPr lang="en-US" dirty="0" err="1" smtClean="0">
                <a:latin typeface="Garamond" pitchFamily="18" charset="0"/>
              </a:rPr>
              <a:t>Glosten</a:t>
            </a:r>
            <a:r>
              <a:rPr lang="en-US" dirty="0" smtClean="0">
                <a:latin typeface="Garamond" pitchFamily="18" charset="0"/>
              </a:rPr>
              <a:t>, </a:t>
            </a:r>
            <a:r>
              <a:rPr lang="en-US" dirty="0" err="1" smtClean="0">
                <a:latin typeface="Garamond" pitchFamily="18" charset="0"/>
              </a:rPr>
              <a:t>Jagannathan</a:t>
            </a:r>
            <a:r>
              <a:rPr lang="en-US" dirty="0" smtClean="0">
                <a:latin typeface="Garamond" pitchFamily="18" charset="0"/>
              </a:rPr>
              <a:t> and </a:t>
            </a:r>
            <a:r>
              <a:rPr lang="en-US" dirty="0" err="1" smtClean="0">
                <a:latin typeface="Garamond" pitchFamily="18" charset="0"/>
              </a:rPr>
              <a:t>Runkle</a:t>
            </a:r>
            <a:r>
              <a:rPr lang="en-US" dirty="0" smtClean="0">
                <a:latin typeface="Garamond" pitchFamily="18" charset="0"/>
              </a:rPr>
              <a:t> (1993)</a:t>
            </a:r>
          </a:p>
          <a:p>
            <a:pPr>
              <a:buNone/>
            </a:pPr>
            <a:endParaRPr lang="en-US" sz="9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Mean equation modeled as a VAR(1)</a:t>
            </a:r>
          </a:p>
          <a:p>
            <a:endParaRPr lang="en-US" dirty="0" smtClean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7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4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Methods (2)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itchFamily="18" charset="0"/>
              </a:rPr>
              <a:t>Equations: </a:t>
            </a: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endParaRPr lang="en-US" sz="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Garamond" pitchFamily="18" charset="0"/>
              </a:rPr>
              <a:t>         where                       ,  with      ~ </a:t>
            </a:r>
            <a:r>
              <a:rPr lang="en-US" sz="2000" i="1" dirty="0" smtClean="0">
                <a:latin typeface="Garamond" pitchFamily="18" charset="0"/>
              </a:rPr>
              <a:t>N(0,I)</a:t>
            </a:r>
          </a:p>
          <a:p>
            <a:pPr>
              <a:buNone/>
            </a:pPr>
            <a:endParaRPr lang="en-US" sz="800" i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000" i="1" dirty="0" smtClean="0">
                <a:latin typeface="Garamond" pitchFamily="18" charset="0"/>
              </a:rPr>
              <a:t>	    </a:t>
            </a:r>
            <a:r>
              <a:rPr lang="en-US" sz="2000" dirty="0" smtClean="0">
                <a:latin typeface="Garamond" pitchFamily="18" charset="0"/>
              </a:rPr>
              <a:t>thus  </a:t>
            </a:r>
          </a:p>
          <a:p>
            <a:pPr>
              <a:buNone/>
            </a:pPr>
            <a:endParaRPr lang="en-US" sz="2000" dirty="0" smtClean="0">
              <a:latin typeface="Garamond" pitchFamily="18" charset="0"/>
            </a:endParaRPr>
          </a:p>
          <a:p>
            <a:pPr>
              <a:buNone/>
            </a:pPr>
            <a:endParaRPr lang="en-US" sz="800" dirty="0" smtClean="0">
              <a:latin typeface="Garamond" pitchFamily="18" charset="0"/>
            </a:endParaRPr>
          </a:p>
          <a:p>
            <a:pPr>
              <a:buNone/>
            </a:pPr>
            <a:endParaRPr lang="en-US" sz="800" dirty="0" smtClean="0">
              <a:latin typeface="Garamond" pitchFamily="18" charset="0"/>
            </a:endParaRPr>
          </a:p>
          <a:p>
            <a:pPr>
              <a:buNone/>
            </a:pPr>
            <a:endParaRPr lang="en-US" sz="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Garamond" pitchFamily="18" charset="0"/>
              </a:rPr>
              <a:t>	    where </a:t>
            </a:r>
            <a:endParaRPr lang="en-US" sz="2000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3348038" y="2276475"/>
          <a:ext cx="2233612" cy="431800"/>
        </p:xfrm>
        <a:graphic>
          <a:graphicData uri="http://schemas.openxmlformats.org/presentationml/2006/ole">
            <p:oleObj spid="_x0000_s2050" name="Équation" r:id="rId3" imgW="1180800" imgH="228600" progId="Equation.3">
              <p:embed/>
            </p:oleObj>
          </a:graphicData>
        </a:graphic>
      </p:graphicFrame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1865313" y="2852936"/>
          <a:ext cx="1257300" cy="431800"/>
        </p:xfrm>
        <a:graphic>
          <a:graphicData uri="http://schemas.openxmlformats.org/presentationml/2006/ole">
            <p:oleObj spid="_x0000_s2065" name="Équation" r:id="rId4" imgW="698500" imgH="241300" progId="Equation.3">
              <p:embed/>
            </p:oleObj>
          </a:graphicData>
        </a:graphic>
      </p:graphicFrame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3851920" y="2852936"/>
          <a:ext cx="285750" cy="431800"/>
        </p:xfrm>
        <a:graphic>
          <a:graphicData uri="http://schemas.openxmlformats.org/presentationml/2006/ole">
            <p:oleObj spid="_x0000_s2067" name="Équation" r:id="rId5" imgW="152334" imgH="228501" progId="Equation.3">
              <p:embed/>
            </p:oleObj>
          </a:graphicData>
        </a:graphic>
      </p:graphicFrame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1763688" y="3356992"/>
          <a:ext cx="1906587" cy="431800"/>
        </p:xfrm>
        <a:graphic>
          <a:graphicData uri="http://schemas.openxmlformats.org/presentationml/2006/ole">
            <p:oleObj spid="_x0000_s2069" name="Équation" r:id="rId6" imgW="1130300" imgH="254000" progId="Equation.3">
              <p:embed/>
            </p:oleObj>
          </a:graphicData>
        </a:graphic>
      </p:graphicFrame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1779588" y="4076700"/>
          <a:ext cx="5597525" cy="431800"/>
        </p:xfrm>
        <a:graphic>
          <a:graphicData uri="http://schemas.openxmlformats.org/presentationml/2006/ole">
            <p:oleObj spid="_x0000_s2071" name="Équation" r:id="rId7" imgW="3022600" imgH="228600" progId="Equation.3">
              <p:embed/>
            </p:oleObj>
          </a:graphicData>
        </a:graphic>
      </p:graphicFrame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1116013" y="5157788"/>
          <a:ext cx="1609725" cy="863600"/>
        </p:xfrm>
        <a:graphic>
          <a:graphicData uri="http://schemas.openxmlformats.org/presentationml/2006/ole">
            <p:oleObj spid="_x0000_s2073" name="Équation" r:id="rId8" imgW="901700" imgH="482600" progId="Equation.3">
              <p:embed/>
            </p:oleObj>
          </a:graphicData>
        </a:graphic>
      </p:graphicFrame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graphicFrame>
        <p:nvGraphicFramePr>
          <p:cNvPr id="2075" name="Object 27"/>
          <p:cNvGraphicFramePr>
            <a:graphicFrameLocks noChangeAspect="1"/>
          </p:cNvGraphicFramePr>
          <p:nvPr/>
        </p:nvGraphicFramePr>
        <p:xfrm>
          <a:off x="2700338" y="5156200"/>
          <a:ext cx="1655762" cy="863600"/>
        </p:xfrm>
        <a:graphic>
          <a:graphicData uri="http://schemas.openxmlformats.org/presentationml/2006/ole">
            <p:oleObj spid="_x0000_s2075" name="Équation" r:id="rId9" imgW="940208" imgH="482810" progId="Equation.3">
              <p:embed/>
            </p:oleObj>
          </a:graphicData>
        </a:graphic>
      </p:graphicFrame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graphicFrame>
        <p:nvGraphicFramePr>
          <p:cNvPr id="2077" name="Object 29"/>
          <p:cNvGraphicFramePr>
            <a:graphicFrameLocks noChangeAspect="1"/>
          </p:cNvGraphicFramePr>
          <p:nvPr/>
        </p:nvGraphicFramePr>
        <p:xfrm>
          <a:off x="4427538" y="5157788"/>
          <a:ext cx="1627187" cy="863600"/>
        </p:xfrm>
        <a:graphic>
          <a:graphicData uri="http://schemas.openxmlformats.org/presentationml/2006/ole">
            <p:oleObj spid="_x0000_s2077" name="Équation" r:id="rId10" imgW="914400" imgH="482600" progId="Equation.3">
              <p:embed/>
            </p:oleObj>
          </a:graphicData>
        </a:graphic>
      </p:graphicFrame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6084888" y="5157788"/>
          <a:ext cx="1673225" cy="863600"/>
        </p:xfrm>
        <a:graphic>
          <a:graphicData uri="http://schemas.openxmlformats.org/presentationml/2006/ole">
            <p:oleObj spid="_x0000_s2079" name="Équation" r:id="rId11" imgW="952500" imgH="482600" progId="Equation.3">
              <p:embed/>
            </p:oleObj>
          </a:graphicData>
        </a:graphic>
      </p:graphicFrame>
      <p:sp>
        <p:nvSpPr>
          <p:cNvPr id="36" name="Espace réservé du numéro de diapositive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8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CH" dirty="0">
                <a:latin typeface="Garamond" pitchFamily="18" charset="0"/>
              </a:rPr>
              <a:t>4</a:t>
            </a:r>
            <a:r>
              <a:rPr lang="fr-CH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Methods (3)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itchFamily="18" charset="0"/>
              </a:rPr>
              <a:t>Parameters estimated by Quasi-Maximum Likelihood (under normality assumption)</a:t>
            </a:r>
          </a:p>
          <a:p>
            <a:pPr>
              <a:buNone/>
            </a:pPr>
            <a:endParaRPr lang="en-US" sz="8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Robust standard errors calculated (</a:t>
            </a:r>
            <a:r>
              <a:rPr lang="en-US" dirty="0" err="1" smtClean="0">
                <a:latin typeface="Garamond" pitchFamily="18" charset="0"/>
              </a:rPr>
              <a:t>Bollerslev</a:t>
            </a:r>
            <a:r>
              <a:rPr lang="en-US" dirty="0" smtClean="0">
                <a:latin typeface="Garamond" pitchFamily="18" charset="0"/>
              </a:rPr>
              <a:t> and Wooldridge, 1992) in order to obtain consistent results (misspecification of the density function)</a:t>
            </a:r>
          </a:p>
          <a:p>
            <a:pPr>
              <a:buNone/>
            </a:pPr>
            <a:endParaRPr lang="en-US" sz="8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Further analysis: conditional correlation from the estimates of the previous model</a:t>
            </a:r>
          </a:p>
          <a:p>
            <a:pPr>
              <a:buNone/>
            </a:pPr>
            <a:endParaRPr lang="en-US" sz="800" dirty="0" smtClean="0">
              <a:latin typeface="Garamond" pitchFamily="18" charset="0"/>
            </a:endParaRP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67544" y="1268760"/>
            <a:ext cx="820891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30CC-A40F-472F-B3ED-44BEFAF9C982}" type="slidenum">
              <a:rPr lang="fr-CH" smtClean="0"/>
              <a:pPr/>
              <a:t>9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804</Words>
  <Application>Microsoft Office PowerPoint</Application>
  <PresentationFormat>Affichage à l'écran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Thème Office</vt:lpstr>
      <vt:lpstr>Équation</vt:lpstr>
      <vt:lpstr>Volatility Spillovers and Asymmetry in Real Estate Stock Returns </vt:lpstr>
      <vt:lpstr>1 Purpose of Study (1)</vt:lpstr>
      <vt:lpstr>1 Purpose of Study (2)</vt:lpstr>
      <vt:lpstr>2 Literature</vt:lpstr>
      <vt:lpstr>3 Data (1)</vt:lpstr>
      <vt:lpstr>3 Data (2)</vt:lpstr>
      <vt:lpstr>4 Methods (1)</vt:lpstr>
      <vt:lpstr>4 Methods (2)</vt:lpstr>
      <vt:lpstr>4 Methods (3)</vt:lpstr>
      <vt:lpstr>5 Empirical Results (1)</vt:lpstr>
      <vt:lpstr>5 Empirical Results (2)</vt:lpstr>
      <vt:lpstr>5 Empirical Results (3)</vt:lpstr>
      <vt:lpstr>5 Empirical Results (4)</vt:lpstr>
      <vt:lpstr>5 Empirical Results (5)</vt:lpstr>
      <vt:lpstr>5 Empirical Results (6)</vt:lpstr>
      <vt:lpstr>6 Further Analysis: Copulas (1)</vt:lpstr>
      <vt:lpstr>6 Further Analysis: Copulas (2)</vt:lpstr>
      <vt:lpstr>7 Concluding Remarks</vt:lpstr>
    </vt:vector>
  </TitlesOfParts>
  <Company>Université de Genève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Volatility Spillovers and Asymmetry in Real Estate Stock Returns </dc:title>
  <dc:creator>HEC</dc:creator>
  <cp:lastModifiedBy>HEC</cp:lastModifiedBy>
  <cp:revision>51</cp:revision>
  <dcterms:created xsi:type="dcterms:W3CDTF">2010-06-15T11:13:04Z</dcterms:created>
  <dcterms:modified xsi:type="dcterms:W3CDTF">2010-06-18T16:20:21Z</dcterms:modified>
</cp:coreProperties>
</file>