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5"/>
  </p:notesMasterIdLst>
  <p:handoutMasterIdLst>
    <p:handoutMasterId r:id="rId26"/>
  </p:handoutMasterIdLst>
  <p:sldIdLst>
    <p:sldId id="258" r:id="rId2"/>
    <p:sldId id="287" r:id="rId3"/>
    <p:sldId id="259" r:id="rId4"/>
    <p:sldId id="260" r:id="rId5"/>
    <p:sldId id="289" r:id="rId6"/>
    <p:sldId id="290" r:id="rId7"/>
    <p:sldId id="288" r:id="rId8"/>
    <p:sldId id="291" r:id="rId9"/>
    <p:sldId id="292" r:id="rId10"/>
    <p:sldId id="293" r:id="rId11"/>
    <p:sldId id="286" r:id="rId12"/>
    <p:sldId id="266" r:id="rId13"/>
    <p:sldId id="267" r:id="rId14"/>
    <p:sldId id="268" r:id="rId15"/>
    <p:sldId id="269" r:id="rId16"/>
    <p:sldId id="271" r:id="rId17"/>
    <p:sldId id="272" r:id="rId18"/>
    <p:sldId id="273" r:id="rId19"/>
    <p:sldId id="274" r:id="rId20"/>
    <p:sldId id="280" r:id="rId21"/>
    <p:sldId id="281" r:id="rId22"/>
    <p:sldId id="283" r:id="rId23"/>
    <p:sldId id="284" r:id="rId24"/>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5" autoAdjust="0"/>
    <p:restoredTop sz="94660"/>
  </p:normalViewPr>
  <p:slideViewPr>
    <p:cSldViewPr>
      <p:cViewPr varScale="1">
        <p:scale>
          <a:sx n="74" d="100"/>
          <a:sy n="74"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pitchFamily="34" charset="0"/>
                <a:cs typeface="+mn-cs"/>
              </a:defRPr>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cs typeface="+mn-cs"/>
              </a:defRPr>
            </a:lvl1pPr>
          </a:lstStyle>
          <a:p>
            <a:pPr>
              <a:defRPr/>
            </a:pPr>
            <a:fld id="{2B7D99AE-13ED-4DF6-A0BC-CF9402B2A8F6}" type="datetimeFigureOut">
              <a:rPr lang="pl-PL"/>
              <a:pPr>
                <a:defRPr/>
              </a:pPr>
              <a:t>2010-06-21</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pitchFamily="34" charset="0"/>
                <a:cs typeface="+mn-cs"/>
              </a:defRPr>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cs typeface="+mn-cs"/>
              </a:defRPr>
            </a:lvl1pPr>
          </a:lstStyle>
          <a:p>
            <a:pPr>
              <a:defRPr/>
            </a:pPr>
            <a:fld id="{A54B2D59-9323-4019-BCBD-0BF1ACD2D60B}" type="slidenum">
              <a:rPr lang="pl-PL"/>
              <a:pPr>
                <a:defRPr/>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pitchFamily="34" charset="0"/>
                <a:cs typeface="+mn-cs"/>
              </a:defRPr>
            </a:lvl1pPr>
          </a:lstStyle>
          <a:p>
            <a:pPr>
              <a:defRPr/>
            </a:pPr>
            <a:endParaRPr lang="pl-PL"/>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cs typeface="+mn-cs"/>
              </a:defRPr>
            </a:lvl1pPr>
          </a:lstStyle>
          <a:p>
            <a:pPr>
              <a:defRPr/>
            </a:pPr>
            <a:endParaRPr lang="pl-PL"/>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cs typeface="+mn-cs"/>
              </a:defRPr>
            </a:lvl1pPr>
          </a:lstStyle>
          <a:p>
            <a:pPr>
              <a:defRPr/>
            </a:pPr>
            <a:endParaRPr lang="pl-PL"/>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cs typeface="+mn-cs"/>
              </a:defRPr>
            </a:lvl1pPr>
          </a:lstStyle>
          <a:p>
            <a:pPr>
              <a:defRPr/>
            </a:pPr>
            <a:fld id="{BF4E5A7A-DC5E-4F8A-9459-99C46C576B95}"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271E701-AEE5-4978-A429-34172EC05179}" type="slidenum">
              <a:rPr lang="pl-PL">
                <a:latin typeface="Arial" charset="0"/>
                <a:cs typeface="Arial" charset="0"/>
              </a:rPr>
              <a:pPr/>
              <a:t>1</a:t>
            </a:fld>
            <a:endParaRPr lang="pl-PL">
              <a:latin typeface="Arial" charset="0"/>
              <a:cs typeface="Arial" charset="0"/>
            </a:endParaRPr>
          </a:p>
        </p:txBody>
      </p:sp>
      <p:sp>
        <p:nvSpPr>
          <p:cNvPr id="33795" name="Rectangle 2"/>
          <p:cNvSpPr>
            <a:spLocks noGrp="1" noRot="1" noChangeAspect="1" noChangeArrowheads="1" noTextEdit="1"/>
          </p:cNvSpPr>
          <p:nvPr>
            <p:ph type="sldImg"/>
          </p:nvPr>
        </p:nvSpPr>
        <p:spPr>
          <a:xfrm>
            <a:off x="1141413" y="684213"/>
            <a:ext cx="4578350" cy="3433762"/>
          </a:xfrm>
          <a:ln/>
        </p:spPr>
      </p:sp>
      <p:sp>
        <p:nvSpPr>
          <p:cNvPr id="33796" name="Rectangle 3"/>
          <p:cNvSpPr>
            <a:spLocks noGrp="1" noChangeArrowheads="1"/>
          </p:cNvSpPr>
          <p:nvPr>
            <p:ph type="body" idx="1"/>
          </p:nvPr>
        </p:nvSpPr>
        <p:spPr>
          <a:xfrm>
            <a:off x="912813" y="4344988"/>
            <a:ext cx="5032375" cy="4114800"/>
          </a:xfrm>
          <a:noFill/>
          <a:ln/>
        </p:spPr>
        <p:txBody>
          <a:bodyPr/>
          <a:lstStyle/>
          <a:p>
            <a:pPr eaLnBrk="1" hangingPunct="1"/>
            <a:endParaRPr lang="pl-PL"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4" name="Tytuł 13"/>
          <p:cNvSpPr>
            <a:spLocks noGrp="1"/>
          </p:cNvSpPr>
          <p:nvPr>
            <p:ph type="ctrTitle"/>
          </p:nvPr>
        </p:nvSpPr>
        <p:spPr>
          <a:xfrm>
            <a:off x="1432560" y="359898"/>
            <a:ext cx="7406640" cy="1472184"/>
          </a:xfrm>
        </p:spPr>
        <p:txBody>
          <a:bodyPr anchor="b"/>
          <a:lstStyle>
            <a:lvl1pPr algn="l">
              <a:defRPr/>
            </a:lvl1pPr>
            <a:extLst/>
          </a:lstStyle>
          <a:p>
            <a:r>
              <a:rPr kumimoji="0" lang="pl-PL" smtClean="0"/>
              <a:t>Kliknij, aby edytować styl</a:t>
            </a:r>
            <a:endParaRPr kumimoji="0" lang="en-US"/>
          </a:p>
        </p:txBody>
      </p:sp>
      <p:sp>
        <p:nvSpPr>
          <p:cNvPr id="22" name="Podtytuł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7" name="Symbol zastępczy daty 6"/>
          <p:cNvSpPr>
            <a:spLocks noGrp="1"/>
          </p:cNvSpPr>
          <p:nvPr>
            <p:ph type="dt" sz="half" idx="10"/>
          </p:nvPr>
        </p:nvSpPr>
        <p:spPr/>
        <p:txBody>
          <a:bodyPr/>
          <a:lstStyle>
            <a:extLst/>
          </a:lstStyle>
          <a:p>
            <a:fld id="{F8CFA630-13BB-46C4-BD44-B2C5F9B66074}" type="datetimeFigureOut">
              <a:rPr lang="en-US" smtClean="0"/>
              <a:pPr/>
              <a:t>6/21/2010</a:t>
            </a:fld>
            <a:endParaRPr lang="en-US" dirty="0">
              <a:solidFill>
                <a:srgbClr val="FFFFFF"/>
              </a:solidFill>
            </a:endParaRPr>
          </a:p>
        </p:txBody>
      </p:sp>
      <p:sp>
        <p:nvSpPr>
          <p:cNvPr id="20" name="Symbol zastępczy stopki 19"/>
          <p:cNvSpPr>
            <a:spLocks noGrp="1"/>
          </p:cNvSpPr>
          <p:nvPr>
            <p:ph type="ftr" sz="quarter" idx="11"/>
          </p:nvPr>
        </p:nvSpPr>
        <p:spPr/>
        <p:txBody>
          <a:bodyPr/>
          <a:lstStyle>
            <a:extLst/>
          </a:lstStyle>
          <a:p>
            <a:endParaRPr kumimoji="0" lang="en-US" dirty="0">
              <a:solidFill>
                <a:srgbClr val="FFFFFF"/>
              </a:solidFill>
            </a:endParaRPr>
          </a:p>
        </p:txBody>
      </p:sp>
      <p:sp>
        <p:nvSpPr>
          <p:cNvPr id="10" name="Symbol zastępczy numeru slajdu 9"/>
          <p:cNvSpPr>
            <a:spLocks noGrp="1"/>
          </p:cNvSpPr>
          <p:nvPr>
            <p:ph type="sldNum" sz="quarter" idx="12"/>
          </p:nvPr>
        </p:nvSpPr>
        <p:spPr/>
        <p:txBody>
          <a:bodyPr/>
          <a:lstStyle>
            <a:extLst/>
          </a:lstStyle>
          <a:p>
            <a:fld id="{BC5217A8-0E06-4059-AC45-433E2E67A85D}" type="slidenum">
              <a:rPr kumimoji="0" lang="en-US" smtClean="0"/>
              <a:pPr/>
              <a:t>‹#›</a:t>
            </a:fld>
            <a:endParaRPr kumimoji="0" lang="en-US" dirty="0">
              <a:solidFill>
                <a:srgbClr val="FFFFFF"/>
              </a:solidFill>
            </a:endParaRPr>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F8CFA630-13BB-46C4-BD44-B2C5F9B66074}" type="datetimeFigureOut">
              <a:rPr lang="en-US" smtClean="0"/>
              <a:pPr/>
              <a:t>6/21/2010</a:t>
            </a:fld>
            <a:endParaRPr lang="en-US"/>
          </a:p>
        </p:txBody>
      </p:sp>
      <p:sp>
        <p:nvSpPr>
          <p:cNvPr id="5" name="Symbol zastępczy stopki 4"/>
          <p:cNvSpPr>
            <a:spLocks noGrp="1"/>
          </p:cNvSpPr>
          <p:nvPr>
            <p:ph type="ftr" sz="quarter" idx="11"/>
          </p:nvPr>
        </p:nvSpPr>
        <p:spPr/>
        <p:txBody>
          <a:bodyPr/>
          <a:lstStyle>
            <a:extLst/>
          </a:lstStyle>
          <a:p>
            <a:endParaRPr kumimoji="0" lang="en-US"/>
          </a:p>
        </p:txBody>
      </p:sp>
      <p:sp>
        <p:nvSpPr>
          <p:cNvPr id="6" name="Symbol zastępczy numeru slajdu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274639"/>
            <a:ext cx="18288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1143000" y="274640"/>
            <a:ext cx="55626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F8CFA630-13BB-46C4-BD44-B2C5F9B66074}" type="datetimeFigureOut">
              <a:rPr lang="en-US" smtClean="0"/>
              <a:pPr/>
              <a:t>6/21/2010</a:t>
            </a:fld>
            <a:endParaRPr lang="en-US" dirty="0"/>
          </a:p>
        </p:txBody>
      </p:sp>
      <p:sp>
        <p:nvSpPr>
          <p:cNvPr id="5" name="Symbol zastępczy stopki 4"/>
          <p:cNvSpPr>
            <a:spLocks noGrp="1"/>
          </p:cNvSpPr>
          <p:nvPr>
            <p:ph type="ftr" sz="quarter" idx="11"/>
          </p:nvPr>
        </p:nvSpPr>
        <p:spPr/>
        <p:txBody>
          <a:bodyPr/>
          <a:lstStyle>
            <a:extLst/>
          </a:lstStyle>
          <a:p>
            <a:endParaRPr kumimoji="0" lang="en-US" dirty="0"/>
          </a:p>
        </p:txBody>
      </p:sp>
      <p:sp>
        <p:nvSpPr>
          <p:cNvPr id="6" name="Symbol zastępczy numeru slajdu 5"/>
          <p:cNvSpPr>
            <a:spLocks noGrp="1"/>
          </p:cNvSpPr>
          <p:nvPr>
            <p:ph type="sldNum" sz="quarter" idx="12"/>
          </p:nvPr>
        </p:nvSpPr>
        <p:spPr/>
        <p:txBody>
          <a:bodyPr/>
          <a:lstStyle>
            <a:extLst/>
          </a:lstStyle>
          <a:p>
            <a:fld id="{BC5217A8-0E06-4059-AC45-433E2E67A85D}" type="slidenum">
              <a:rPr kumimoji="0" lang="en-US" smtClean="0"/>
              <a:pPr/>
              <a:t>‹#›</a:t>
            </a:fld>
            <a:endParaRPr kumimoji="0" lang="en-US" dirty="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F8CFA630-13BB-46C4-BD44-B2C5F9B66074}" type="datetimeFigureOut">
              <a:rPr lang="en-US" smtClean="0"/>
              <a:pPr/>
              <a:t>6/21/2010</a:t>
            </a:fld>
            <a:endParaRPr lang="en-US"/>
          </a:p>
        </p:txBody>
      </p:sp>
      <p:sp>
        <p:nvSpPr>
          <p:cNvPr id="5" name="Symbol zastępczy stopki 4"/>
          <p:cNvSpPr>
            <a:spLocks noGrp="1"/>
          </p:cNvSpPr>
          <p:nvPr>
            <p:ph type="ftr" sz="quarter" idx="11"/>
          </p:nvPr>
        </p:nvSpPr>
        <p:spPr/>
        <p:txBody>
          <a:bodyPr/>
          <a:lstStyle>
            <a:extLst/>
          </a:lstStyle>
          <a:p>
            <a:endParaRPr kumimoji="0" lang="en-US"/>
          </a:p>
        </p:txBody>
      </p:sp>
      <p:sp>
        <p:nvSpPr>
          <p:cNvPr id="6" name="Symbol zastępczy numeru slajdu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Prostokąt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F8CFA630-13BB-46C4-BD44-B2C5F9B66074}" type="datetimeFigureOut">
              <a:rPr lang="en-US" smtClean="0"/>
              <a:pPr/>
              <a:t>6/21/2010</a:t>
            </a:fld>
            <a:endParaRPr lang="en-US">
              <a:solidFill>
                <a:schemeClr val="tx2"/>
              </a:solidFill>
            </a:endParaRPr>
          </a:p>
        </p:txBody>
      </p:sp>
      <p:sp>
        <p:nvSpPr>
          <p:cNvPr id="5" name="Symbol zastępczy stopki 4"/>
          <p:cNvSpPr>
            <a:spLocks noGrp="1"/>
          </p:cNvSpPr>
          <p:nvPr>
            <p:ph type="ftr" sz="quarter" idx="11"/>
          </p:nvPr>
        </p:nvSpPr>
        <p:spPr/>
        <p:txBody>
          <a:bodyPr/>
          <a:lstStyle>
            <a:extLst/>
          </a:lstStyle>
          <a:p>
            <a:endParaRPr kumimoji="0" lang="en-US" dirty="0">
              <a:solidFill>
                <a:schemeClr val="tx2"/>
              </a:solidFill>
            </a:endParaRPr>
          </a:p>
        </p:txBody>
      </p:sp>
      <p:sp>
        <p:nvSpPr>
          <p:cNvPr id="6" name="Symbol zastępczy numeru slajdu 5"/>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10" name="Prostokąt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F8CFA630-13BB-46C4-BD44-B2C5F9B66074}" type="datetimeFigureOut">
              <a:rPr lang="en-US" smtClean="0"/>
              <a:pPr/>
              <a:t>6/21/2010</a:t>
            </a:fld>
            <a:endParaRPr lang="en-US"/>
          </a:p>
        </p:txBody>
      </p:sp>
      <p:sp>
        <p:nvSpPr>
          <p:cNvPr id="6" name="Symbol zastępczy stopki 5"/>
          <p:cNvSpPr>
            <a:spLocks noGrp="1"/>
          </p:cNvSpPr>
          <p:nvPr>
            <p:ph type="ftr" sz="quarter" idx="11"/>
          </p:nvPr>
        </p:nvSpPr>
        <p:spPr/>
        <p:txBody>
          <a:bodyPr/>
          <a:lstStyle>
            <a:extLst/>
          </a:lstStyle>
          <a:p>
            <a:endParaRPr kumimoji="0" lang="en-US"/>
          </a:p>
        </p:txBody>
      </p:sp>
      <p:sp>
        <p:nvSpPr>
          <p:cNvPr id="7" name="Symbol zastępczy numeru slajdu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F8CFA630-13BB-46C4-BD44-B2C5F9B66074}" type="datetimeFigureOut">
              <a:rPr lang="en-US" smtClean="0"/>
              <a:pPr/>
              <a:t>6/21/2010</a:t>
            </a:fld>
            <a:endParaRPr lang="en-US"/>
          </a:p>
        </p:txBody>
      </p:sp>
      <p:sp>
        <p:nvSpPr>
          <p:cNvPr id="8" name="Symbol zastępczy stopki 7"/>
          <p:cNvSpPr>
            <a:spLocks noGrp="1"/>
          </p:cNvSpPr>
          <p:nvPr>
            <p:ph type="ftr" sz="quarter" idx="11"/>
          </p:nvPr>
        </p:nvSpPr>
        <p:spPr/>
        <p:txBody>
          <a:bodyPr/>
          <a:lstStyle>
            <a:extLst/>
          </a:lstStyle>
          <a:p>
            <a:endParaRPr kumimoji="0" lang="en-US"/>
          </a:p>
        </p:txBody>
      </p:sp>
      <p:sp>
        <p:nvSpPr>
          <p:cNvPr id="9" name="Symbol zastępczy numeru slajdu 8"/>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nchor="ct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F8CFA630-13BB-46C4-BD44-B2C5F9B66074}" type="datetimeFigureOut">
              <a:rPr lang="en-US" smtClean="0"/>
              <a:pPr/>
              <a:t>6/21/2010</a:t>
            </a:fld>
            <a:endParaRPr lang="en-US"/>
          </a:p>
        </p:txBody>
      </p:sp>
      <p:sp>
        <p:nvSpPr>
          <p:cNvPr id="4" name="Symbol zastępczy stopki 3"/>
          <p:cNvSpPr>
            <a:spLocks noGrp="1"/>
          </p:cNvSpPr>
          <p:nvPr>
            <p:ph type="ftr" sz="quarter" idx="11"/>
          </p:nvPr>
        </p:nvSpPr>
        <p:spPr/>
        <p:txBody>
          <a:bodyPr/>
          <a:lstStyle>
            <a:extLst/>
          </a:lstStyle>
          <a:p>
            <a:endParaRPr kumimoji="0" lang="en-US"/>
          </a:p>
        </p:txBody>
      </p:sp>
      <p:sp>
        <p:nvSpPr>
          <p:cNvPr id="5" name="Symbol zastępczy numeru slajdu 4"/>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Prostokąt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F8CFA630-13BB-46C4-BD44-B2C5F9B66074}" type="datetimeFigureOut">
              <a:rPr lang="en-US" smtClean="0"/>
              <a:pPr/>
              <a:t>6/21/2010</a:t>
            </a:fld>
            <a:endParaRPr lang="en-US" dirty="0">
              <a:solidFill>
                <a:schemeClr val="tx2"/>
              </a:solidFill>
            </a:endParaRPr>
          </a:p>
        </p:txBody>
      </p:sp>
      <p:sp>
        <p:nvSpPr>
          <p:cNvPr id="3" name="Symbol zastępczy stopki 2"/>
          <p:cNvSpPr>
            <a:spLocks noGrp="1"/>
          </p:cNvSpPr>
          <p:nvPr>
            <p:ph type="ftr" sz="quarter" idx="11"/>
          </p:nvPr>
        </p:nvSpPr>
        <p:spPr/>
        <p:txBody>
          <a:bodyPr/>
          <a:lstStyle>
            <a:extLst/>
          </a:lstStyle>
          <a:p>
            <a:endParaRPr kumimoji="0" lang="en-US" dirty="0">
              <a:solidFill>
                <a:schemeClr val="tx2"/>
              </a:solidFill>
            </a:endParaRPr>
          </a:p>
        </p:txBody>
      </p:sp>
      <p:sp>
        <p:nvSpPr>
          <p:cNvPr id="4" name="Symbol zastępczy numeru slajdu 3"/>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6" name="Prostokąt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F8CFA630-13BB-46C4-BD44-B2C5F9B66074}" type="datetimeFigureOut">
              <a:rPr lang="en-US" smtClean="0"/>
              <a:pPr/>
              <a:t>6/21/2010</a:t>
            </a:fld>
            <a:endParaRPr lang="en-US"/>
          </a:p>
        </p:txBody>
      </p:sp>
      <p:sp>
        <p:nvSpPr>
          <p:cNvPr id="6" name="Symbol zastępczy stopki 5"/>
          <p:cNvSpPr>
            <a:spLocks noGrp="1"/>
          </p:cNvSpPr>
          <p:nvPr>
            <p:ph type="ftr" sz="quarter" idx="11"/>
          </p:nvPr>
        </p:nvSpPr>
        <p:spPr/>
        <p:txBody>
          <a:bodyPr/>
          <a:lstStyle>
            <a:extLst/>
          </a:lstStyle>
          <a:p>
            <a:endParaRPr kumimoji="0" lang="en-US"/>
          </a:p>
        </p:txBody>
      </p:sp>
      <p:sp>
        <p:nvSpPr>
          <p:cNvPr id="7" name="Symbol zastępczy numeru slajdu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extLst/>
          </a:lstStyle>
          <a:p>
            <a:fld id="{F8CFA630-13BB-46C4-BD44-B2C5F9B66074}" type="datetimeFigureOut">
              <a:rPr lang="en-US" smtClean="0"/>
              <a:pPr/>
              <a:t>6/21/2010</a:t>
            </a:fld>
            <a:endParaRPr lang="en-US"/>
          </a:p>
        </p:txBody>
      </p:sp>
      <p:sp>
        <p:nvSpPr>
          <p:cNvPr id="6" name="Symbol zastępczy stopki 5"/>
          <p:cNvSpPr>
            <a:spLocks noGrp="1"/>
          </p:cNvSpPr>
          <p:nvPr>
            <p:ph type="ftr" sz="quarter" idx="11"/>
          </p:nvPr>
        </p:nvSpPr>
        <p:spPr/>
        <p:txBody>
          <a:bodyPr/>
          <a:lstStyle>
            <a:extLst/>
          </a:lstStyle>
          <a:p>
            <a:endParaRPr kumimoji="0" lang="en-US"/>
          </a:p>
        </p:txBody>
      </p:sp>
      <p:sp>
        <p:nvSpPr>
          <p:cNvPr id="7" name="Symbol zastępczy numeru slajdu 6"/>
          <p:cNvSpPr>
            <a:spLocks noGrp="1"/>
          </p:cNvSpPr>
          <p:nvPr>
            <p:ph type="sldNum" sz="quarter" idx="12"/>
          </p:nvPr>
        </p:nvSpPr>
        <p:spPr/>
        <p:txBody>
          <a:bodyPr/>
          <a:lstStyle>
            <a:extLst/>
          </a:lstStyle>
          <a:p>
            <a:fld id="{BC5217A8-0E06-4059-AC45-433E2E67A85D}" type="slidenum">
              <a:rPr kumimoji="0" lang="en-US" smtClean="0"/>
              <a:pPr/>
              <a:t>‹#›</a:t>
            </a:fld>
            <a:endParaRPr kumimoji="0" lang="en-US"/>
          </a:p>
        </p:txBody>
      </p:sp>
      <p:sp>
        <p:nvSpPr>
          <p:cNvPr id="8" name="Prostokąt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ymbol zastępczy obraz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l-PL" smtClean="0"/>
              <a:t>Kliknij ikonę, aby dodać obraz</a:t>
            </a:r>
            <a:endParaRPr kumimoji="0" lang="en-US" dirty="0"/>
          </a:p>
        </p:txBody>
      </p:sp>
      <p:sp>
        <p:nvSpPr>
          <p:cNvPr id="9" name="Schemat blokowy: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chemat blokowy: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ymbol zastępczy tekst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Wycinek koł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ierście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Prostokąt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ymbol zastępczy tytułu 4"/>
          <p:cNvSpPr>
            <a:spLocks noGrp="1"/>
          </p:cNvSpPr>
          <p:nvPr>
            <p:ph type="title"/>
          </p:nvPr>
        </p:nvSpPr>
        <p:spPr>
          <a:xfrm>
            <a:off x="1435608" y="274638"/>
            <a:ext cx="7498080" cy="1143000"/>
          </a:xfrm>
          <a:prstGeom prst="rect">
            <a:avLst/>
          </a:prstGeom>
        </p:spPr>
        <p:txBody>
          <a:bodyPr anchor="ctr">
            <a:normAutofit/>
          </a:bodyPr>
          <a:lstStyle>
            <a:extLst/>
          </a:lstStyle>
          <a:p>
            <a:r>
              <a:rPr kumimoji="0" lang="pl-PL" smtClean="0"/>
              <a:t>Kliknij, aby edytować styl</a:t>
            </a:r>
            <a:endParaRPr kumimoji="0" lang="en-US"/>
          </a:p>
        </p:txBody>
      </p:sp>
      <p:sp>
        <p:nvSpPr>
          <p:cNvPr id="9" name="Symbol zastępczy tekst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6/21/2010</a:t>
            </a:fld>
            <a:endParaRPr lang="en-US" sz="1200">
              <a:solidFill>
                <a:schemeClr val="bg2">
                  <a:shade val="50000"/>
                </a:schemeClr>
              </a:solidFill>
            </a:endParaRPr>
          </a:p>
        </p:txBody>
      </p:sp>
      <p:sp>
        <p:nvSpPr>
          <p:cNvPr id="10" name="Symbol zastępczy stopki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ymbol zastępczy numeru slajd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Prostokąt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ext Box 5"/>
          <p:cNvSpPr txBox="1">
            <a:spLocks noChangeArrowheads="1"/>
          </p:cNvSpPr>
          <p:nvPr userDrawn="1"/>
        </p:nvSpPr>
        <p:spPr bwMode="auto">
          <a:xfrm>
            <a:off x="3024188" y="6604000"/>
            <a:ext cx="3937000" cy="260350"/>
          </a:xfrm>
          <a:prstGeom prst="rect">
            <a:avLst/>
          </a:prstGeom>
          <a:noFill/>
          <a:ln w="12700">
            <a:noFill/>
            <a:miter lim="800000"/>
            <a:headEnd/>
            <a:tailEnd/>
          </a:ln>
          <a:effectLst/>
        </p:spPr>
        <p:txBody>
          <a:bodyPr wrap="none">
            <a:spAutoFit/>
          </a:bodyPr>
          <a:lstStyle/>
          <a:p>
            <a:pPr>
              <a:defRPr/>
            </a:pPr>
            <a:r>
              <a:rPr lang="en-US" sz="1100" b="1">
                <a:latin typeface="Arial" pitchFamily="34" charset="0"/>
                <a:cs typeface="Arial" pitchFamily="34" charset="0"/>
              </a:rPr>
              <a:t>Agnieszka Małkowska, University of Economics, Poland </a:t>
            </a:r>
            <a:endParaRPr lang="en-US" sz="900" b="1">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Dokument_programu_Microsoft_Office_Word3.doc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Dokument_programu_Microsoft_Office_Word_97_20031.doc"/><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package" Target="../embeddings/Dokument_programu_Microsoft_Office_Word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package" Target="../embeddings/Dokument_programu_Microsoft_Office_Word2.doc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0338" y="228600"/>
            <a:ext cx="8859837" cy="6400800"/>
          </a:xfrm>
          <a:prstGeom prst="rect">
            <a:avLst/>
          </a:prstGeom>
          <a:solidFill>
            <a:schemeClr val="bg1"/>
          </a:solidFill>
          <a:ln w="12700">
            <a:solidFill>
              <a:srgbClr val="005138"/>
            </a:solidFill>
            <a:miter lim="800000"/>
            <a:headEnd/>
            <a:tailEnd/>
          </a:ln>
        </p:spPr>
        <p:txBody>
          <a:bodyPr wrap="none" lIns="90000" rIns="90000" anchor="ctr"/>
          <a:lstStyle/>
          <a:p>
            <a:pPr algn="ctr"/>
            <a:endParaRPr lang="en-GB" sz="1600" b="1"/>
          </a:p>
        </p:txBody>
      </p:sp>
      <p:sp>
        <p:nvSpPr>
          <p:cNvPr id="4099" name="Rectangle 3"/>
          <p:cNvSpPr>
            <a:spLocks noGrp="1" noChangeArrowheads="1"/>
          </p:cNvSpPr>
          <p:nvPr>
            <p:ph type="ctrTitle"/>
          </p:nvPr>
        </p:nvSpPr>
        <p:spPr>
          <a:xfrm>
            <a:off x="685800" y="1341438"/>
            <a:ext cx="7772400" cy="4302716"/>
          </a:xfrm>
        </p:spPr>
        <p:txBody>
          <a:bodyPr>
            <a:normAutofit/>
          </a:bodyPr>
          <a:lstStyle/>
          <a:p>
            <a:pPr eaLnBrk="1" hangingPunct="1"/>
            <a:r>
              <a:rPr lang="en-US" sz="3600" dirty="0" smtClean="0"/>
              <a:t>Public real estate economy as factor of local development </a:t>
            </a:r>
            <a:r>
              <a:rPr lang="pl-PL" sz="3600" dirty="0" err="1" smtClean="0"/>
              <a:t>within</a:t>
            </a:r>
            <a:r>
              <a:rPr lang="pl-PL" sz="3600" dirty="0" smtClean="0"/>
              <a:t> </a:t>
            </a:r>
            <a:r>
              <a:rPr lang="pl-PL" sz="3600" dirty="0" err="1" smtClean="0"/>
              <a:t>the</a:t>
            </a:r>
            <a:r>
              <a:rPr lang="pl-PL" sz="3600" dirty="0" smtClean="0"/>
              <a:t> </a:t>
            </a:r>
            <a:r>
              <a:rPr lang="pl-PL" sz="3600" dirty="0" err="1" smtClean="0"/>
              <a:t>parishes</a:t>
            </a:r>
            <a:r>
              <a:rPr lang="pl-PL" sz="3600" dirty="0" smtClean="0"/>
              <a:t> of</a:t>
            </a:r>
            <a:r>
              <a:rPr lang="en-US" sz="3600" dirty="0" smtClean="0"/>
              <a:t> the </a:t>
            </a:r>
            <a:r>
              <a:rPr lang="en-US" sz="3600" dirty="0" err="1" smtClean="0"/>
              <a:t>Małopolska</a:t>
            </a:r>
            <a:r>
              <a:rPr lang="en-US" sz="3600" dirty="0" smtClean="0"/>
              <a:t> Province  (in</a:t>
            </a:r>
            <a:r>
              <a:rPr lang="pl-PL" sz="3600" dirty="0" smtClean="0"/>
              <a:t> </a:t>
            </a:r>
            <a:r>
              <a:rPr lang="pl-PL" sz="3600" dirty="0" err="1" smtClean="0"/>
              <a:t>the</a:t>
            </a:r>
            <a:r>
              <a:rPr lang="en-US" sz="3600" dirty="0" smtClean="0"/>
              <a:t> </a:t>
            </a:r>
            <a:r>
              <a:rPr lang="pl-PL" sz="3600" dirty="0" err="1" smtClean="0"/>
              <a:t>south</a:t>
            </a:r>
            <a:r>
              <a:rPr lang="pl-PL" sz="3600" dirty="0" smtClean="0"/>
              <a:t> of </a:t>
            </a:r>
            <a:r>
              <a:rPr lang="en-US" sz="3600" dirty="0" smtClean="0"/>
              <a:t>Poland) </a:t>
            </a:r>
            <a:br>
              <a:rPr lang="en-US" sz="3600" dirty="0" smtClean="0"/>
            </a:br>
            <a:r>
              <a:rPr lang="pl-PL" sz="3600" dirty="0" smtClean="0"/>
              <a:t/>
            </a:r>
            <a:br>
              <a:rPr lang="pl-PL" sz="3600" dirty="0" smtClean="0"/>
            </a:br>
            <a:r>
              <a:rPr lang="pl-PL" sz="3600" dirty="0" smtClean="0"/>
              <a:t/>
            </a:r>
            <a:br>
              <a:rPr lang="pl-PL" sz="3600" dirty="0" smtClean="0"/>
            </a:br>
            <a:r>
              <a:rPr lang="pl-PL" sz="3600" dirty="0" smtClean="0"/>
              <a:t/>
            </a:r>
            <a:br>
              <a:rPr lang="pl-PL" sz="3600" dirty="0" smtClean="0"/>
            </a:br>
            <a:r>
              <a:rPr lang="pl-PL" sz="2200" dirty="0" smtClean="0"/>
              <a:t>ERES 2010, </a:t>
            </a:r>
            <a:r>
              <a:rPr lang="pl-PL" sz="2200" dirty="0" err="1" smtClean="0"/>
              <a:t>Milano</a:t>
            </a:r>
            <a:endParaRPr lang="en-US" sz="2200" dirty="0" smtClean="0"/>
          </a:p>
        </p:txBody>
      </p:sp>
      <p:pic>
        <p:nvPicPr>
          <p:cNvPr id="4100" name="Obraz 1" descr="C:\Users\użytkownik\Downloads\UEK_logotyp_zielen.jpg"/>
          <p:cNvPicPr>
            <a:picLocks noChangeAspect="1" noChangeArrowheads="1"/>
          </p:cNvPicPr>
          <p:nvPr/>
        </p:nvPicPr>
        <p:blipFill>
          <a:blip r:embed="rId3" cstate="print"/>
          <a:srcRect/>
          <a:stretch>
            <a:fillRect/>
          </a:stretch>
        </p:blipFill>
        <p:spPr bwMode="auto">
          <a:xfrm>
            <a:off x="428596" y="714356"/>
            <a:ext cx="1628775"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1698624" y="214290"/>
          <a:ext cx="6445276" cy="6429419"/>
        </p:xfrm>
        <a:graphic>
          <a:graphicData uri="http://schemas.openxmlformats.org/presentationml/2006/ole">
            <p:oleObj spid="_x0000_s29698" name="Dokument" r:id="rId3" imgW="5746651" imgH="5312339" progId="Word.Document.12">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35608" y="274638"/>
            <a:ext cx="7498080" cy="796908"/>
          </a:xfrm>
        </p:spPr>
        <p:txBody>
          <a:bodyPr>
            <a:normAutofit fontScale="90000"/>
          </a:bodyPr>
          <a:lstStyle/>
          <a:p>
            <a:pPr eaLnBrk="1" hangingPunct="1"/>
            <a:r>
              <a:rPr lang="en-GB" dirty="0" smtClean="0"/>
              <a:t>Research methodology &amp; data used</a:t>
            </a:r>
            <a:endParaRPr lang="pl-PL" dirty="0" smtClean="0"/>
          </a:p>
        </p:txBody>
      </p:sp>
      <p:sp>
        <p:nvSpPr>
          <p:cNvPr id="13315" name="Rectangle 3"/>
          <p:cNvSpPr>
            <a:spLocks noGrp="1" noChangeArrowheads="1"/>
          </p:cNvSpPr>
          <p:nvPr>
            <p:ph idx="1"/>
          </p:nvPr>
        </p:nvSpPr>
        <p:spPr>
          <a:xfrm>
            <a:off x="685800" y="1125538"/>
            <a:ext cx="7764463" cy="3971033"/>
          </a:xfrm>
        </p:spPr>
        <p:txBody>
          <a:bodyPr>
            <a:normAutofit fontScale="55000" lnSpcReduction="20000"/>
          </a:bodyPr>
          <a:lstStyle/>
          <a:p>
            <a:pPr eaLnBrk="1" hangingPunct="1"/>
            <a:r>
              <a:rPr lang="pl-PL" b="1" dirty="0" smtClean="0"/>
              <a:t>I</a:t>
            </a:r>
            <a:r>
              <a:rPr lang="en-GB" b="1" dirty="0" err="1" smtClean="0"/>
              <a:t>nstrumental</a:t>
            </a:r>
            <a:r>
              <a:rPr lang="en-GB" b="1" dirty="0" smtClean="0"/>
              <a:t> approach to the real estate economy</a:t>
            </a:r>
            <a:r>
              <a:rPr lang="en-GB" b="0" dirty="0" smtClean="0"/>
              <a:t>.  </a:t>
            </a:r>
            <a:endParaRPr lang="pl-PL" b="0" dirty="0" smtClean="0"/>
          </a:p>
          <a:p>
            <a:pPr eaLnBrk="1" hangingPunct="1"/>
            <a:r>
              <a:rPr lang="en-GB" b="0" dirty="0" smtClean="0"/>
              <a:t>The aim of this stage was </a:t>
            </a:r>
            <a:r>
              <a:rPr lang="en-GB" b="1" dirty="0" smtClean="0"/>
              <a:t>identifying and assessing the use of </a:t>
            </a:r>
            <a:r>
              <a:rPr lang="pl-PL" b="1" dirty="0" smtClean="0"/>
              <a:t>REE</a:t>
            </a:r>
            <a:r>
              <a:rPr lang="en-GB" b="1" dirty="0" smtClean="0"/>
              <a:t> instruments</a:t>
            </a:r>
            <a:r>
              <a:rPr lang="en-GB" dirty="0" smtClean="0"/>
              <a:t> for the purposes of the </a:t>
            </a:r>
            <a:r>
              <a:rPr lang="pl-PL" dirty="0" smtClean="0"/>
              <a:t>LED</a:t>
            </a:r>
            <a:r>
              <a:rPr lang="en-GB" b="0" dirty="0" smtClean="0"/>
              <a:t> in the </a:t>
            </a:r>
            <a:r>
              <a:rPr lang="en-GB" b="0" dirty="0" err="1" smtClean="0"/>
              <a:t>Małopolska</a:t>
            </a:r>
            <a:r>
              <a:rPr lang="en-GB" b="0" dirty="0" smtClean="0"/>
              <a:t> Province parishes. </a:t>
            </a:r>
            <a:endParaRPr lang="pl-PL" b="0" dirty="0" smtClean="0"/>
          </a:p>
          <a:p>
            <a:pPr eaLnBrk="1" hangingPunct="1"/>
            <a:endParaRPr lang="pl-PL" b="0" dirty="0" smtClean="0"/>
          </a:p>
          <a:p>
            <a:pPr eaLnBrk="1" hangingPunct="1"/>
            <a:r>
              <a:rPr lang="pl-PL" b="1" dirty="0" err="1" smtClean="0"/>
              <a:t>The</a:t>
            </a:r>
            <a:r>
              <a:rPr lang="pl-PL" b="1" dirty="0" smtClean="0"/>
              <a:t> </a:t>
            </a:r>
            <a:r>
              <a:rPr lang="pl-PL" b="1" dirty="0" err="1" smtClean="0"/>
              <a:t>questionaire</a:t>
            </a:r>
            <a:r>
              <a:rPr lang="pl-PL" b="1" dirty="0" smtClean="0"/>
              <a:t> </a:t>
            </a:r>
            <a:r>
              <a:rPr lang="pl-PL" b="0" dirty="0" err="1" smtClean="0"/>
              <a:t>sent</a:t>
            </a:r>
            <a:r>
              <a:rPr lang="pl-PL" b="0" dirty="0" smtClean="0"/>
              <a:t> to </a:t>
            </a:r>
            <a:r>
              <a:rPr lang="en-GB" b="0" dirty="0" smtClean="0"/>
              <a:t>182 parishes of the Province. The response level slightly exceeded 50%. </a:t>
            </a:r>
            <a:endParaRPr lang="pl-PL" b="0" dirty="0" smtClean="0"/>
          </a:p>
          <a:p>
            <a:pPr eaLnBrk="1" hangingPunct="1">
              <a:buNone/>
            </a:pPr>
            <a:endParaRPr lang="pl-PL" b="0" dirty="0" smtClean="0"/>
          </a:p>
          <a:p>
            <a:pPr eaLnBrk="1" hangingPunct="1"/>
            <a:r>
              <a:rPr lang="pl-PL" dirty="0" err="1" smtClean="0"/>
              <a:t>Analytical</a:t>
            </a:r>
            <a:r>
              <a:rPr lang="pl-PL" dirty="0" smtClean="0"/>
              <a:t> </a:t>
            </a:r>
            <a:r>
              <a:rPr lang="pl-PL" dirty="0" err="1" smtClean="0"/>
              <a:t>process</a:t>
            </a:r>
            <a:r>
              <a:rPr lang="pl-PL" dirty="0" smtClean="0"/>
              <a:t> </a:t>
            </a:r>
            <a:r>
              <a:rPr lang="pl-PL" b="0" dirty="0" err="1" smtClean="0"/>
              <a:t>conducted</a:t>
            </a:r>
            <a:r>
              <a:rPr lang="pl-PL" b="0" dirty="0" smtClean="0"/>
              <a:t> </a:t>
            </a:r>
            <a:r>
              <a:rPr lang="pl-PL" b="0" dirty="0" err="1" smtClean="0"/>
              <a:t>in</a:t>
            </a:r>
            <a:r>
              <a:rPr lang="pl-PL" b="0" dirty="0" smtClean="0"/>
              <a:t> </a:t>
            </a:r>
            <a:r>
              <a:rPr lang="pl-PL" b="0" dirty="0" err="1" smtClean="0"/>
              <a:t>accordance</a:t>
            </a:r>
            <a:r>
              <a:rPr lang="pl-PL" b="0" dirty="0" smtClean="0"/>
              <a:t> </a:t>
            </a:r>
            <a:r>
              <a:rPr lang="pl-PL" b="0" dirty="0" err="1" smtClean="0"/>
              <a:t>with</a:t>
            </a:r>
            <a:r>
              <a:rPr lang="pl-PL" b="0" dirty="0" smtClean="0"/>
              <a:t> </a:t>
            </a:r>
            <a:r>
              <a:rPr lang="pl-PL" b="0" dirty="0" err="1" smtClean="0"/>
              <a:t>division</a:t>
            </a:r>
            <a:r>
              <a:rPr lang="pl-PL" b="0" dirty="0" smtClean="0"/>
              <a:t> </a:t>
            </a:r>
            <a:r>
              <a:rPr lang="en-GB" b="0" dirty="0" smtClean="0"/>
              <a:t>the parishes into two groups with regards to the value of the synthetic variable of the </a:t>
            </a:r>
            <a:r>
              <a:rPr lang="pl-PL" b="0" dirty="0" smtClean="0"/>
              <a:t>LED</a:t>
            </a:r>
            <a:r>
              <a:rPr lang="en-GB" b="0" dirty="0" smtClean="0"/>
              <a:t> calculated on the basis of taxonomic analysis:</a:t>
            </a:r>
            <a:endParaRPr lang="pl-PL" b="0" dirty="0" smtClean="0"/>
          </a:p>
          <a:p>
            <a:pPr eaLnBrk="1" hangingPunct="1"/>
            <a:endParaRPr lang="en-GB" sz="3600" b="0" dirty="0" smtClean="0"/>
          </a:p>
          <a:p>
            <a:pPr lvl="1" eaLnBrk="1" hangingPunct="1"/>
            <a:r>
              <a:rPr lang="en-GB" sz="3300" b="0" dirty="0" smtClean="0"/>
              <a:t>a group of well-developed parishes  and </a:t>
            </a:r>
          </a:p>
          <a:p>
            <a:pPr lvl="1" eaLnBrk="1" hangingPunct="1"/>
            <a:r>
              <a:rPr lang="en-GB" sz="3300" b="0" dirty="0" smtClean="0"/>
              <a:t>a group of underdeveloped parishes.</a:t>
            </a:r>
          </a:p>
          <a:p>
            <a:pPr eaLnBrk="1" hangingPunct="1"/>
            <a:endParaRPr lang="pl-PL" dirty="0" smtClean="0"/>
          </a:p>
        </p:txBody>
      </p:sp>
      <p:sp>
        <p:nvSpPr>
          <p:cNvPr id="40964" name="Rectangle 4"/>
          <p:cNvSpPr>
            <a:spLocks noChangeArrowheads="1"/>
          </p:cNvSpPr>
          <p:nvPr/>
        </p:nvSpPr>
        <p:spPr bwMode="auto">
          <a:xfrm>
            <a:off x="141288" y="100013"/>
            <a:ext cx="1546225" cy="287337"/>
          </a:xfrm>
          <a:prstGeom prst="rect">
            <a:avLst/>
          </a:prstGeom>
          <a:solidFill>
            <a:schemeClr val="accent1"/>
          </a:solidFill>
          <a:ln w="12700">
            <a:solidFill>
              <a:schemeClr val="tx1"/>
            </a:solidFill>
            <a:miter lim="800000"/>
            <a:headEnd/>
            <a:tailEnd/>
          </a:ln>
          <a:effectLst>
            <a:outerShdw dist="35921" dir="2700000" algn="ctr" rotWithShape="0">
              <a:schemeClr val="tx1"/>
            </a:outerShdw>
          </a:effectLst>
        </p:spPr>
        <p:txBody>
          <a:bodyPr>
            <a:spAutoFit/>
          </a:bodyPr>
          <a:lstStyle/>
          <a:p>
            <a:pPr algn="ctr" eaLnBrk="0" hangingPunct="0">
              <a:defRPr/>
            </a:pPr>
            <a:r>
              <a:rPr lang="pl-PL" sz="1200" b="1">
                <a:latin typeface="Arial" pitchFamily="34" charset="0"/>
                <a:cs typeface="+mn-cs"/>
              </a:rPr>
              <a:t>PhD methodology</a:t>
            </a:r>
            <a:endParaRPr lang="en-US" sz="1200" b="1">
              <a:latin typeface="Arial" pitchFamily="34" charset="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90513" y="593725"/>
            <a:ext cx="8562975" cy="2022092"/>
          </a:xfrm>
        </p:spPr>
        <p:txBody>
          <a:bodyPr>
            <a:normAutofit fontScale="90000"/>
          </a:bodyPr>
          <a:lstStyle/>
          <a:p>
            <a:pPr marL="419100" indent="-419100" eaLnBrk="1" hangingPunct="1"/>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en-GB" dirty="0" smtClean="0"/>
              <a:t>Results of empirical research</a:t>
            </a:r>
            <a:endParaRPr lang="pl-PL" dirty="0" smtClean="0"/>
          </a:p>
        </p:txBody>
      </p:sp>
      <p:sp>
        <p:nvSpPr>
          <p:cNvPr id="14339" name="Rectangle 3"/>
          <p:cNvSpPr>
            <a:spLocks noGrp="1" noChangeArrowheads="1"/>
          </p:cNvSpPr>
          <p:nvPr>
            <p:ph idx="1"/>
          </p:nvPr>
        </p:nvSpPr>
        <p:spPr>
          <a:xfrm>
            <a:off x="685800" y="1789113"/>
            <a:ext cx="7764463" cy="336448"/>
          </a:xfrm>
        </p:spPr>
        <p:txBody>
          <a:bodyPr>
            <a:normAutofit fontScale="70000" lnSpcReduction="20000"/>
          </a:bodyPr>
          <a:lstStyle/>
          <a:p>
            <a:pPr lvl="1" eaLnBrk="1" hangingPunct="1">
              <a:buNone/>
            </a:pPr>
            <a:endParaRPr lang="pl-PL" b="0" dirty="0" smtClean="0"/>
          </a:p>
        </p:txBody>
      </p:sp>
      <p:sp>
        <p:nvSpPr>
          <p:cNvPr id="19460" name="Rectangle 4"/>
          <p:cNvSpPr>
            <a:spLocks noChangeArrowheads="1"/>
          </p:cNvSpPr>
          <p:nvPr/>
        </p:nvSpPr>
        <p:spPr bwMode="auto">
          <a:xfrm>
            <a:off x="141288" y="100013"/>
            <a:ext cx="1546225" cy="469900"/>
          </a:xfrm>
          <a:prstGeom prst="rect">
            <a:avLst/>
          </a:prstGeom>
          <a:solidFill>
            <a:schemeClr val="accent1"/>
          </a:solidFill>
          <a:ln w="12700">
            <a:solidFill>
              <a:schemeClr val="tx1"/>
            </a:solidFill>
            <a:miter lim="800000"/>
            <a:headEnd/>
            <a:tailEnd/>
          </a:ln>
          <a:effectLst>
            <a:outerShdw dist="35921" dir="2700000" algn="ctr" rotWithShape="0">
              <a:schemeClr val="tx1"/>
            </a:outerShdw>
          </a:effectLst>
        </p:spPr>
        <p:txBody>
          <a:bodyPr>
            <a:spAutoFit/>
          </a:bodyPr>
          <a:lstStyle/>
          <a:p>
            <a:pPr algn="ctr" eaLnBrk="0" hangingPunct="0">
              <a:defRPr/>
            </a:pPr>
            <a:r>
              <a:rPr lang="pl-PL" sz="1200" b="1">
                <a:latin typeface="Arial" pitchFamily="34" charset="0"/>
                <a:cs typeface="+mn-cs"/>
              </a:rPr>
              <a:t>PhD  </a:t>
            </a:r>
            <a:r>
              <a:rPr lang="en-US" sz="1200" b="1">
                <a:latin typeface="Arial" pitchFamily="34" charset="0"/>
                <a:cs typeface="+mn-cs"/>
              </a:rPr>
              <a:t>analysis</a:t>
            </a:r>
            <a:r>
              <a:rPr lang="pl-PL" sz="1200" b="1">
                <a:latin typeface="Arial" pitchFamily="34" charset="0"/>
                <a:cs typeface="+mn-cs"/>
              </a:rPr>
              <a:t> stages </a:t>
            </a:r>
            <a:endParaRPr lang="en-US" sz="1200" b="1">
              <a:latin typeface="Arial" pitchFamily="34" charset="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90513" y="593725"/>
            <a:ext cx="8562975" cy="727075"/>
          </a:xfrm>
        </p:spPr>
        <p:txBody>
          <a:bodyPr>
            <a:noAutofit/>
          </a:bodyPr>
          <a:lstStyle/>
          <a:p>
            <a:pPr eaLnBrk="1" hangingPunct="1"/>
            <a:r>
              <a:rPr lang="en-US" sz="2800" dirty="0" smtClean="0"/>
              <a:t>Spatial differentiation of </a:t>
            </a:r>
            <a:r>
              <a:rPr lang="en-US" sz="2800" dirty="0" err="1" smtClean="0"/>
              <a:t>Małopolska</a:t>
            </a:r>
            <a:r>
              <a:rPr lang="en-US" sz="2800" dirty="0" smtClean="0"/>
              <a:t> Province parishes according to the value of a synthetic variable </a:t>
            </a:r>
            <a:endParaRPr lang="pl-PL" sz="2800" dirty="0" smtClean="0"/>
          </a:p>
        </p:txBody>
      </p:sp>
      <p:pic>
        <p:nvPicPr>
          <p:cNvPr id="15363" name="Obraz 3" descr="C:\Users\Agnieszka\AppData\Local\Microsoft\Windows\Temporary Internet Files\Low\Content.IE5\2A0FDMDX\zmienna_z1[1].bmp"/>
          <p:cNvPicPr>
            <a:picLocks noChangeAspect="1" noChangeArrowheads="1"/>
          </p:cNvPicPr>
          <p:nvPr/>
        </p:nvPicPr>
        <p:blipFill>
          <a:blip r:embed="rId2" cstate="print"/>
          <a:srcRect/>
          <a:stretch>
            <a:fillRect/>
          </a:stretch>
        </p:blipFill>
        <p:spPr bwMode="auto">
          <a:xfrm>
            <a:off x="1071538" y="1500174"/>
            <a:ext cx="7786741" cy="4643470"/>
          </a:xfrm>
          <a:prstGeom prst="rect">
            <a:avLst/>
          </a:prstGeom>
          <a:ln>
            <a:noFill/>
          </a:ln>
          <a:effectLst>
            <a:softEdge rad="112500"/>
          </a:effectLst>
        </p:spPr>
      </p:pic>
      <p:sp>
        <p:nvSpPr>
          <p:cNvPr id="15364" name="Text Box 5"/>
          <p:cNvSpPr txBox="1">
            <a:spLocks noChangeArrowheads="1"/>
          </p:cNvSpPr>
          <p:nvPr/>
        </p:nvSpPr>
        <p:spPr bwMode="auto">
          <a:xfrm>
            <a:off x="6443663" y="6165850"/>
            <a:ext cx="1944687" cy="244475"/>
          </a:xfrm>
          <a:prstGeom prst="rect">
            <a:avLst/>
          </a:prstGeom>
          <a:noFill/>
          <a:ln w="9525">
            <a:noFill/>
            <a:miter lim="800000"/>
            <a:headEnd/>
            <a:tailEnd/>
          </a:ln>
        </p:spPr>
        <p:txBody>
          <a:bodyPr>
            <a:spAutoFit/>
          </a:bodyPr>
          <a:lstStyle/>
          <a:p>
            <a:pPr>
              <a:spcBef>
                <a:spcPct val="50000"/>
              </a:spcBef>
            </a:pPr>
            <a:r>
              <a:rPr lang="en-US" sz="1000"/>
              <a:t>Source:  own study</a:t>
            </a:r>
            <a:endParaRPr lang="pl-PL" sz="1000"/>
          </a:p>
        </p:txBody>
      </p:sp>
      <p:sp>
        <p:nvSpPr>
          <p:cNvPr id="20486" name="Rectangle 6"/>
          <p:cNvSpPr>
            <a:spLocks noChangeArrowheads="1"/>
          </p:cNvSpPr>
          <p:nvPr/>
        </p:nvSpPr>
        <p:spPr bwMode="auto">
          <a:xfrm>
            <a:off x="141288" y="117475"/>
            <a:ext cx="1546225" cy="287338"/>
          </a:xfrm>
          <a:prstGeom prst="rect">
            <a:avLst/>
          </a:prstGeom>
          <a:solidFill>
            <a:schemeClr val="accent1"/>
          </a:solidFill>
          <a:ln w="12700">
            <a:solidFill>
              <a:schemeClr val="tx1"/>
            </a:solidFill>
            <a:miter lim="800000"/>
            <a:headEnd/>
            <a:tailEnd/>
          </a:ln>
          <a:effectLst>
            <a:outerShdw dist="35921" dir="2700000" algn="ctr" rotWithShape="0">
              <a:schemeClr val="tx1"/>
            </a:outerShdw>
          </a:effectLst>
        </p:spPr>
        <p:txBody>
          <a:bodyPr>
            <a:spAutoFit/>
          </a:bodyPr>
          <a:lstStyle/>
          <a:p>
            <a:pPr algn="ctr" eaLnBrk="0" hangingPunct="0">
              <a:defRPr/>
            </a:pPr>
            <a:r>
              <a:rPr lang="pl-PL" sz="1200" b="1">
                <a:latin typeface="Arial" pitchFamily="34" charset="0"/>
                <a:cs typeface="+mn-cs"/>
              </a:rPr>
              <a:t>PhD outcome</a:t>
            </a:r>
            <a:endParaRPr lang="en-US" sz="1200" b="1">
              <a:latin typeface="Arial" pitchFamily="34" charset="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90513" y="593725"/>
            <a:ext cx="8562975" cy="727075"/>
          </a:xfrm>
        </p:spPr>
        <p:txBody>
          <a:bodyPr>
            <a:normAutofit fontScale="90000"/>
          </a:bodyPr>
          <a:lstStyle/>
          <a:p>
            <a:pPr eaLnBrk="1" hangingPunct="1"/>
            <a:r>
              <a:rPr lang="en-US" sz="2800" dirty="0" smtClean="0"/>
              <a:t>Spatial differentiation of </a:t>
            </a:r>
            <a:r>
              <a:rPr lang="en-US" sz="2800" dirty="0" err="1" smtClean="0"/>
              <a:t>Małopolska</a:t>
            </a:r>
            <a:r>
              <a:rPr lang="en-US" sz="2800" dirty="0" smtClean="0"/>
              <a:t> Province parishes according to the value of a synthetic variable </a:t>
            </a:r>
            <a:endParaRPr lang="pl-PL" sz="2800" dirty="0" smtClean="0"/>
          </a:p>
        </p:txBody>
      </p:sp>
      <p:pic>
        <p:nvPicPr>
          <p:cNvPr id="16387" name="Obraz 4" descr="C:\Users\Agnieszka\AppData\Local\Microsoft\Windows\Temporary Internet Files\Low\Content.IE5\A1CQ6FQ2\zmienna_z2[1].bmp"/>
          <p:cNvPicPr>
            <a:picLocks noChangeAspect="1" noChangeArrowheads="1"/>
          </p:cNvPicPr>
          <p:nvPr/>
        </p:nvPicPr>
        <p:blipFill>
          <a:blip r:embed="rId2" cstate="print"/>
          <a:srcRect/>
          <a:stretch>
            <a:fillRect/>
          </a:stretch>
        </p:blipFill>
        <p:spPr bwMode="auto">
          <a:xfrm>
            <a:off x="1071537" y="1557338"/>
            <a:ext cx="7821637" cy="4545012"/>
          </a:xfrm>
          <a:prstGeom prst="rect">
            <a:avLst/>
          </a:prstGeom>
          <a:ln>
            <a:noFill/>
          </a:ln>
          <a:effectLst>
            <a:softEdge rad="112500"/>
          </a:effectLst>
        </p:spPr>
      </p:pic>
      <p:sp>
        <p:nvSpPr>
          <p:cNvPr id="16388" name="Text Box 5"/>
          <p:cNvSpPr txBox="1">
            <a:spLocks noChangeArrowheads="1"/>
          </p:cNvSpPr>
          <p:nvPr/>
        </p:nvSpPr>
        <p:spPr bwMode="auto">
          <a:xfrm>
            <a:off x="6443663" y="6092825"/>
            <a:ext cx="1944687" cy="244475"/>
          </a:xfrm>
          <a:prstGeom prst="rect">
            <a:avLst/>
          </a:prstGeom>
          <a:noFill/>
          <a:ln w="9525">
            <a:noFill/>
            <a:miter lim="800000"/>
            <a:headEnd/>
            <a:tailEnd/>
          </a:ln>
        </p:spPr>
        <p:txBody>
          <a:bodyPr>
            <a:spAutoFit/>
          </a:bodyPr>
          <a:lstStyle/>
          <a:p>
            <a:pPr>
              <a:spcBef>
                <a:spcPct val="50000"/>
              </a:spcBef>
            </a:pPr>
            <a:r>
              <a:rPr lang="en-US" sz="1000"/>
              <a:t>Source:  own study</a:t>
            </a:r>
            <a:endParaRPr lang="pl-PL" sz="1000"/>
          </a:p>
        </p:txBody>
      </p:sp>
      <p:sp>
        <p:nvSpPr>
          <p:cNvPr id="21510" name="Rectangle 6"/>
          <p:cNvSpPr>
            <a:spLocks noChangeArrowheads="1"/>
          </p:cNvSpPr>
          <p:nvPr/>
        </p:nvSpPr>
        <p:spPr bwMode="auto">
          <a:xfrm>
            <a:off x="141288" y="100013"/>
            <a:ext cx="1546225" cy="287337"/>
          </a:xfrm>
          <a:prstGeom prst="rect">
            <a:avLst/>
          </a:prstGeom>
          <a:solidFill>
            <a:schemeClr val="accent1"/>
          </a:solidFill>
          <a:ln w="12700">
            <a:solidFill>
              <a:schemeClr val="tx1"/>
            </a:solidFill>
            <a:miter lim="800000"/>
            <a:headEnd/>
            <a:tailEnd/>
          </a:ln>
          <a:effectLst>
            <a:outerShdw dist="35921" dir="2700000" algn="ctr" rotWithShape="0">
              <a:schemeClr val="tx1"/>
            </a:outerShdw>
          </a:effectLst>
        </p:spPr>
        <p:txBody>
          <a:bodyPr>
            <a:spAutoFit/>
          </a:bodyPr>
          <a:lstStyle/>
          <a:p>
            <a:pPr algn="ctr" eaLnBrk="0" hangingPunct="0">
              <a:defRPr/>
            </a:pPr>
            <a:r>
              <a:rPr lang="pl-PL" sz="1200" b="1">
                <a:latin typeface="Arial" pitchFamily="34" charset="0"/>
                <a:cs typeface="+mn-cs"/>
              </a:rPr>
              <a:t>PhD outcome</a:t>
            </a:r>
            <a:endParaRPr lang="en-US" sz="1200" b="1">
              <a:latin typeface="Arial" pitchFamily="34" charset="0"/>
              <a:cs typeface="+mn-cs"/>
            </a:endParaRPr>
          </a:p>
        </p:txBody>
      </p:sp>
      <p:sp>
        <p:nvSpPr>
          <p:cNvPr id="6" name="Prostokąt 5"/>
          <p:cNvSpPr/>
          <p:nvPr/>
        </p:nvSpPr>
        <p:spPr>
          <a:xfrm>
            <a:off x="7000892" y="3000372"/>
            <a:ext cx="1357322" cy="1643074"/>
          </a:xfrm>
          <a:prstGeom prst="rect">
            <a:avLst/>
          </a:prstGeom>
          <a:solidFill>
            <a:schemeClr val="bg1">
              <a:alpha val="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90513" y="593725"/>
            <a:ext cx="8562975" cy="727075"/>
          </a:xfrm>
        </p:spPr>
        <p:txBody>
          <a:bodyPr>
            <a:noAutofit/>
          </a:bodyPr>
          <a:lstStyle/>
          <a:p>
            <a:pPr eaLnBrk="1" hangingPunct="1"/>
            <a:r>
              <a:rPr lang="en-US" sz="2800" dirty="0" smtClean="0"/>
              <a:t>Correlation matrix between synthetic, partial and aggregate variables</a:t>
            </a:r>
            <a:endParaRPr lang="pl-PL" sz="2800" dirty="0" smtClean="0"/>
          </a:p>
        </p:txBody>
      </p:sp>
      <p:graphicFrame>
        <p:nvGraphicFramePr>
          <p:cNvPr id="1026" name="Object 575"/>
          <p:cNvGraphicFramePr>
            <a:graphicFrameLocks noChangeAspect="1"/>
          </p:cNvGraphicFramePr>
          <p:nvPr/>
        </p:nvGraphicFramePr>
        <p:xfrm>
          <a:off x="428596" y="1714488"/>
          <a:ext cx="8358246" cy="4151320"/>
        </p:xfrm>
        <a:graphic>
          <a:graphicData uri="http://schemas.openxmlformats.org/presentationml/2006/ole">
            <p:oleObj spid="_x0000_s1026" name="Document" r:id="rId3" imgW="5896045" imgH="2336521" progId="Word.Document.8">
              <p:embed/>
            </p:oleObj>
          </a:graphicData>
        </a:graphic>
      </p:graphicFrame>
      <p:sp>
        <p:nvSpPr>
          <p:cNvPr id="23104" name="Rectangle 576"/>
          <p:cNvSpPr>
            <a:spLocks noChangeArrowheads="1"/>
          </p:cNvSpPr>
          <p:nvPr/>
        </p:nvSpPr>
        <p:spPr bwMode="auto">
          <a:xfrm>
            <a:off x="141288" y="100013"/>
            <a:ext cx="1546225" cy="287337"/>
          </a:xfrm>
          <a:prstGeom prst="rect">
            <a:avLst/>
          </a:prstGeom>
          <a:solidFill>
            <a:schemeClr val="accent1"/>
          </a:solidFill>
          <a:ln w="12700">
            <a:solidFill>
              <a:schemeClr val="tx1"/>
            </a:solidFill>
            <a:miter lim="800000"/>
            <a:headEnd/>
            <a:tailEnd/>
          </a:ln>
          <a:effectLst>
            <a:outerShdw dist="35921" dir="2700000" algn="ctr" rotWithShape="0">
              <a:schemeClr val="tx1"/>
            </a:outerShdw>
          </a:effectLst>
        </p:spPr>
        <p:txBody>
          <a:bodyPr>
            <a:spAutoFit/>
          </a:bodyPr>
          <a:lstStyle/>
          <a:p>
            <a:pPr algn="ctr" eaLnBrk="0" hangingPunct="0">
              <a:defRPr/>
            </a:pPr>
            <a:r>
              <a:rPr lang="en-US" sz="1200" b="1">
                <a:latin typeface="Arial" pitchFamily="34" charset="0"/>
                <a:cs typeface="+mn-cs"/>
              </a:rPr>
              <a:t>PhD outcome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5720" y="571480"/>
            <a:ext cx="8562975" cy="738171"/>
          </a:xfrm>
        </p:spPr>
        <p:txBody>
          <a:bodyPr>
            <a:noAutofit/>
          </a:bodyPr>
          <a:lstStyle/>
          <a:p>
            <a:pPr eaLnBrk="1" hangingPunct="1"/>
            <a:r>
              <a:rPr lang="en-US" sz="2800" dirty="0" smtClean="0"/>
              <a:t>The potential instruments of real estate economy I asked about in the survey </a:t>
            </a:r>
            <a:endParaRPr lang="pl-PL" sz="2800" dirty="0" smtClean="0"/>
          </a:p>
        </p:txBody>
      </p:sp>
      <p:graphicFrame>
        <p:nvGraphicFramePr>
          <p:cNvPr id="24743" name="Group 167"/>
          <p:cNvGraphicFramePr>
            <a:graphicFrameLocks noGrp="1"/>
          </p:cNvGraphicFramePr>
          <p:nvPr/>
        </p:nvGraphicFramePr>
        <p:xfrm>
          <a:off x="357158" y="1500174"/>
          <a:ext cx="8429684" cy="4929222"/>
        </p:xfrm>
        <a:graphic>
          <a:graphicData uri="http://schemas.openxmlformats.org/drawingml/2006/table">
            <a:tbl>
              <a:tblPr/>
              <a:tblGrid>
                <a:gridCol w="813391"/>
                <a:gridCol w="7616293"/>
              </a:tblGrid>
              <a:tr h="2835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a:t>
                      </a:r>
                      <a:endPar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preparation of location offers for investors,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35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B</a:t>
                      </a:r>
                      <a:endParaRPr kumimoji="0" lang="en-US" sz="13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local authority support for an investor in the process of granting construction permit,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5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C</a:t>
                      </a:r>
                      <a:endParaRPr kumimoji="0" lang="en-US" sz="13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local authority support for an investor in the process of negotiation with the owners of real estate to get land for investments,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9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D</a:t>
                      </a:r>
                      <a:endParaRPr kumimoji="0" lang="en-US" sz="13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preparation of land for investments by means of conversion – reclassification, combining and dividing,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35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E</a:t>
                      </a:r>
                      <a:endParaRPr kumimoji="0" lang="en-US" sz="13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adopting plans of spatial development which are actual and convenient for investors,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35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F</a:t>
                      </a:r>
                      <a:endParaRPr kumimoji="0" lang="en-US" sz="13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application of lower property tax rates that statutory rates,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5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G</a:t>
                      </a:r>
                      <a:endParaRPr kumimoji="0" lang="en-US" sz="13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differentiation </a:t>
                      </a:r>
                      <a:r>
                        <a:rPr kumimoji="0" lang="en-US" sz="13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of property tax rates due to the character of business, location of the real property and type of construction,</a:t>
                      </a:r>
                      <a:endPar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5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H</a:t>
                      </a:r>
                      <a:endParaRPr kumimoji="0" lang="en-US" sz="13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using property tax reliefs and tax exemptions  in relation to the character of business or investment activity,</a:t>
                      </a:r>
                      <a:endPar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35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I</a:t>
                      </a:r>
                      <a:endParaRPr kumimoji="0" lang="en-US" sz="13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development of infrastructure in the investment area for private entities,</a:t>
                      </a:r>
                      <a:endPar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35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J</a:t>
                      </a:r>
                      <a:endParaRPr kumimoji="0" lang="en-US" sz="13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investing into development and appropriate maintenance of local road connections,</a:t>
                      </a:r>
                      <a:endPar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5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K</a:t>
                      </a:r>
                      <a:endParaRPr kumimoji="0" lang="en-US" sz="13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purchasing land by the parish from private owners in order to prepare and provide the land to investors,</a:t>
                      </a:r>
                      <a:endPar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5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L</a:t>
                      </a:r>
                      <a:endParaRPr kumimoji="0" lang="en-US" sz="13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temporary provision of buildings and parish premises on a lease/rental  basis to conduct business activities,</a:t>
                      </a:r>
                      <a:endPar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75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M</a:t>
                      </a:r>
                      <a:endParaRPr kumimoji="0" lang="en-US" sz="13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application of preferential rental rates for parish real property in order to conduct business activities,</a:t>
                      </a:r>
                      <a:endParaRPr kumimoji="0" lang="en-US" sz="13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744" name="Rectangle 168"/>
          <p:cNvSpPr>
            <a:spLocks noChangeArrowheads="1"/>
          </p:cNvSpPr>
          <p:nvPr/>
        </p:nvSpPr>
        <p:spPr bwMode="auto">
          <a:xfrm>
            <a:off x="141288" y="100013"/>
            <a:ext cx="1546225" cy="287337"/>
          </a:xfrm>
          <a:prstGeom prst="rect">
            <a:avLst/>
          </a:prstGeom>
          <a:solidFill>
            <a:schemeClr val="accent1"/>
          </a:solidFill>
          <a:ln w="12700">
            <a:solidFill>
              <a:schemeClr val="tx1"/>
            </a:solidFill>
            <a:miter lim="800000"/>
            <a:headEnd/>
            <a:tailEnd/>
          </a:ln>
          <a:effectLst>
            <a:outerShdw dist="35921" dir="2700000" algn="ctr" rotWithShape="0">
              <a:schemeClr val="tx1"/>
            </a:outerShdw>
          </a:effectLst>
        </p:spPr>
        <p:txBody>
          <a:bodyPr>
            <a:spAutoFit/>
          </a:bodyPr>
          <a:lstStyle/>
          <a:p>
            <a:pPr algn="ctr" eaLnBrk="0" hangingPunct="0">
              <a:defRPr/>
            </a:pPr>
            <a:r>
              <a:rPr lang="en-US" sz="1200" b="1">
                <a:latin typeface="Arial" pitchFamily="34" charset="0"/>
                <a:cs typeface="+mn-cs"/>
              </a:rPr>
              <a:t>PhD survey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5720" y="500042"/>
            <a:ext cx="8562975" cy="727075"/>
          </a:xfrm>
        </p:spPr>
        <p:txBody>
          <a:bodyPr>
            <a:noAutofit/>
          </a:bodyPr>
          <a:lstStyle/>
          <a:p>
            <a:pPr eaLnBrk="1" hangingPunct="1"/>
            <a:r>
              <a:rPr lang="en-US" sz="2800" dirty="0" smtClean="0"/>
              <a:t>The use of the real estate economy instruments by the local authorities</a:t>
            </a:r>
            <a:r>
              <a:rPr lang="pl-PL" sz="2800" dirty="0" smtClean="0"/>
              <a:t> </a:t>
            </a:r>
          </a:p>
        </p:txBody>
      </p:sp>
      <p:pic>
        <p:nvPicPr>
          <p:cNvPr id="19459" name="Wykres 1"/>
          <p:cNvPicPr>
            <a:picLocks noChangeArrowheads="1"/>
          </p:cNvPicPr>
          <p:nvPr/>
        </p:nvPicPr>
        <p:blipFill>
          <a:blip r:embed="rId2" cstate="print"/>
          <a:srcRect b="-67"/>
          <a:stretch>
            <a:fillRect/>
          </a:stretch>
        </p:blipFill>
        <p:spPr bwMode="auto">
          <a:xfrm>
            <a:off x="1071538" y="1714488"/>
            <a:ext cx="7748612" cy="4286280"/>
          </a:xfrm>
          <a:prstGeom prst="rect">
            <a:avLst/>
          </a:prstGeom>
          <a:ln>
            <a:noFill/>
          </a:ln>
          <a:effectLst>
            <a:softEdge rad="112500"/>
          </a:effectLst>
        </p:spPr>
      </p:pic>
      <p:sp>
        <p:nvSpPr>
          <p:cNvPr id="19460" name="Text Box 5"/>
          <p:cNvSpPr txBox="1">
            <a:spLocks noChangeArrowheads="1"/>
          </p:cNvSpPr>
          <p:nvPr/>
        </p:nvSpPr>
        <p:spPr bwMode="auto">
          <a:xfrm>
            <a:off x="6443663" y="6165850"/>
            <a:ext cx="1944687" cy="244475"/>
          </a:xfrm>
          <a:prstGeom prst="rect">
            <a:avLst/>
          </a:prstGeom>
          <a:noFill/>
          <a:ln w="9525">
            <a:noFill/>
            <a:miter lim="800000"/>
            <a:headEnd/>
            <a:tailEnd/>
          </a:ln>
        </p:spPr>
        <p:txBody>
          <a:bodyPr>
            <a:spAutoFit/>
          </a:bodyPr>
          <a:lstStyle/>
          <a:p>
            <a:pPr>
              <a:spcBef>
                <a:spcPct val="50000"/>
              </a:spcBef>
            </a:pPr>
            <a:r>
              <a:rPr lang="en-US" sz="1000"/>
              <a:t>Source:  own study</a:t>
            </a:r>
            <a:endParaRPr lang="pl-PL" sz="1000"/>
          </a:p>
        </p:txBody>
      </p:sp>
      <p:sp>
        <p:nvSpPr>
          <p:cNvPr id="25606" name="Rectangle 6"/>
          <p:cNvSpPr>
            <a:spLocks noChangeArrowheads="1"/>
          </p:cNvSpPr>
          <p:nvPr/>
        </p:nvSpPr>
        <p:spPr bwMode="auto">
          <a:xfrm>
            <a:off x="141288" y="100013"/>
            <a:ext cx="1546225" cy="287337"/>
          </a:xfrm>
          <a:prstGeom prst="rect">
            <a:avLst/>
          </a:prstGeom>
          <a:solidFill>
            <a:schemeClr val="accent1"/>
          </a:solidFill>
          <a:ln w="12700">
            <a:solidFill>
              <a:schemeClr val="tx1"/>
            </a:solidFill>
            <a:miter lim="800000"/>
            <a:headEnd/>
            <a:tailEnd/>
          </a:ln>
          <a:effectLst>
            <a:outerShdw dist="35921" dir="2700000" algn="ctr" rotWithShape="0">
              <a:schemeClr val="tx1"/>
            </a:outerShdw>
          </a:effectLst>
        </p:spPr>
        <p:txBody>
          <a:bodyPr>
            <a:spAutoFit/>
          </a:bodyPr>
          <a:lstStyle/>
          <a:p>
            <a:pPr algn="ctr" eaLnBrk="0" hangingPunct="0">
              <a:defRPr/>
            </a:pPr>
            <a:r>
              <a:rPr lang="en-US" sz="1200" b="1">
                <a:latin typeface="Arial" pitchFamily="34" charset="0"/>
                <a:cs typeface="+mn-cs"/>
              </a:rPr>
              <a:t>PhD outcome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2844" y="593725"/>
            <a:ext cx="8786873" cy="835011"/>
          </a:xfrm>
        </p:spPr>
        <p:txBody>
          <a:bodyPr>
            <a:noAutofit/>
          </a:bodyPr>
          <a:lstStyle/>
          <a:p>
            <a:pPr eaLnBrk="1" hangingPunct="1"/>
            <a:r>
              <a:rPr lang="en-US" sz="2800" dirty="0" smtClean="0"/>
              <a:t>Index of the usage of real estate economy instruments in the parishes with high level of social-economic</a:t>
            </a:r>
            <a:r>
              <a:rPr lang="pl-PL" sz="2800" dirty="0" smtClean="0"/>
              <a:t> d</a:t>
            </a:r>
            <a:r>
              <a:rPr lang="en-US" sz="2800" dirty="0" err="1" smtClean="0"/>
              <a:t>evelopment</a:t>
            </a:r>
            <a:r>
              <a:rPr lang="en-US" sz="2800" dirty="0" smtClean="0"/>
              <a:t> </a:t>
            </a:r>
            <a:endParaRPr lang="pl-PL" sz="2800" dirty="0" smtClean="0"/>
          </a:p>
        </p:txBody>
      </p:sp>
      <p:pic>
        <p:nvPicPr>
          <p:cNvPr id="20483" name="Wykres 1"/>
          <p:cNvPicPr>
            <a:picLocks noChangeArrowheads="1"/>
          </p:cNvPicPr>
          <p:nvPr/>
        </p:nvPicPr>
        <p:blipFill>
          <a:blip r:embed="rId2" cstate="print"/>
          <a:srcRect/>
          <a:stretch>
            <a:fillRect/>
          </a:stretch>
        </p:blipFill>
        <p:spPr bwMode="auto">
          <a:xfrm>
            <a:off x="1142976" y="1785926"/>
            <a:ext cx="7238997" cy="4364038"/>
          </a:xfrm>
          <a:prstGeom prst="rect">
            <a:avLst/>
          </a:prstGeom>
          <a:ln>
            <a:noFill/>
          </a:ln>
          <a:effectLst>
            <a:softEdge rad="112500"/>
          </a:effectLst>
        </p:spPr>
      </p:pic>
      <p:sp>
        <p:nvSpPr>
          <p:cNvPr id="20484" name="Text Box 5"/>
          <p:cNvSpPr txBox="1">
            <a:spLocks noChangeArrowheads="1"/>
          </p:cNvSpPr>
          <p:nvPr/>
        </p:nvSpPr>
        <p:spPr bwMode="auto">
          <a:xfrm>
            <a:off x="6443663" y="6165850"/>
            <a:ext cx="1944687" cy="244475"/>
          </a:xfrm>
          <a:prstGeom prst="rect">
            <a:avLst/>
          </a:prstGeom>
          <a:noFill/>
          <a:ln w="9525">
            <a:noFill/>
            <a:miter lim="800000"/>
            <a:headEnd/>
            <a:tailEnd/>
          </a:ln>
        </p:spPr>
        <p:txBody>
          <a:bodyPr>
            <a:spAutoFit/>
          </a:bodyPr>
          <a:lstStyle/>
          <a:p>
            <a:pPr>
              <a:spcBef>
                <a:spcPct val="50000"/>
              </a:spcBef>
            </a:pPr>
            <a:r>
              <a:rPr lang="en-US" sz="1000"/>
              <a:t>Source:  own study</a:t>
            </a:r>
            <a:endParaRPr lang="pl-PL" sz="1000"/>
          </a:p>
        </p:txBody>
      </p:sp>
      <p:sp>
        <p:nvSpPr>
          <p:cNvPr id="26630" name="Rectangle 6"/>
          <p:cNvSpPr>
            <a:spLocks noChangeArrowheads="1"/>
          </p:cNvSpPr>
          <p:nvPr/>
        </p:nvSpPr>
        <p:spPr bwMode="auto">
          <a:xfrm>
            <a:off x="141288" y="100013"/>
            <a:ext cx="1546225" cy="287337"/>
          </a:xfrm>
          <a:prstGeom prst="rect">
            <a:avLst/>
          </a:prstGeom>
          <a:solidFill>
            <a:schemeClr val="accent1"/>
          </a:solidFill>
          <a:ln w="12700">
            <a:solidFill>
              <a:schemeClr val="tx1"/>
            </a:solidFill>
            <a:miter lim="800000"/>
            <a:headEnd/>
            <a:tailEnd/>
          </a:ln>
          <a:effectLst>
            <a:outerShdw dist="35921" dir="2700000" algn="ctr" rotWithShape="0">
              <a:schemeClr val="tx1"/>
            </a:outerShdw>
          </a:effectLst>
        </p:spPr>
        <p:txBody>
          <a:bodyPr>
            <a:spAutoFit/>
          </a:bodyPr>
          <a:lstStyle/>
          <a:p>
            <a:pPr algn="ctr" eaLnBrk="0" hangingPunct="0">
              <a:defRPr/>
            </a:pPr>
            <a:r>
              <a:rPr lang="en-US" sz="1200" b="1">
                <a:latin typeface="Arial" pitchFamily="34" charset="0"/>
                <a:cs typeface="+mn-cs"/>
              </a:rPr>
              <a:t>PhD outcome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85720" y="642918"/>
            <a:ext cx="8562975" cy="892196"/>
          </a:xfrm>
        </p:spPr>
        <p:txBody>
          <a:bodyPr>
            <a:noAutofit/>
          </a:bodyPr>
          <a:lstStyle/>
          <a:p>
            <a:pPr eaLnBrk="1" hangingPunct="1"/>
            <a:r>
              <a:rPr lang="en-US" sz="2800" dirty="0" smtClean="0"/>
              <a:t>Index of the usage of real estate economy instruments in the parishes with low level of social-economic development </a:t>
            </a:r>
            <a:endParaRPr lang="pl-PL" sz="2800" dirty="0" smtClean="0"/>
          </a:p>
        </p:txBody>
      </p:sp>
      <p:pic>
        <p:nvPicPr>
          <p:cNvPr id="21507" name="Wykres 4"/>
          <p:cNvPicPr>
            <a:picLocks noChangeArrowheads="1"/>
          </p:cNvPicPr>
          <p:nvPr/>
        </p:nvPicPr>
        <p:blipFill>
          <a:blip r:embed="rId2" cstate="print"/>
          <a:srcRect b="-67"/>
          <a:stretch>
            <a:fillRect/>
          </a:stretch>
        </p:blipFill>
        <p:spPr bwMode="auto">
          <a:xfrm>
            <a:off x="1142976" y="1785926"/>
            <a:ext cx="7456484" cy="4365625"/>
          </a:xfrm>
          <a:prstGeom prst="rect">
            <a:avLst/>
          </a:prstGeom>
          <a:ln>
            <a:noFill/>
          </a:ln>
          <a:effectLst>
            <a:softEdge rad="112500"/>
          </a:effectLst>
        </p:spPr>
      </p:pic>
      <p:sp>
        <p:nvSpPr>
          <p:cNvPr id="21508" name="Text Box 5"/>
          <p:cNvSpPr txBox="1">
            <a:spLocks noChangeArrowheads="1"/>
          </p:cNvSpPr>
          <p:nvPr/>
        </p:nvSpPr>
        <p:spPr bwMode="auto">
          <a:xfrm>
            <a:off x="6443663" y="6165850"/>
            <a:ext cx="1944687" cy="244475"/>
          </a:xfrm>
          <a:prstGeom prst="rect">
            <a:avLst/>
          </a:prstGeom>
          <a:noFill/>
          <a:ln w="9525">
            <a:noFill/>
            <a:miter lim="800000"/>
            <a:headEnd/>
            <a:tailEnd/>
          </a:ln>
        </p:spPr>
        <p:txBody>
          <a:bodyPr>
            <a:spAutoFit/>
          </a:bodyPr>
          <a:lstStyle/>
          <a:p>
            <a:pPr>
              <a:spcBef>
                <a:spcPct val="50000"/>
              </a:spcBef>
            </a:pPr>
            <a:r>
              <a:rPr lang="en-US" sz="1000"/>
              <a:t>Source:  own study</a:t>
            </a:r>
            <a:endParaRPr lang="pl-PL" sz="1000"/>
          </a:p>
        </p:txBody>
      </p:sp>
      <p:sp>
        <p:nvSpPr>
          <p:cNvPr id="27654" name="Rectangle 6"/>
          <p:cNvSpPr>
            <a:spLocks noChangeArrowheads="1"/>
          </p:cNvSpPr>
          <p:nvPr/>
        </p:nvSpPr>
        <p:spPr bwMode="auto">
          <a:xfrm>
            <a:off x="141288" y="100013"/>
            <a:ext cx="1546225" cy="287337"/>
          </a:xfrm>
          <a:prstGeom prst="rect">
            <a:avLst/>
          </a:prstGeom>
          <a:solidFill>
            <a:schemeClr val="accent1"/>
          </a:solidFill>
          <a:ln w="12700">
            <a:solidFill>
              <a:schemeClr val="tx1"/>
            </a:solidFill>
            <a:miter lim="800000"/>
            <a:headEnd/>
            <a:tailEnd/>
          </a:ln>
          <a:effectLst>
            <a:outerShdw dist="35921" dir="2700000" algn="ctr" rotWithShape="0">
              <a:schemeClr val="tx1"/>
            </a:outerShdw>
          </a:effectLst>
        </p:spPr>
        <p:txBody>
          <a:bodyPr>
            <a:spAutoFit/>
          </a:bodyPr>
          <a:lstStyle/>
          <a:p>
            <a:pPr algn="ctr" eaLnBrk="0" hangingPunct="0">
              <a:defRPr/>
            </a:pPr>
            <a:r>
              <a:rPr lang="en-US" sz="1200" b="1">
                <a:latin typeface="Arial" pitchFamily="34" charset="0"/>
                <a:cs typeface="+mn-cs"/>
              </a:rPr>
              <a:t>PhD outcome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0513" y="593725"/>
            <a:ext cx="8562975" cy="413959"/>
          </a:xfrm>
        </p:spPr>
        <p:txBody>
          <a:bodyPr>
            <a:normAutofit fontScale="90000"/>
          </a:bodyPr>
          <a:lstStyle/>
          <a:p>
            <a:r>
              <a:rPr lang="en-US" dirty="0" smtClean="0"/>
              <a:t>Pillars of the </a:t>
            </a:r>
            <a:r>
              <a:rPr lang="pl-PL" dirty="0" err="1" smtClean="0"/>
              <a:t>presentation</a:t>
            </a:r>
            <a:r>
              <a:rPr lang="en-US" dirty="0" smtClean="0"/>
              <a:t> structure</a:t>
            </a:r>
            <a:endParaRPr lang="pl-PL" dirty="0"/>
          </a:p>
        </p:txBody>
      </p:sp>
      <p:sp>
        <p:nvSpPr>
          <p:cNvPr id="3" name="Symbol zastępczy zawartości 2"/>
          <p:cNvSpPr>
            <a:spLocks noGrp="1"/>
          </p:cNvSpPr>
          <p:nvPr>
            <p:ph idx="1"/>
          </p:nvPr>
        </p:nvSpPr>
        <p:spPr>
          <a:xfrm>
            <a:off x="685800" y="1789113"/>
            <a:ext cx="7764463" cy="1341145"/>
          </a:xfrm>
        </p:spPr>
        <p:txBody>
          <a:bodyPr>
            <a:normAutofit fontScale="62500" lnSpcReduction="20000"/>
          </a:bodyPr>
          <a:lstStyle/>
          <a:p>
            <a:pPr marL="342900" indent="-342900">
              <a:buFont typeface="+mj-lt"/>
              <a:buAutoNum type="arabicPeriod"/>
            </a:pPr>
            <a:r>
              <a:rPr lang="en-US" dirty="0" smtClean="0"/>
              <a:t>Background to the study</a:t>
            </a:r>
            <a:r>
              <a:rPr lang="pl-PL" dirty="0" smtClean="0"/>
              <a:t> &amp; o</a:t>
            </a:r>
            <a:r>
              <a:rPr lang="en-GB" dirty="0" err="1" smtClean="0"/>
              <a:t>bjectives</a:t>
            </a:r>
            <a:endParaRPr lang="pl-PL" dirty="0" smtClean="0"/>
          </a:p>
          <a:p>
            <a:pPr marL="342900" indent="-342900">
              <a:buFont typeface="+mj-lt"/>
              <a:buAutoNum type="arabicPeriod"/>
            </a:pPr>
            <a:r>
              <a:rPr lang="en-US" dirty="0" smtClean="0"/>
              <a:t>Research methodology &amp; data used</a:t>
            </a:r>
            <a:endParaRPr lang="pl-PL" dirty="0" smtClean="0"/>
          </a:p>
          <a:p>
            <a:pPr marL="342900" indent="-342900">
              <a:buFont typeface="+mj-lt"/>
              <a:buAutoNum type="arabicPeriod"/>
            </a:pPr>
            <a:r>
              <a:rPr lang="en-GB" dirty="0" smtClean="0"/>
              <a:t>Results of empirical </a:t>
            </a:r>
            <a:r>
              <a:rPr lang="pl-PL" dirty="0" err="1" smtClean="0"/>
              <a:t>research</a:t>
            </a:r>
            <a:endParaRPr lang="pl-PL" dirty="0" smtClean="0"/>
          </a:p>
          <a:p>
            <a:pPr marL="342900" indent="-342900">
              <a:buFont typeface="+mj-lt"/>
              <a:buAutoNum type="arabicPeriod"/>
            </a:pPr>
            <a:r>
              <a:rPr lang="en-US" dirty="0" smtClean="0"/>
              <a:t>Conclusions</a:t>
            </a:r>
            <a:r>
              <a:rPr lang="pl-PL" dirty="0" smtClean="0"/>
              <a:t> &amp; </a:t>
            </a:r>
            <a:r>
              <a:rPr lang="pl-PL" dirty="0" err="1" smtClean="0"/>
              <a:t>implications</a:t>
            </a:r>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90513" y="593725"/>
            <a:ext cx="8562975" cy="727075"/>
          </a:xfrm>
        </p:spPr>
        <p:txBody>
          <a:bodyPr>
            <a:normAutofit/>
          </a:bodyPr>
          <a:lstStyle/>
          <a:p>
            <a:pPr eaLnBrk="1" hangingPunct="1"/>
            <a:r>
              <a:rPr lang="en-US" sz="3100" dirty="0" smtClean="0"/>
              <a:t>Conclusions</a:t>
            </a:r>
            <a:endParaRPr lang="en-US" dirty="0" smtClean="0"/>
          </a:p>
        </p:txBody>
      </p:sp>
      <p:sp>
        <p:nvSpPr>
          <p:cNvPr id="27651" name="Rectangle 3"/>
          <p:cNvSpPr>
            <a:spLocks noGrp="1" noChangeArrowheads="1"/>
          </p:cNvSpPr>
          <p:nvPr>
            <p:ph idx="1"/>
          </p:nvPr>
        </p:nvSpPr>
        <p:spPr>
          <a:xfrm>
            <a:off x="714348" y="1285860"/>
            <a:ext cx="7764462" cy="5308065"/>
          </a:xfrm>
        </p:spPr>
        <p:txBody>
          <a:bodyPr>
            <a:normAutofit/>
          </a:bodyPr>
          <a:lstStyle/>
          <a:p>
            <a:pPr marL="304800" indent="-304800" eaLnBrk="1" hangingPunct="1">
              <a:buFontTx/>
              <a:buAutoNum type="arabicPeriod"/>
            </a:pPr>
            <a:r>
              <a:rPr lang="pl-PL" sz="2400" b="0" dirty="0" smtClean="0"/>
              <a:t>S</a:t>
            </a:r>
            <a:r>
              <a:rPr lang="en-US" sz="2400" b="0" dirty="0" err="1" smtClean="0"/>
              <a:t>ignificant</a:t>
            </a:r>
            <a:r>
              <a:rPr lang="en-US" sz="2400" b="0" dirty="0" smtClean="0"/>
              <a:t> spatial diversity due to partial and synthetic variables which describe </a:t>
            </a:r>
            <a:r>
              <a:rPr lang="pl-PL" sz="2400" b="0" dirty="0" smtClean="0"/>
              <a:t>LED </a:t>
            </a:r>
            <a:r>
              <a:rPr lang="en-US" sz="2400" b="0" dirty="0" smtClean="0"/>
              <a:t>and </a:t>
            </a:r>
            <a:r>
              <a:rPr lang="pl-PL" sz="2400" b="0" dirty="0" smtClean="0"/>
              <a:t>REE</a:t>
            </a:r>
            <a:r>
              <a:rPr lang="en-US" sz="2400" b="0" dirty="0" smtClean="0"/>
              <a:t>,</a:t>
            </a:r>
          </a:p>
          <a:p>
            <a:pPr marL="304800" indent="-304800" eaLnBrk="1" hangingPunct="1">
              <a:buFontTx/>
              <a:buAutoNum type="arabicPeriod"/>
            </a:pPr>
            <a:r>
              <a:rPr lang="pl-PL" sz="2400" b="0" dirty="0" smtClean="0"/>
              <a:t>S</a:t>
            </a:r>
            <a:r>
              <a:rPr lang="en-US" sz="2400" b="0" dirty="0" err="1" smtClean="0"/>
              <a:t>ignificant</a:t>
            </a:r>
            <a:r>
              <a:rPr lang="en-US" sz="2400" b="0" dirty="0" smtClean="0"/>
              <a:t> positive correlation</a:t>
            </a:r>
            <a:r>
              <a:rPr lang="pl-PL" sz="2400" b="0" dirty="0" smtClean="0"/>
              <a:t> </a:t>
            </a:r>
            <a:r>
              <a:rPr lang="pl-PL" sz="2400" b="0" dirty="0" err="1" smtClean="0"/>
              <a:t>between</a:t>
            </a:r>
            <a:r>
              <a:rPr lang="en-US" sz="2400" b="0" dirty="0" smtClean="0"/>
              <a:t> </a:t>
            </a:r>
            <a:r>
              <a:rPr lang="pl-PL" sz="2400" b="0" dirty="0" smtClean="0"/>
              <a:t>LED </a:t>
            </a:r>
            <a:r>
              <a:rPr lang="en-US" sz="2400" b="0" dirty="0" smtClean="0"/>
              <a:t>level of the parishes and the condition of </a:t>
            </a:r>
            <a:r>
              <a:rPr lang="pl-PL" sz="2400" b="0" dirty="0" smtClean="0"/>
              <a:t>REE</a:t>
            </a:r>
            <a:r>
              <a:rPr lang="en-US" sz="2400" b="0" dirty="0" smtClean="0"/>
              <a:t>. Due to the complexity of the </a:t>
            </a:r>
            <a:r>
              <a:rPr lang="en-US" sz="2400" b="0" dirty="0" err="1" smtClean="0"/>
              <a:t>analysed</a:t>
            </a:r>
            <a:r>
              <a:rPr lang="en-US" sz="2400" b="0" dirty="0" smtClean="0"/>
              <a:t> phenomena as well as their mutual co-influence </a:t>
            </a:r>
            <a:r>
              <a:rPr lang="pl-PL" sz="2400" b="0" dirty="0" err="1" smtClean="0"/>
              <a:t>there</a:t>
            </a:r>
            <a:r>
              <a:rPr lang="en-US" sz="2400" b="0" dirty="0" smtClean="0"/>
              <a:t> is </a:t>
            </a:r>
            <a:r>
              <a:rPr lang="pl-PL" sz="2400" b="0" dirty="0" smtClean="0"/>
              <a:t>not </a:t>
            </a:r>
            <a:r>
              <a:rPr lang="pl-PL" sz="2400" b="0" dirty="0" err="1" smtClean="0"/>
              <a:t>possible</a:t>
            </a:r>
            <a:r>
              <a:rPr lang="pl-PL" sz="2400" b="0" dirty="0" smtClean="0"/>
              <a:t> </a:t>
            </a:r>
            <a:r>
              <a:rPr lang="en-US" sz="2400" b="0" dirty="0" smtClean="0"/>
              <a:t>to </a:t>
            </a:r>
            <a:r>
              <a:rPr lang="pl-PL" sz="2400" b="0" dirty="0" err="1" smtClean="0"/>
              <a:t>indicate</a:t>
            </a:r>
            <a:r>
              <a:rPr lang="pl-PL" sz="2400" b="0" dirty="0" smtClean="0"/>
              <a:t> </a:t>
            </a:r>
            <a:r>
              <a:rPr lang="pl-PL" sz="2400" b="0" dirty="0" err="1" smtClean="0"/>
              <a:t>the</a:t>
            </a:r>
            <a:r>
              <a:rPr lang="en-US" sz="2400" b="0" dirty="0" smtClean="0"/>
              <a:t> simple cause and effect relation between </a:t>
            </a:r>
            <a:r>
              <a:rPr lang="pl-PL" sz="2400" b="0" dirty="0" smtClean="0"/>
              <a:t>LED </a:t>
            </a:r>
            <a:r>
              <a:rPr lang="en-US" sz="2400" b="0" dirty="0" smtClean="0"/>
              <a:t>and </a:t>
            </a:r>
            <a:r>
              <a:rPr lang="pl-PL" sz="2400" b="0" dirty="0" smtClean="0"/>
              <a:t>REE.</a:t>
            </a:r>
            <a:endParaRPr lang="en-US" sz="2400" b="0" dirty="0" smtClean="0"/>
          </a:p>
          <a:p>
            <a:pPr marL="304800" indent="-304800" eaLnBrk="1" hangingPunct="1"/>
            <a:r>
              <a:rPr lang="pl-PL" sz="2400" b="0" dirty="0" err="1" smtClean="0"/>
              <a:t>The</a:t>
            </a:r>
            <a:r>
              <a:rPr lang="pl-PL" sz="2400" b="0" dirty="0" smtClean="0"/>
              <a:t> </a:t>
            </a:r>
            <a:r>
              <a:rPr lang="pl-PL" sz="2400" b="0" dirty="0" err="1" smtClean="0"/>
              <a:t>proper</a:t>
            </a:r>
            <a:r>
              <a:rPr lang="pl-PL" sz="2400" b="0" dirty="0" smtClean="0"/>
              <a:t> </a:t>
            </a:r>
            <a:r>
              <a:rPr lang="pl-PL" sz="2400" b="0" dirty="0" err="1" smtClean="0"/>
              <a:t>choice</a:t>
            </a:r>
            <a:r>
              <a:rPr lang="pl-PL" sz="2400" b="0" dirty="0" smtClean="0"/>
              <a:t> of REE instruments </a:t>
            </a:r>
            <a:r>
              <a:rPr lang="pl-PL" sz="2400" b="0" dirty="0" err="1" smtClean="0"/>
              <a:t>leverages</a:t>
            </a:r>
            <a:r>
              <a:rPr lang="pl-PL" sz="2400" b="0" dirty="0" smtClean="0"/>
              <a:t> </a:t>
            </a:r>
            <a:r>
              <a:rPr lang="pl-PL" sz="2400" b="0" dirty="0" err="1" smtClean="0"/>
              <a:t>the</a:t>
            </a:r>
            <a:r>
              <a:rPr lang="pl-PL" sz="2400" b="0" dirty="0" smtClean="0"/>
              <a:t> </a:t>
            </a:r>
            <a:r>
              <a:rPr lang="pl-PL" sz="2400" b="0" dirty="0" err="1" smtClean="0"/>
              <a:t>level</a:t>
            </a:r>
            <a:r>
              <a:rPr lang="pl-PL" sz="2400" b="0" dirty="0" smtClean="0"/>
              <a:t> of LED </a:t>
            </a:r>
            <a:r>
              <a:rPr lang="pl-PL" sz="2400" b="0" dirty="0" err="1" smtClean="0"/>
              <a:t>in</a:t>
            </a:r>
            <a:r>
              <a:rPr lang="pl-PL" sz="2400" b="0" dirty="0" smtClean="0"/>
              <a:t> </a:t>
            </a:r>
            <a:r>
              <a:rPr lang="pl-PL" sz="2400" dirty="0" err="1" smtClean="0"/>
              <a:t>p</a:t>
            </a:r>
            <a:r>
              <a:rPr lang="pl-PL" sz="2400" b="0" dirty="0" err="1" smtClean="0"/>
              <a:t>arishes</a:t>
            </a:r>
            <a:endParaRPr lang="en-US" sz="2400" b="0" dirty="0" smtClean="0"/>
          </a:p>
        </p:txBody>
      </p:sp>
      <p:sp>
        <p:nvSpPr>
          <p:cNvPr id="33796" name="Rectangle 4"/>
          <p:cNvSpPr>
            <a:spLocks noChangeArrowheads="1"/>
          </p:cNvSpPr>
          <p:nvPr/>
        </p:nvSpPr>
        <p:spPr bwMode="auto">
          <a:xfrm>
            <a:off x="141288" y="100013"/>
            <a:ext cx="1546225" cy="469900"/>
          </a:xfrm>
          <a:prstGeom prst="rect">
            <a:avLst/>
          </a:prstGeom>
          <a:solidFill>
            <a:schemeClr val="accent1"/>
          </a:solidFill>
          <a:ln w="12700">
            <a:solidFill>
              <a:schemeClr val="tx1"/>
            </a:solidFill>
            <a:miter lim="800000"/>
            <a:headEnd/>
            <a:tailEnd/>
          </a:ln>
          <a:effectLst>
            <a:outerShdw dist="35921" dir="2700000" algn="ctr" rotWithShape="0">
              <a:schemeClr val="tx1"/>
            </a:outerShdw>
          </a:effectLst>
        </p:spPr>
        <p:txBody>
          <a:bodyPr>
            <a:spAutoFit/>
          </a:bodyPr>
          <a:lstStyle/>
          <a:p>
            <a:pPr algn="ctr" eaLnBrk="0" hangingPunct="0">
              <a:defRPr/>
            </a:pPr>
            <a:r>
              <a:rPr lang="en-US" sz="1200" b="1">
                <a:latin typeface="Arial" pitchFamily="34" charset="0"/>
                <a:cs typeface="+mn-cs"/>
              </a:rPr>
              <a:t>Verification of hypotheses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90513" y="500043"/>
            <a:ext cx="8562975" cy="571504"/>
          </a:xfrm>
        </p:spPr>
        <p:txBody>
          <a:bodyPr>
            <a:normAutofit/>
          </a:bodyPr>
          <a:lstStyle/>
          <a:p>
            <a:pPr algn="ctr" eaLnBrk="1" hangingPunct="1"/>
            <a:r>
              <a:rPr lang="pl-PL" sz="2800" dirty="0" err="1" smtClean="0"/>
              <a:t>Implication</a:t>
            </a:r>
            <a:endParaRPr lang="en-US" sz="2800" dirty="0" smtClean="0"/>
          </a:p>
        </p:txBody>
      </p:sp>
      <p:sp>
        <p:nvSpPr>
          <p:cNvPr id="28675" name="Rectangle 3"/>
          <p:cNvSpPr>
            <a:spLocks noGrp="1" noChangeArrowheads="1"/>
          </p:cNvSpPr>
          <p:nvPr>
            <p:ph idx="1"/>
          </p:nvPr>
        </p:nvSpPr>
        <p:spPr>
          <a:xfrm>
            <a:off x="357158" y="1071546"/>
            <a:ext cx="8358246" cy="5357850"/>
          </a:xfrm>
        </p:spPr>
        <p:txBody>
          <a:bodyPr>
            <a:noAutofit/>
          </a:bodyPr>
          <a:lstStyle/>
          <a:p>
            <a:pPr marL="514350" indent="-514350">
              <a:buFont typeface="+mj-lt"/>
              <a:buAutoNum type="arabicPeriod"/>
            </a:pPr>
            <a:r>
              <a:rPr lang="pl-PL" sz="1700" dirty="0" err="1" smtClean="0"/>
              <a:t>Local</a:t>
            </a:r>
            <a:r>
              <a:rPr lang="pl-PL" sz="1700" dirty="0" smtClean="0"/>
              <a:t> </a:t>
            </a:r>
            <a:r>
              <a:rPr lang="en-US" sz="1700" dirty="0" smtClean="0"/>
              <a:t>authorities </a:t>
            </a:r>
            <a:r>
              <a:rPr lang="pl-PL" sz="1700" dirty="0" err="1" smtClean="0"/>
              <a:t>contribute</a:t>
            </a:r>
            <a:r>
              <a:rPr lang="pl-PL" sz="1700" dirty="0" smtClean="0"/>
              <a:t> to </a:t>
            </a:r>
            <a:r>
              <a:rPr lang="pl-PL" sz="1700" dirty="0" err="1" smtClean="0"/>
              <a:t>parish</a:t>
            </a:r>
            <a:r>
              <a:rPr lang="pl-PL" sz="1700" dirty="0" smtClean="0"/>
              <a:t> development by</a:t>
            </a:r>
            <a:r>
              <a:rPr lang="en-US" sz="1700" dirty="0" smtClean="0"/>
              <a:t>:</a:t>
            </a:r>
          </a:p>
          <a:p>
            <a:pPr marL="1433512" lvl="1" indent="-514350">
              <a:buFont typeface="Wingdings" pitchFamily="2" charset="2"/>
              <a:buChar char="q"/>
            </a:pPr>
            <a:r>
              <a:rPr lang="pl-PL" sz="1700" dirty="0" smtClean="0"/>
              <a:t>s</a:t>
            </a:r>
            <a:r>
              <a:rPr lang="en-US" sz="1700" dirty="0" err="1" smtClean="0"/>
              <a:t>implif</a:t>
            </a:r>
            <a:r>
              <a:rPr lang="pl-PL" sz="1700" dirty="0" err="1" smtClean="0"/>
              <a:t>yng</a:t>
            </a:r>
            <a:r>
              <a:rPr lang="en-US" sz="1700" dirty="0" smtClean="0"/>
              <a:t> and </a:t>
            </a:r>
            <a:r>
              <a:rPr lang="en-US" sz="1700" dirty="0" err="1" smtClean="0"/>
              <a:t>facilitati</a:t>
            </a:r>
            <a:r>
              <a:rPr lang="pl-PL" sz="1700" dirty="0" err="1" smtClean="0"/>
              <a:t>ng</a:t>
            </a:r>
            <a:r>
              <a:rPr lang="en-US" sz="1700" dirty="0" smtClean="0"/>
              <a:t> the investment process which investors have to go through,</a:t>
            </a:r>
          </a:p>
          <a:p>
            <a:pPr marL="1433512" lvl="1" indent="-514350">
              <a:buFont typeface="Wingdings" pitchFamily="2" charset="2"/>
              <a:buChar char="q"/>
            </a:pPr>
            <a:r>
              <a:rPr lang="pl-PL" sz="1700" dirty="0" smtClean="0"/>
              <a:t>i</a:t>
            </a:r>
            <a:r>
              <a:rPr lang="en-US" sz="1700" dirty="0" err="1" smtClean="0"/>
              <a:t>ncreas</a:t>
            </a:r>
            <a:r>
              <a:rPr lang="pl-PL" sz="1700" dirty="0" err="1" smtClean="0"/>
              <a:t>ing</a:t>
            </a:r>
            <a:r>
              <a:rPr lang="en-US" sz="1700" dirty="0" smtClean="0"/>
              <a:t> </a:t>
            </a:r>
            <a:r>
              <a:rPr lang="pl-PL" sz="1700" dirty="0" smtClean="0"/>
              <a:t>t</a:t>
            </a:r>
            <a:r>
              <a:rPr lang="en-US" sz="1700" dirty="0" smtClean="0"/>
              <a:t>he investment value of lands </a:t>
            </a:r>
            <a:r>
              <a:rPr lang="pl-PL" sz="1700" dirty="0" err="1" smtClean="0"/>
              <a:t>within</a:t>
            </a:r>
            <a:r>
              <a:rPr lang="en-US" sz="1700" dirty="0" smtClean="0"/>
              <a:t> the parish,</a:t>
            </a:r>
          </a:p>
          <a:p>
            <a:pPr marL="1433512" lvl="1" indent="-514350">
              <a:buFont typeface="Wingdings" pitchFamily="2" charset="2"/>
              <a:buChar char="q"/>
            </a:pPr>
            <a:r>
              <a:rPr lang="pl-PL" sz="1700" dirty="0" smtClean="0"/>
              <a:t>c</a:t>
            </a:r>
            <a:r>
              <a:rPr lang="en-US" sz="1700" dirty="0" err="1" smtClean="0"/>
              <a:t>rea</a:t>
            </a:r>
            <a:r>
              <a:rPr lang="pl-PL" sz="1700" dirty="0" err="1" smtClean="0"/>
              <a:t>ting</a:t>
            </a:r>
            <a:r>
              <a:rPr lang="en-US" sz="1700" dirty="0" smtClean="0"/>
              <a:t> public land </a:t>
            </a:r>
            <a:r>
              <a:rPr lang="pl-PL" sz="1700" dirty="0" err="1" smtClean="0"/>
              <a:t>available</a:t>
            </a:r>
            <a:r>
              <a:rPr lang="pl-PL" sz="1700" dirty="0" smtClean="0"/>
              <a:t> for public </a:t>
            </a:r>
            <a:r>
              <a:rPr lang="pl-PL" sz="1700" dirty="0" err="1" smtClean="0"/>
              <a:t>use</a:t>
            </a:r>
            <a:r>
              <a:rPr lang="pl-PL" sz="1700" dirty="0" smtClean="0"/>
              <a:t> </a:t>
            </a:r>
            <a:r>
              <a:rPr lang="pl-PL" sz="1700" dirty="0" err="1" smtClean="0"/>
              <a:t>or</a:t>
            </a:r>
            <a:r>
              <a:rPr lang="pl-PL" sz="1700" dirty="0" smtClean="0"/>
              <a:t> </a:t>
            </a:r>
            <a:r>
              <a:rPr lang="pl-PL" sz="1700" dirty="0" err="1" smtClean="0"/>
              <a:t>investments</a:t>
            </a:r>
            <a:r>
              <a:rPr lang="pl-PL" sz="1700" dirty="0" smtClean="0"/>
              <a:t>,</a:t>
            </a:r>
          </a:p>
          <a:p>
            <a:pPr marL="1433512" lvl="1" indent="-514350">
              <a:buFont typeface="Wingdings" pitchFamily="2" charset="2"/>
              <a:buChar char="q"/>
            </a:pPr>
            <a:r>
              <a:rPr lang="pl-PL" sz="1700" dirty="0" smtClean="0"/>
              <a:t>i</a:t>
            </a:r>
            <a:r>
              <a:rPr lang="en-US" sz="1700" dirty="0" err="1" smtClean="0"/>
              <a:t>mplement</a:t>
            </a:r>
            <a:r>
              <a:rPr lang="pl-PL" sz="1700" dirty="0" err="1" smtClean="0"/>
              <a:t>ing</a:t>
            </a:r>
            <a:r>
              <a:rPr lang="en-US" sz="1700" dirty="0" smtClean="0"/>
              <a:t> comprehensive and long-term investor supporting programs.</a:t>
            </a:r>
          </a:p>
          <a:p>
            <a:pPr marL="514350" indent="-514350" eaLnBrk="1" hangingPunct="1">
              <a:buFont typeface="+mj-lt"/>
              <a:buAutoNum type="arabicPeriod"/>
            </a:pPr>
            <a:r>
              <a:rPr lang="en-US" sz="1700" b="0" dirty="0" smtClean="0"/>
              <a:t>Financial support instruments in the form of reliefs</a:t>
            </a:r>
            <a:r>
              <a:rPr lang="pl-PL" sz="1700" b="0" dirty="0" smtClean="0"/>
              <a:t> and</a:t>
            </a:r>
            <a:r>
              <a:rPr lang="en-US" sz="1700" b="0" dirty="0" smtClean="0"/>
              <a:t> exemptions of real estate charges should not be widely used</a:t>
            </a:r>
            <a:r>
              <a:rPr lang="pl-PL" sz="1700" b="0" dirty="0" smtClean="0"/>
              <a:t>.</a:t>
            </a:r>
            <a:r>
              <a:rPr lang="en-US" sz="1700" b="0" dirty="0" smtClean="0"/>
              <a:t> </a:t>
            </a:r>
          </a:p>
          <a:p>
            <a:pPr marL="514350" indent="-514350" eaLnBrk="1" hangingPunct="1">
              <a:buFont typeface="+mj-lt"/>
              <a:buAutoNum type="arabicPeriod"/>
            </a:pPr>
            <a:r>
              <a:rPr lang="en-US" sz="1700" b="0" dirty="0" smtClean="0"/>
              <a:t>Possible use of financial support instruments should be directed to defined business entities</a:t>
            </a:r>
            <a:r>
              <a:rPr lang="pl-PL" sz="1700" b="0" dirty="0" smtClean="0"/>
              <a:t>,</a:t>
            </a:r>
            <a:r>
              <a:rPr lang="en-US" sz="1700" b="0" dirty="0" smtClean="0"/>
              <a:t> the selection of which</a:t>
            </a:r>
            <a:r>
              <a:rPr lang="pl-PL" sz="1700" b="0" dirty="0" smtClean="0"/>
              <a:t>,</a:t>
            </a:r>
            <a:r>
              <a:rPr lang="en-US" sz="1700" b="0" dirty="0" smtClean="0"/>
              <a:t> is based on narrow criteria</a:t>
            </a:r>
            <a:r>
              <a:rPr lang="pl-PL" sz="1700" b="0" dirty="0" smtClean="0"/>
              <a:t>.</a:t>
            </a:r>
            <a:endParaRPr lang="en-US" sz="1700" b="0" dirty="0" smtClean="0"/>
          </a:p>
          <a:p>
            <a:pPr marL="514350" indent="-514350" eaLnBrk="1" hangingPunct="1">
              <a:buFont typeface="+mj-lt"/>
              <a:buAutoNum type="arabicPeriod"/>
            </a:pPr>
            <a:r>
              <a:rPr lang="en-US" sz="1700" b="0" dirty="0" smtClean="0"/>
              <a:t>Using the instruments of real estate economy should be subordinated to strategic objectives of social and economic development and executed in a form of comprehensive and long-term actions.</a:t>
            </a:r>
          </a:p>
        </p:txBody>
      </p:sp>
      <p:sp>
        <p:nvSpPr>
          <p:cNvPr id="34820" name="Rectangle 4"/>
          <p:cNvSpPr>
            <a:spLocks noChangeArrowheads="1"/>
          </p:cNvSpPr>
          <p:nvPr/>
        </p:nvSpPr>
        <p:spPr bwMode="auto">
          <a:xfrm>
            <a:off x="141288" y="100013"/>
            <a:ext cx="1546225" cy="469900"/>
          </a:xfrm>
          <a:prstGeom prst="rect">
            <a:avLst/>
          </a:prstGeom>
          <a:solidFill>
            <a:schemeClr val="accent1"/>
          </a:solidFill>
          <a:ln w="12700">
            <a:solidFill>
              <a:schemeClr val="tx1"/>
            </a:solidFill>
            <a:miter lim="800000"/>
            <a:headEnd/>
            <a:tailEnd/>
          </a:ln>
          <a:effectLst>
            <a:outerShdw dist="35921" dir="2700000" algn="ctr" rotWithShape="0">
              <a:schemeClr val="tx1"/>
            </a:outerShdw>
          </a:effectLst>
        </p:spPr>
        <p:txBody>
          <a:bodyPr>
            <a:spAutoFit/>
          </a:bodyPr>
          <a:lstStyle/>
          <a:p>
            <a:pPr algn="ctr" eaLnBrk="0" hangingPunct="0">
              <a:defRPr/>
            </a:pPr>
            <a:r>
              <a:rPr lang="en-US" sz="1200" b="1">
                <a:latin typeface="Arial" pitchFamily="34" charset="0"/>
                <a:cs typeface="+mn-cs"/>
              </a:rPr>
              <a:t>Verification of hypotheses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Questions and comments </a:t>
            </a:r>
          </a:p>
        </p:txBody>
      </p:sp>
      <p:sp>
        <p:nvSpPr>
          <p:cNvPr id="30723" name="Rectangle 3"/>
          <p:cNvSpPr>
            <a:spLocks noGrp="1" noChangeArrowheads="1"/>
          </p:cNvSpPr>
          <p:nvPr>
            <p:ph idx="1"/>
          </p:nvPr>
        </p:nvSpPr>
        <p:spPr>
          <a:xfrm>
            <a:off x="685800" y="1789113"/>
            <a:ext cx="7764463" cy="331787"/>
          </a:xfrm>
        </p:spPr>
        <p:txBody>
          <a:bodyPr>
            <a:normAutofit fontScale="55000" lnSpcReduction="20000"/>
          </a:bodyPr>
          <a:lstStyle/>
          <a:p>
            <a:pPr eaLnBrk="1" hangingPunct="1"/>
            <a:endParaRPr lang="pl-PL"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ctr"/>
            <a:r>
              <a:rPr lang="pl-PL" sz="4400" dirty="0" smtClean="0"/>
              <a:t/>
            </a:r>
            <a:br>
              <a:rPr lang="pl-PL" sz="4400" dirty="0" smtClean="0"/>
            </a:br>
            <a:r>
              <a:rPr lang="en-US" sz="4400" dirty="0" smtClean="0"/>
              <a:t>Thank you</a:t>
            </a:r>
            <a:br>
              <a:rPr lang="en-US" sz="4400" dirty="0" smtClean="0"/>
            </a:br>
            <a:endParaRPr lang="pl-PL" dirty="0" smtClean="0"/>
          </a:p>
        </p:txBody>
      </p:sp>
      <p:sp>
        <p:nvSpPr>
          <p:cNvPr id="31747" name="Rectangle 3"/>
          <p:cNvSpPr>
            <a:spLocks noGrp="1" noChangeArrowheads="1"/>
          </p:cNvSpPr>
          <p:nvPr>
            <p:ph idx="1"/>
          </p:nvPr>
        </p:nvSpPr>
        <p:spPr>
          <a:xfrm>
            <a:off x="685800" y="1125538"/>
            <a:ext cx="7764463" cy="4630737"/>
          </a:xfrm>
        </p:spPr>
        <p:txBody>
          <a:bodyPr>
            <a:normAutofit/>
          </a:bodyPr>
          <a:lstStyle/>
          <a:p>
            <a:pPr eaLnBrk="1" hangingPunct="1"/>
            <a:endParaRPr lang="en-US" dirty="0" smtClean="0"/>
          </a:p>
          <a:p>
            <a:pPr eaLnBrk="1" hangingPunct="1"/>
            <a:r>
              <a:rPr lang="en-US" sz="1800" dirty="0" smtClean="0"/>
              <a:t>Contact details:</a:t>
            </a:r>
          </a:p>
          <a:p>
            <a:pPr eaLnBrk="1" hangingPunct="1"/>
            <a:endParaRPr lang="en-US" sz="1800" dirty="0" smtClean="0"/>
          </a:p>
          <a:p>
            <a:pPr eaLnBrk="1" hangingPunct="1"/>
            <a:r>
              <a:rPr lang="pl-PL" sz="1800" dirty="0" smtClean="0"/>
              <a:t>Agnieszka Małkowska</a:t>
            </a:r>
          </a:p>
          <a:p>
            <a:pPr eaLnBrk="1" hangingPunct="1"/>
            <a:r>
              <a:rPr lang="pl-PL" sz="1800" b="0" dirty="0" err="1" smtClean="0"/>
              <a:t>Univeristy</a:t>
            </a:r>
            <a:r>
              <a:rPr lang="pl-PL" sz="1800" b="0" dirty="0" smtClean="0"/>
              <a:t> of </a:t>
            </a:r>
            <a:r>
              <a:rPr lang="pl-PL" sz="1800" b="0" dirty="0" err="1" smtClean="0"/>
              <a:t>Economics</a:t>
            </a:r>
            <a:r>
              <a:rPr lang="pl-PL" sz="1800" b="0" dirty="0" smtClean="0"/>
              <a:t> </a:t>
            </a:r>
          </a:p>
          <a:p>
            <a:pPr eaLnBrk="1" hangingPunct="1"/>
            <a:r>
              <a:rPr lang="pl-PL" sz="1800" b="0" dirty="0" smtClean="0"/>
              <a:t>Katedra Ekonomiki Nieruchomości i Procesu Inwestycyjnego</a:t>
            </a:r>
          </a:p>
          <a:p>
            <a:pPr eaLnBrk="1" hangingPunct="1"/>
            <a:r>
              <a:rPr lang="pl-PL" sz="1800" b="0" dirty="0" smtClean="0"/>
              <a:t>ul. Rakowicka 27, </a:t>
            </a:r>
          </a:p>
          <a:p>
            <a:pPr eaLnBrk="1" hangingPunct="1"/>
            <a:r>
              <a:rPr lang="pl-PL" sz="1800" b="0" dirty="0" smtClean="0"/>
              <a:t>31-510 Kraków</a:t>
            </a:r>
          </a:p>
          <a:p>
            <a:pPr eaLnBrk="1" hangingPunct="1"/>
            <a:r>
              <a:rPr lang="pl-PL" sz="1800" b="0" dirty="0" smtClean="0"/>
              <a:t>POLAND </a:t>
            </a:r>
          </a:p>
          <a:p>
            <a:pPr eaLnBrk="1" hangingPunct="1"/>
            <a:r>
              <a:rPr lang="pl-PL" sz="1800" b="0" dirty="0" err="1" smtClean="0"/>
              <a:t>Phone</a:t>
            </a:r>
            <a:r>
              <a:rPr lang="pl-PL" sz="1800" b="0" dirty="0" smtClean="0"/>
              <a:t>: +(48) 12–293-55-93, </a:t>
            </a:r>
          </a:p>
          <a:p>
            <a:pPr eaLnBrk="1" hangingPunct="1"/>
            <a:r>
              <a:rPr lang="pl-PL" sz="1800" dirty="0" smtClean="0"/>
              <a:t>Email: </a:t>
            </a:r>
            <a:r>
              <a:rPr lang="pl-PL" sz="1800" dirty="0" err="1" smtClean="0"/>
              <a:t>malkowsa@uek.krakow.pl</a:t>
            </a:r>
            <a:endParaRPr lang="pl-PL" sz="1800" dirty="0" smtClean="0"/>
          </a:p>
        </p:txBody>
      </p:sp>
      <p:pic>
        <p:nvPicPr>
          <p:cNvPr id="31748" name="Obraz 1" descr="C:\Users\użytkownik\Downloads\UEK_logotyp_zielen.jpg"/>
          <p:cNvPicPr>
            <a:picLocks noChangeAspect="1" noChangeArrowheads="1"/>
          </p:cNvPicPr>
          <p:nvPr/>
        </p:nvPicPr>
        <p:blipFill>
          <a:blip r:embed="rId2" cstate="print"/>
          <a:srcRect/>
          <a:stretch>
            <a:fillRect/>
          </a:stretch>
        </p:blipFill>
        <p:spPr bwMode="auto">
          <a:xfrm>
            <a:off x="7215188" y="5786438"/>
            <a:ext cx="1628775"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marL="419100" indent="-419100" eaLnBrk="1" hangingPunct="1"/>
            <a:r>
              <a:rPr lang="en-US" dirty="0" smtClean="0"/>
              <a:t>Background to the study</a:t>
            </a:r>
          </a:p>
        </p:txBody>
      </p:sp>
      <p:sp>
        <p:nvSpPr>
          <p:cNvPr id="5123" name="Rectangle 3"/>
          <p:cNvSpPr>
            <a:spLocks noGrp="1" noChangeArrowheads="1"/>
          </p:cNvSpPr>
          <p:nvPr>
            <p:ph idx="1"/>
          </p:nvPr>
        </p:nvSpPr>
        <p:spPr>
          <a:xfrm>
            <a:off x="685800" y="1285861"/>
            <a:ext cx="7764463" cy="5095443"/>
          </a:xfrm>
        </p:spPr>
        <p:txBody>
          <a:bodyPr>
            <a:normAutofit/>
          </a:bodyPr>
          <a:lstStyle/>
          <a:p>
            <a:pPr marL="457200" indent="-457200" algn="ctr" eaLnBrk="1" hangingPunct="1">
              <a:buNone/>
            </a:pPr>
            <a:endParaRPr lang="pl-PL" sz="2400" dirty="0" smtClean="0"/>
          </a:p>
          <a:p>
            <a:pPr marL="457200" indent="-457200" algn="ctr" eaLnBrk="1" hangingPunct="1">
              <a:buNone/>
            </a:pPr>
            <a:r>
              <a:rPr lang="en-US" sz="2400" dirty="0" smtClean="0"/>
              <a:t>Public real estate economy</a:t>
            </a:r>
            <a:r>
              <a:rPr lang="pl-PL" sz="2400" dirty="0" smtClean="0"/>
              <a:t> (REE)</a:t>
            </a:r>
          </a:p>
          <a:p>
            <a:pPr algn="just" eaLnBrk="1" hangingPunct="1"/>
            <a:r>
              <a:rPr lang="en-GB" sz="1400" b="0" dirty="0" smtClean="0"/>
              <a:t>A wide approach to </a:t>
            </a:r>
            <a:r>
              <a:rPr lang="en-GB" sz="1400" dirty="0" smtClean="0"/>
              <a:t>"</a:t>
            </a:r>
            <a:r>
              <a:rPr lang="en-GB" sz="1400" b="1" dirty="0" smtClean="0"/>
              <a:t>real estate economy</a:t>
            </a:r>
            <a:r>
              <a:rPr lang="en-GB" sz="1400" dirty="0" smtClean="0"/>
              <a:t>" </a:t>
            </a:r>
            <a:r>
              <a:rPr lang="en-GB" sz="1400" b="0" dirty="0" smtClean="0"/>
              <a:t>of the local governments can be defined as conscious and purposeful actions, in accordance with the law. It encompasses making decisions and undertaking factual and legal acts related to the real estates located within the parish and aiming at specific targets which are subject to </a:t>
            </a:r>
            <a:r>
              <a:rPr lang="pl-PL" sz="1400" b="0" dirty="0" err="1" smtClean="0"/>
              <a:t>local</a:t>
            </a:r>
            <a:r>
              <a:rPr lang="en-GB" sz="1400" b="0" dirty="0" smtClean="0"/>
              <a:t> development policy</a:t>
            </a:r>
            <a:r>
              <a:rPr lang="pl-PL" sz="1400" b="0" dirty="0" smtClean="0"/>
              <a:t>.</a:t>
            </a:r>
            <a:r>
              <a:rPr lang="en-GB" sz="1400" b="0" dirty="0" smtClean="0"/>
              <a:t> </a:t>
            </a:r>
            <a:endParaRPr lang="pl-PL" sz="1400" b="0" dirty="0" smtClean="0"/>
          </a:p>
          <a:p>
            <a:pPr marL="859536" lvl="1" indent="-457200" algn="ctr" eaLnBrk="1" hangingPunct="1">
              <a:buNone/>
            </a:pPr>
            <a:endParaRPr lang="pl-PL" sz="2400" dirty="0" smtClean="0"/>
          </a:p>
          <a:p>
            <a:pPr marL="859536" lvl="1" indent="-457200" algn="ctr" eaLnBrk="1" hangingPunct="1">
              <a:buNone/>
            </a:pPr>
            <a:r>
              <a:rPr lang="pl-PL" sz="2400" dirty="0" err="1" smtClean="0"/>
              <a:t>Local</a:t>
            </a:r>
            <a:r>
              <a:rPr lang="pl-PL" sz="2400" dirty="0" smtClean="0"/>
              <a:t> development (LED)</a:t>
            </a:r>
          </a:p>
          <a:p>
            <a:pPr lvl="1" algn="ctr" eaLnBrk="1" hangingPunct="1">
              <a:buNone/>
            </a:pPr>
            <a:r>
              <a:rPr lang="pl-PL" sz="2400" dirty="0" smtClean="0"/>
              <a:t>– </a:t>
            </a:r>
          </a:p>
          <a:p>
            <a:pPr lvl="1" algn="ctr" eaLnBrk="1" hangingPunct="1">
              <a:buNone/>
            </a:pPr>
            <a:r>
              <a:rPr lang="pl-PL" sz="2400" dirty="0" err="1" smtClean="0"/>
              <a:t>socio-economic</a:t>
            </a:r>
            <a:r>
              <a:rPr lang="pl-PL" sz="2400" dirty="0" smtClean="0"/>
              <a:t> development </a:t>
            </a:r>
            <a:r>
              <a:rPr lang="pl-PL" sz="2400" dirty="0" err="1" smtClean="0"/>
              <a:t>within</a:t>
            </a:r>
            <a:r>
              <a:rPr lang="pl-PL" sz="2400" dirty="0" smtClean="0"/>
              <a:t> </a:t>
            </a:r>
            <a:r>
              <a:rPr lang="pl-PL" sz="2400" dirty="0" err="1" smtClean="0"/>
              <a:t>the</a:t>
            </a:r>
            <a:r>
              <a:rPr lang="pl-PL" sz="2400" dirty="0" smtClean="0"/>
              <a:t> </a:t>
            </a:r>
            <a:r>
              <a:rPr lang="pl-PL" sz="2400" dirty="0" err="1" smtClean="0"/>
              <a:t>Parishes</a:t>
            </a:r>
            <a:endParaRPr lang="en-US" sz="2400" dirty="0" smtClean="0"/>
          </a:p>
          <a:p>
            <a:pPr eaLnBrk="1" hangingPunct="1"/>
            <a:endParaRPr lang="en-US" dirty="0" smtClean="0"/>
          </a:p>
          <a:p>
            <a:pPr eaLnBrk="1" hangingPunct="1"/>
            <a:endParaRPr lang="en-US" dirty="0" smtClean="0"/>
          </a:p>
        </p:txBody>
      </p:sp>
      <p:sp>
        <p:nvSpPr>
          <p:cNvPr id="12292" name="Rectangle 4"/>
          <p:cNvSpPr>
            <a:spLocks noChangeArrowheads="1"/>
          </p:cNvSpPr>
          <p:nvPr/>
        </p:nvSpPr>
        <p:spPr bwMode="auto">
          <a:xfrm>
            <a:off x="141288" y="117475"/>
            <a:ext cx="1546225" cy="287338"/>
          </a:xfrm>
          <a:prstGeom prst="rect">
            <a:avLst/>
          </a:prstGeom>
          <a:solidFill>
            <a:schemeClr val="accent1"/>
          </a:solidFill>
          <a:ln w="12700">
            <a:solidFill>
              <a:schemeClr val="tx1"/>
            </a:solidFill>
            <a:miter lim="800000"/>
            <a:headEnd/>
            <a:tailEnd/>
          </a:ln>
          <a:effectLst>
            <a:outerShdw dist="35921" dir="2700000" algn="ctr" rotWithShape="0">
              <a:schemeClr val="tx1"/>
            </a:outerShdw>
          </a:effectLst>
        </p:spPr>
        <p:txBody>
          <a:bodyPr>
            <a:spAutoFit/>
          </a:bodyPr>
          <a:lstStyle/>
          <a:p>
            <a:pPr algn="ctr" eaLnBrk="0" hangingPunct="0">
              <a:defRPr/>
            </a:pPr>
            <a:r>
              <a:rPr lang="en-US" sz="1200" b="1">
                <a:latin typeface="Arial" pitchFamily="34" charset="0"/>
                <a:cs typeface="+mn-cs"/>
              </a:rPr>
              <a:t>Introduction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marL="419100" indent="-419100" eaLnBrk="1" hangingPunct="1"/>
            <a:r>
              <a:rPr lang="en-GB" dirty="0" smtClean="0"/>
              <a:t>Objectives</a:t>
            </a:r>
            <a:endParaRPr lang="pl-PL" dirty="0" smtClean="0"/>
          </a:p>
        </p:txBody>
      </p:sp>
      <p:sp>
        <p:nvSpPr>
          <p:cNvPr id="7171" name="Rectangle 3"/>
          <p:cNvSpPr>
            <a:spLocks noGrp="1" noChangeArrowheads="1"/>
          </p:cNvSpPr>
          <p:nvPr>
            <p:ph idx="1"/>
          </p:nvPr>
        </p:nvSpPr>
        <p:spPr>
          <a:xfrm>
            <a:off x="468313" y="981075"/>
            <a:ext cx="7764462" cy="5046327"/>
          </a:xfrm>
        </p:spPr>
        <p:txBody>
          <a:bodyPr>
            <a:normAutofit lnSpcReduction="10000"/>
          </a:bodyPr>
          <a:lstStyle/>
          <a:p>
            <a:pPr marL="304800" indent="-304800" algn="just" eaLnBrk="1" hangingPunct="1"/>
            <a:endParaRPr lang="pl-PL" sz="2400" dirty="0" smtClean="0">
              <a:solidFill>
                <a:srgbClr val="000000"/>
              </a:solidFill>
              <a:latin typeface="Calibri" pitchFamily="34" charset="0"/>
              <a:cs typeface="Times New Roman" pitchFamily="18" charset="0"/>
            </a:endParaRPr>
          </a:p>
          <a:p>
            <a:pPr marL="304800" indent="-304800" algn="just" eaLnBrk="1" hangingPunct="1"/>
            <a:r>
              <a:rPr lang="en-GB" sz="2400" dirty="0" smtClean="0">
                <a:solidFill>
                  <a:srgbClr val="000000"/>
                </a:solidFill>
                <a:latin typeface="Calibri" pitchFamily="34" charset="0"/>
                <a:cs typeface="Times New Roman" pitchFamily="18" charset="0"/>
              </a:rPr>
              <a:t>The main aim</a:t>
            </a:r>
            <a:r>
              <a:rPr lang="pl-PL" sz="2400" dirty="0" smtClean="0">
                <a:solidFill>
                  <a:srgbClr val="000000"/>
                </a:solidFill>
                <a:latin typeface="Calibri" pitchFamily="34" charset="0"/>
                <a:cs typeface="Times New Roman" pitchFamily="18" charset="0"/>
              </a:rPr>
              <a:t>:</a:t>
            </a:r>
            <a:r>
              <a:rPr lang="en-GB" sz="2400" dirty="0" smtClean="0">
                <a:solidFill>
                  <a:srgbClr val="000000"/>
                </a:solidFill>
                <a:latin typeface="Calibri" pitchFamily="34" charset="0"/>
                <a:cs typeface="Times New Roman" pitchFamily="18" charset="0"/>
              </a:rPr>
              <a:t> </a:t>
            </a:r>
            <a:endParaRPr lang="pl-PL" sz="2400" dirty="0" smtClean="0">
              <a:solidFill>
                <a:srgbClr val="000000"/>
              </a:solidFill>
              <a:latin typeface="Calibri" pitchFamily="34" charset="0"/>
              <a:cs typeface="Times New Roman" pitchFamily="18" charset="0"/>
            </a:endParaRPr>
          </a:p>
          <a:p>
            <a:pPr marL="304800" indent="-304800" algn="just" eaLnBrk="1" hangingPunct="1">
              <a:buFont typeface="Wingdings" pitchFamily="2" charset="2"/>
              <a:buChar char="q"/>
            </a:pPr>
            <a:r>
              <a:rPr lang="pl-PL" sz="2400" b="0" dirty="0" smtClean="0">
                <a:solidFill>
                  <a:srgbClr val="000000"/>
                </a:solidFill>
                <a:latin typeface="Calibri" pitchFamily="34" charset="0"/>
                <a:cs typeface="Times New Roman" pitchFamily="18" charset="0"/>
              </a:rPr>
              <a:t>I</a:t>
            </a:r>
            <a:r>
              <a:rPr lang="en-GB" sz="2400" b="0" dirty="0" err="1" smtClean="0">
                <a:solidFill>
                  <a:srgbClr val="000000"/>
                </a:solidFill>
                <a:latin typeface="Calibri" pitchFamily="34" charset="0"/>
                <a:cs typeface="Times New Roman" pitchFamily="18" charset="0"/>
              </a:rPr>
              <a:t>nvestigating</a:t>
            </a:r>
            <a:r>
              <a:rPr lang="en-GB" sz="2400" b="0" dirty="0" smtClean="0">
                <a:solidFill>
                  <a:srgbClr val="000000"/>
                </a:solidFill>
                <a:latin typeface="Calibri" pitchFamily="34" charset="0"/>
                <a:cs typeface="Times New Roman" pitchFamily="18" charset="0"/>
              </a:rPr>
              <a:t> </a:t>
            </a:r>
            <a:r>
              <a:rPr lang="en-GB" sz="2400" b="1" dirty="0" smtClean="0">
                <a:solidFill>
                  <a:srgbClr val="000000"/>
                </a:solidFill>
                <a:latin typeface="Calibri" pitchFamily="34" charset="0"/>
                <a:cs typeface="Times New Roman" pitchFamily="18" charset="0"/>
              </a:rPr>
              <a:t>the relations between </a:t>
            </a:r>
            <a:r>
              <a:rPr lang="en-GB" sz="2400" b="0" dirty="0" smtClean="0">
                <a:solidFill>
                  <a:srgbClr val="000000"/>
                </a:solidFill>
                <a:latin typeface="Calibri" pitchFamily="34" charset="0"/>
                <a:cs typeface="Times New Roman" pitchFamily="18" charset="0"/>
              </a:rPr>
              <a:t>widely understood </a:t>
            </a:r>
            <a:r>
              <a:rPr lang="en-GB" sz="2400" b="1" dirty="0" smtClean="0">
                <a:solidFill>
                  <a:srgbClr val="000000"/>
                </a:solidFill>
                <a:latin typeface="Calibri" pitchFamily="34" charset="0"/>
                <a:cs typeface="Times New Roman" pitchFamily="18" charset="0"/>
              </a:rPr>
              <a:t>real estate economy</a:t>
            </a:r>
            <a:r>
              <a:rPr lang="pl-PL" sz="2400" b="1" dirty="0" smtClean="0">
                <a:solidFill>
                  <a:srgbClr val="000000"/>
                </a:solidFill>
                <a:latin typeface="Calibri" pitchFamily="34" charset="0"/>
                <a:cs typeface="Times New Roman" pitchFamily="18" charset="0"/>
              </a:rPr>
              <a:t> (REE)</a:t>
            </a:r>
            <a:r>
              <a:rPr lang="en-GB" sz="2400" b="1" dirty="0" smtClean="0">
                <a:solidFill>
                  <a:srgbClr val="000000"/>
                </a:solidFill>
                <a:latin typeface="Calibri" pitchFamily="34" charset="0"/>
                <a:cs typeface="Times New Roman" pitchFamily="18" charset="0"/>
              </a:rPr>
              <a:t> and social-economic development </a:t>
            </a:r>
            <a:r>
              <a:rPr lang="pl-PL" sz="2400" b="1" dirty="0" smtClean="0">
                <a:solidFill>
                  <a:srgbClr val="000000"/>
                </a:solidFill>
                <a:latin typeface="Calibri" pitchFamily="34" charset="0"/>
                <a:cs typeface="Times New Roman" pitchFamily="18" charset="0"/>
              </a:rPr>
              <a:t>(LED) </a:t>
            </a:r>
            <a:r>
              <a:rPr lang="pl-PL" sz="2400" b="0" dirty="0" err="1" smtClean="0">
                <a:solidFill>
                  <a:srgbClr val="000000"/>
                </a:solidFill>
                <a:latin typeface="Calibri" pitchFamily="34" charset="0"/>
                <a:cs typeface="Times New Roman" pitchFamily="18" charset="0"/>
              </a:rPr>
              <a:t>within</a:t>
            </a:r>
            <a:r>
              <a:rPr lang="en-GB" sz="2400" b="0" dirty="0" smtClean="0">
                <a:solidFill>
                  <a:srgbClr val="000000"/>
                </a:solidFill>
                <a:latin typeface="Calibri" pitchFamily="34" charset="0"/>
                <a:cs typeface="Times New Roman" pitchFamily="18" charset="0"/>
              </a:rPr>
              <a:t> the </a:t>
            </a:r>
            <a:r>
              <a:rPr lang="en-GB" sz="2400" b="0" dirty="0" err="1" smtClean="0">
                <a:solidFill>
                  <a:srgbClr val="000000"/>
                </a:solidFill>
                <a:latin typeface="Calibri" pitchFamily="34" charset="0"/>
                <a:cs typeface="Times New Roman" pitchFamily="18" charset="0"/>
              </a:rPr>
              <a:t>Małopolska</a:t>
            </a:r>
            <a:r>
              <a:rPr lang="en-GB" sz="2400" b="0" dirty="0" smtClean="0">
                <a:solidFill>
                  <a:srgbClr val="000000"/>
                </a:solidFill>
                <a:latin typeface="Calibri" pitchFamily="34" charset="0"/>
                <a:cs typeface="Times New Roman" pitchFamily="18" charset="0"/>
              </a:rPr>
              <a:t> Province parishes.</a:t>
            </a:r>
          </a:p>
          <a:p>
            <a:pPr marL="304800" indent="-304800" algn="just" eaLnBrk="1" hangingPunct="1"/>
            <a:endParaRPr lang="pl-PL" sz="2400" dirty="0" smtClean="0">
              <a:solidFill>
                <a:srgbClr val="000000"/>
              </a:solidFill>
              <a:latin typeface="Calibri" pitchFamily="34" charset="0"/>
              <a:cs typeface="Times New Roman" pitchFamily="18" charset="0"/>
            </a:endParaRPr>
          </a:p>
          <a:p>
            <a:pPr marL="304800" indent="-304800" algn="just" eaLnBrk="1" hangingPunct="1"/>
            <a:r>
              <a:rPr lang="en-GB" sz="2400" dirty="0" smtClean="0">
                <a:solidFill>
                  <a:srgbClr val="000000"/>
                </a:solidFill>
                <a:latin typeface="Calibri" pitchFamily="34" charset="0"/>
                <a:cs typeface="Times New Roman" pitchFamily="18" charset="0"/>
              </a:rPr>
              <a:t>The detailed aims: </a:t>
            </a:r>
            <a:endParaRPr lang="pl-PL" sz="2400" dirty="0" smtClean="0">
              <a:solidFill>
                <a:srgbClr val="000000"/>
              </a:solidFill>
              <a:latin typeface="Calibri" pitchFamily="34" charset="0"/>
              <a:cs typeface="Times New Roman" pitchFamily="18" charset="0"/>
            </a:endParaRPr>
          </a:p>
          <a:p>
            <a:pPr marL="304800" indent="-304800" algn="just" eaLnBrk="1" hangingPunct="1"/>
            <a:endParaRPr lang="en-GB" sz="2400" dirty="0" smtClean="0">
              <a:solidFill>
                <a:srgbClr val="000000"/>
              </a:solidFill>
              <a:latin typeface="Calibri" pitchFamily="34" charset="0"/>
            </a:endParaRPr>
          </a:p>
          <a:p>
            <a:pPr marL="304800" indent="-304800" algn="just" eaLnBrk="1" hangingPunct="1">
              <a:buFont typeface="Wingdings" pitchFamily="2" charset="2"/>
              <a:buChar char="q"/>
            </a:pPr>
            <a:r>
              <a:rPr lang="pl-PL" sz="2400" b="0" dirty="0" smtClean="0">
                <a:solidFill>
                  <a:srgbClr val="000000"/>
                </a:solidFill>
                <a:latin typeface="Calibri" pitchFamily="34" charset="0"/>
              </a:rPr>
              <a:t>L</a:t>
            </a:r>
            <a:r>
              <a:rPr lang="en-GB" sz="2400" b="0" dirty="0" err="1" smtClean="0">
                <a:solidFill>
                  <a:srgbClr val="000000"/>
                </a:solidFill>
                <a:latin typeface="Calibri" pitchFamily="34" charset="0"/>
              </a:rPr>
              <a:t>evel</a:t>
            </a:r>
            <a:r>
              <a:rPr lang="en-GB" sz="2400" b="0" dirty="0" smtClean="0">
                <a:solidFill>
                  <a:srgbClr val="000000"/>
                </a:solidFill>
                <a:latin typeface="Calibri" pitchFamily="34" charset="0"/>
              </a:rPr>
              <a:t> of diversity</a:t>
            </a:r>
            <a:r>
              <a:rPr lang="pl-PL" sz="2400" b="0" dirty="0" smtClean="0">
                <a:solidFill>
                  <a:srgbClr val="000000"/>
                </a:solidFill>
                <a:latin typeface="Calibri" pitchFamily="34" charset="0"/>
              </a:rPr>
              <a:t> </a:t>
            </a:r>
            <a:r>
              <a:rPr lang="pl-PL" sz="2400" b="0" dirty="0" err="1" smtClean="0">
                <a:solidFill>
                  <a:srgbClr val="000000"/>
                </a:solidFill>
                <a:latin typeface="Calibri" pitchFamily="34" charset="0"/>
              </a:rPr>
              <a:t>in</a:t>
            </a:r>
            <a:r>
              <a:rPr lang="pl-PL" sz="2400" b="0" dirty="0" smtClean="0">
                <a:solidFill>
                  <a:srgbClr val="000000"/>
                </a:solidFill>
                <a:latin typeface="Calibri" pitchFamily="34" charset="0"/>
              </a:rPr>
              <a:t> </a:t>
            </a:r>
            <a:r>
              <a:rPr lang="pl-PL" sz="2400" b="0" dirty="0" err="1" smtClean="0">
                <a:solidFill>
                  <a:srgbClr val="000000"/>
                </a:solidFill>
                <a:latin typeface="Calibri" pitchFamily="34" charset="0"/>
              </a:rPr>
              <a:t>respect</a:t>
            </a:r>
            <a:r>
              <a:rPr lang="pl-PL" sz="2400" b="0" dirty="0" smtClean="0">
                <a:solidFill>
                  <a:srgbClr val="000000"/>
                </a:solidFill>
                <a:latin typeface="Calibri" pitchFamily="34" charset="0"/>
              </a:rPr>
              <a:t> of LED and REE</a:t>
            </a:r>
            <a:endParaRPr lang="en-GB" sz="2400" b="0" dirty="0" smtClean="0">
              <a:solidFill>
                <a:srgbClr val="000000"/>
              </a:solidFill>
              <a:latin typeface="Calibri" pitchFamily="34" charset="0"/>
            </a:endParaRPr>
          </a:p>
          <a:p>
            <a:pPr marL="304800" indent="-304800" algn="just" eaLnBrk="1" hangingPunct="1">
              <a:buFont typeface="Wingdings" pitchFamily="2" charset="2"/>
              <a:buChar char="q"/>
            </a:pPr>
            <a:r>
              <a:rPr lang="pl-PL" sz="2400" b="0" dirty="0" err="1" smtClean="0">
                <a:solidFill>
                  <a:srgbClr val="000000"/>
                </a:solidFill>
                <a:latin typeface="Calibri" pitchFamily="34" charset="0"/>
              </a:rPr>
              <a:t>Statistical</a:t>
            </a:r>
            <a:r>
              <a:rPr lang="pl-PL" sz="2400" b="0" dirty="0" smtClean="0">
                <a:solidFill>
                  <a:srgbClr val="000000"/>
                </a:solidFill>
                <a:latin typeface="Calibri" pitchFamily="34" charset="0"/>
              </a:rPr>
              <a:t> </a:t>
            </a:r>
            <a:r>
              <a:rPr lang="pl-PL" sz="2400" b="0" dirty="0" err="1" smtClean="0">
                <a:solidFill>
                  <a:srgbClr val="000000"/>
                </a:solidFill>
                <a:latin typeface="Calibri" pitchFamily="34" charset="0"/>
              </a:rPr>
              <a:t>interdependence</a:t>
            </a:r>
            <a:r>
              <a:rPr lang="pl-PL" sz="2400" b="0" dirty="0" smtClean="0">
                <a:solidFill>
                  <a:srgbClr val="000000"/>
                </a:solidFill>
                <a:latin typeface="Calibri" pitchFamily="34" charset="0"/>
              </a:rPr>
              <a:t> </a:t>
            </a:r>
            <a:r>
              <a:rPr lang="en-GB" sz="2400" b="0" dirty="0" smtClean="0">
                <a:solidFill>
                  <a:srgbClr val="000000"/>
                </a:solidFill>
                <a:latin typeface="Calibri" pitchFamily="34" charset="0"/>
              </a:rPr>
              <a:t>between </a:t>
            </a:r>
            <a:r>
              <a:rPr lang="pl-PL" sz="2400" b="0" dirty="0" smtClean="0">
                <a:solidFill>
                  <a:srgbClr val="000000"/>
                </a:solidFill>
                <a:latin typeface="Calibri" pitchFamily="34" charset="0"/>
              </a:rPr>
              <a:t>LED </a:t>
            </a:r>
            <a:r>
              <a:rPr lang="en-GB" sz="2400" b="0" dirty="0" smtClean="0">
                <a:solidFill>
                  <a:srgbClr val="000000"/>
                </a:solidFill>
                <a:latin typeface="Calibri" pitchFamily="34" charset="0"/>
              </a:rPr>
              <a:t>and </a:t>
            </a:r>
            <a:r>
              <a:rPr lang="pl-PL" sz="2400" b="0" dirty="0" smtClean="0">
                <a:solidFill>
                  <a:srgbClr val="000000"/>
                </a:solidFill>
                <a:latin typeface="Calibri" pitchFamily="34" charset="0"/>
              </a:rPr>
              <a:t>REE </a:t>
            </a:r>
          </a:p>
          <a:p>
            <a:pPr marL="304800" indent="-304800" algn="just" eaLnBrk="1" hangingPunct="1">
              <a:buFont typeface="Wingdings" pitchFamily="2" charset="2"/>
              <a:buChar char="q"/>
            </a:pPr>
            <a:r>
              <a:rPr lang="pl-PL" sz="2400" b="0" dirty="0" err="1" smtClean="0">
                <a:solidFill>
                  <a:srgbClr val="000000"/>
                </a:solidFill>
                <a:latin typeface="Calibri" pitchFamily="34" charset="0"/>
              </a:rPr>
              <a:t>Use</a:t>
            </a:r>
            <a:r>
              <a:rPr lang="pl-PL" sz="2400" b="0" dirty="0" smtClean="0">
                <a:solidFill>
                  <a:srgbClr val="000000"/>
                </a:solidFill>
                <a:latin typeface="Calibri" pitchFamily="34" charset="0"/>
              </a:rPr>
              <a:t> of REE instruments</a:t>
            </a:r>
            <a:endParaRPr lang="en-GB" sz="2400" b="0" dirty="0" smtClean="0">
              <a:solidFill>
                <a:srgbClr val="000000"/>
              </a:solidFill>
              <a:latin typeface="Calibri" pitchFamily="34" charset="0"/>
            </a:endParaRPr>
          </a:p>
        </p:txBody>
      </p:sp>
      <p:sp>
        <p:nvSpPr>
          <p:cNvPr id="13316" name="Rectangle 4"/>
          <p:cNvSpPr>
            <a:spLocks noChangeArrowheads="1"/>
          </p:cNvSpPr>
          <p:nvPr/>
        </p:nvSpPr>
        <p:spPr bwMode="auto">
          <a:xfrm>
            <a:off x="141288" y="117475"/>
            <a:ext cx="1546225" cy="287338"/>
          </a:xfrm>
          <a:prstGeom prst="rect">
            <a:avLst/>
          </a:prstGeom>
          <a:solidFill>
            <a:schemeClr val="accent1"/>
          </a:solidFill>
          <a:ln w="12700">
            <a:solidFill>
              <a:schemeClr val="tx1"/>
            </a:solidFill>
            <a:miter lim="800000"/>
            <a:headEnd/>
            <a:tailEnd/>
          </a:ln>
          <a:effectLst>
            <a:outerShdw dist="35921" dir="2700000" algn="ctr" rotWithShape="0">
              <a:schemeClr val="tx1"/>
            </a:outerShdw>
          </a:effectLst>
        </p:spPr>
        <p:txBody>
          <a:bodyPr>
            <a:spAutoFit/>
          </a:bodyPr>
          <a:lstStyle/>
          <a:p>
            <a:pPr algn="ctr" eaLnBrk="0" hangingPunct="0">
              <a:defRPr/>
            </a:pPr>
            <a:r>
              <a:rPr lang="en-US" sz="1200" b="1">
                <a:latin typeface="Arial" pitchFamily="34" charset="0"/>
                <a:cs typeface="+mn-cs"/>
              </a:rPr>
              <a:t>PhD Framework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0513" y="593725"/>
            <a:ext cx="8562975" cy="413959"/>
          </a:xfrm>
        </p:spPr>
        <p:txBody>
          <a:bodyPr>
            <a:normAutofit fontScale="90000"/>
          </a:bodyPr>
          <a:lstStyle/>
          <a:p>
            <a:r>
              <a:rPr lang="pl-PL" dirty="0" smtClean="0"/>
              <a:t>Poland</a:t>
            </a:r>
            <a:endParaRPr lang="pl-PL" dirty="0"/>
          </a:p>
        </p:txBody>
      </p:sp>
      <p:pic>
        <p:nvPicPr>
          <p:cNvPr id="38914" name="Picture 2" descr="C:\Users\Agnieszka\Pictures\mapy doktorat\mapa polski i sąsiadów.jpg"/>
          <p:cNvPicPr>
            <a:picLocks noGrp="1" noChangeAspect="1" noChangeArrowheads="1"/>
          </p:cNvPicPr>
          <p:nvPr>
            <p:ph idx="1"/>
          </p:nvPr>
        </p:nvPicPr>
        <p:blipFill>
          <a:blip r:embed="rId2" cstate="print"/>
          <a:stretch>
            <a:fillRect/>
          </a:stretch>
        </p:blipFill>
        <p:spPr bwMode="auto">
          <a:xfrm>
            <a:off x="1571604" y="1142984"/>
            <a:ext cx="7072362" cy="51435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812031"/>
            <a:ext cx="7211144" cy="384721"/>
          </a:xfrm>
        </p:spPr>
        <p:txBody>
          <a:bodyPr/>
          <a:lstStyle/>
          <a:p>
            <a:pPr algn="ctr"/>
            <a:r>
              <a:rPr lang="pl-PL" dirty="0" smtClean="0"/>
              <a:t>Małopolska </a:t>
            </a:r>
            <a:r>
              <a:rPr lang="pl-PL" dirty="0" err="1" smtClean="0"/>
              <a:t>Province</a:t>
            </a:r>
            <a:endParaRPr lang="pl-PL" dirty="0"/>
          </a:p>
        </p:txBody>
      </p:sp>
      <p:sp>
        <p:nvSpPr>
          <p:cNvPr id="5" name="Symbol zastępczy tekstu 4"/>
          <p:cNvSpPr>
            <a:spLocks noGrp="1"/>
          </p:cNvSpPr>
          <p:nvPr>
            <p:ph type="body" idx="2"/>
          </p:nvPr>
        </p:nvSpPr>
        <p:spPr>
          <a:xfrm>
            <a:off x="457200" y="1435100"/>
            <a:ext cx="3008313" cy="4780933"/>
          </a:xfrm>
        </p:spPr>
        <p:txBody>
          <a:bodyPr/>
          <a:lstStyle/>
          <a:p>
            <a:pPr marL="304800" indent="-304800" eaLnBrk="1" hangingPunct="1">
              <a:buFontTx/>
              <a:buAutoNum type="arabicPeriod"/>
            </a:pPr>
            <a:r>
              <a:rPr lang="en-US" b="0" dirty="0" smtClean="0"/>
              <a:t>One of sixteen provinces (regions) in Poland. </a:t>
            </a:r>
          </a:p>
          <a:p>
            <a:pPr marL="304800" indent="-304800" eaLnBrk="1" hangingPunct="1">
              <a:buFontTx/>
              <a:buAutoNum type="arabicPeriod"/>
            </a:pPr>
            <a:r>
              <a:rPr lang="en-US" dirty="0" smtClean="0"/>
              <a:t>Located </a:t>
            </a:r>
            <a:r>
              <a:rPr lang="en-US" b="1" dirty="0" smtClean="0"/>
              <a:t>in the south of Poland </a:t>
            </a:r>
            <a:r>
              <a:rPr lang="en-US" b="0" dirty="0" smtClean="0"/>
              <a:t>and covers </a:t>
            </a:r>
            <a:r>
              <a:rPr lang="en-US" b="1" dirty="0" smtClean="0"/>
              <a:t>the area of 15 190km2</a:t>
            </a:r>
            <a:r>
              <a:rPr lang="en-US" b="0" dirty="0" smtClean="0"/>
              <a:t>.  </a:t>
            </a:r>
          </a:p>
          <a:p>
            <a:pPr marL="304800" indent="-304800" eaLnBrk="1" hangingPunct="1">
              <a:buFontTx/>
              <a:buAutoNum type="arabicPeriod"/>
            </a:pPr>
            <a:r>
              <a:rPr lang="en-US" b="1" dirty="0" smtClean="0"/>
              <a:t>57 cities in this territory</a:t>
            </a:r>
            <a:r>
              <a:rPr lang="en-US" b="0" dirty="0" smtClean="0"/>
              <a:t>, including three with district rights, such as </a:t>
            </a:r>
            <a:r>
              <a:rPr lang="en-US" b="1" dirty="0" err="1" smtClean="0"/>
              <a:t>Krak</a:t>
            </a:r>
            <a:r>
              <a:rPr lang="pl-PL" b="1" dirty="0" smtClean="0"/>
              <a:t>ó</a:t>
            </a:r>
            <a:r>
              <a:rPr lang="en-US" b="1" dirty="0" smtClean="0"/>
              <a:t>w, Tarn</a:t>
            </a:r>
            <a:r>
              <a:rPr lang="pl-PL" b="1" dirty="0" smtClean="0"/>
              <a:t>ó</a:t>
            </a:r>
            <a:r>
              <a:rPr lang="en-US" b="1" dirty="0" smtClean="0"/>
              <a:t>w and </a:t>
            </a:r>
            <a:r>
              <a:rPr lang="en-US" b="1" dirty="0" err="1" smtClean="0"/>
              <a:t>Nowy</a:t>
            </a:r>
            <a:r>
              <a:rPr lang="en-US" b="1" dirty="0" smtClean="0"/>
              <a:t> S</a:t>
            </a:r>
            <a:r>
              <a:rPr lang="pl-PL" b="1" dirty="0" smtClean="0"/>
              <a:t>ą</a:t>
            </a:r>
            <a:r>
              <a:rPr lang="en-US" b="1" dirty="0" err="1" smtClean="0"/>
              <a:t>cz</a:t>
            </a:r>
            <a:r>
              <a:rPr lang="en-US" b="0" dirty="0" smtClean="0"/>
              <a:t>. </a:t>
            </a:r>
          </a:p>
          <a:p>
            <a:pPr marL="304800" indent="-304800" eaLnBrk="1" hangingPunct="1">
              <a:buFontTx/>
              <a:buAutoNum type="arabicPeriod"/>
            </a:pPr>
            <a:r>
              <a:rPr lang="en-US" b="0" dirty="0" smtClean="0"/>
              <a:t>The territory divided into 22 districts, which in turn are divided into parishes. (in total divided into </a:t>
            </a:r>
            <a:r>
              <a:rPr lang="en-US" b="1" dirty="0" smtClean="0"/>
              <a:t>182 parishes</a:t>
            </a:r>
            <a:r>
              <a:rPr lang="en-US" b="0" dirty="0" smtClean="0"/>
              <a:t>)</a:t>
            </a:r>
          </a:p>
          <a:p>
            <a:pPr marL="304800" indent="-304800" eaLnBrk="1" hangingPunct="1">
              <a:buFontTx/>
              <a:buAutoNum type="arabicPeriod"/>
            </a:pPr>
            <a:r>
              <a:rPr lang="en-US" b="1" dirty="0" smtClean="0"/>
              <a:t>Inhabited by ca. 3 300 000 </a:t>
            </a:r>
            <a:r>
              <a:rPr lang="en-US" dirty="0" smtClean="0"/>
              <a:t>people </a:t>
            </a:r>
            <a:r>
              <a:rPr lang="en-US" b="0" dirty="0" smtClean="0"/>
              <a:t>(ca. 9% of population in Poland) </a:t>
            </a:r>
          </a:p>
          <a:p>
            <a:pPr marL="304800" indent="-304800" eaLnBrk="1" hangingPunct="1">
              <a:buFontTx/>
              <a:buAutoNum type="arabicPeriod"/>
            </a:pPr>
            <a:r>
              <a:rPr lang="en-US" b="0" dirty="0" smtClean="0"/>
              <a:t>The number of student makes </a:t>
            </a:r>
            <a:r>
              <a:rPr lang="en-US" b="0" dirty="0" err="1" smtClean="0"/>
              <a:t>Malopolska</a:t>
            </a:r>
            <a:r>
              <a:rPr lang="en-US" b="0" dirty="0" smtClean="0"/>
              <a:t> the second region in Poland</a:t>
            </a:r>
            <a:r>
              <a:rPr lang="en-US" dirty="0" smtClean="0"/>
              <a:t>.</a:t>
            </a:r>
          </a:p>
          <a:p>
            <a:endParaRPr lang="pl-PL" dirty="0"/>
          </a:p>
        </p:txBody>
      </p:sp>
      <p:pic>
        <p:nvPicPr>
          <p:cNvPr id="39938" name="Picture 2" descr="C:\Users\Agnieszka\Pictures\mapy doktorat\mapa_polska_malopolskie.gif"/>
          <p:cNvPicPr>
            <a:picLocks noGrp="1" noChangeAspect="1" noChangeArrowheads="1"/>
          </p:cNvPicPr>
          <p:nvPr>
            <p:ph sz="half" idx="1"/>
          </p:nvPr>
        </p:nvPicPr>
        <p:blipFill>
          <a:blip r:embed="rId2" cstate="print"/>
          <a:stretch>
            <a:fillRect/>
          </a:stretch>
        </p:blipFill>
        <p:spPr bwMode="auto">
          <a:xfrm>
            <a:off x="3571868" y="1428736"/>
            <a:ext cx="5143536" cy="4572032"/>
          </a:xfrm>
          <a:prstGeom prst="rect">
            <a:avLst/>
          </a:prstGeom>
          <a:noFill/>
        </p:spPr>
      </p:pic>
      <p:sp>
        <p:nvSpPr>
          <p:cNvPr id="6" name="pole tekstowe 5"/>
          <p:cNvSpPr txBox="1"/>
          <p:nvPr/>
        </p:nvSpPr>
        <p:spPr>
          <a:xfrm>
            <a:off x="2928926" y="5429264"/>
            <a:ext cx="2928958" cy="1169551"/>
          </a:xfrm>
          <a:prstGeom prst="rect">
            <a:avLst/>
          </a:prstGeom>
          <a:noFill/>
          <a:ln w="12700">
            <a:solidFill>
              <a:srgbClr val="C00000"/>
            </a:solidFill>
            <a:prstDash val="sysDash"/>
          </a:ln>
        </p:spPr>
        <p:txBody>
          <a:bodyPr wrap="square" rtlCol="0">
            <a:spAutoFit/>
          </a:bodyPr>
          <a:lstStyle/>
          <a:p>
            <a:pPr eaLnBrk="1" hangingPunct="1"/>
            <a:r>
              <a:rPr lang="en-US" sz="1400" b="1" dirty="0" smtClean="0">
                <a:latin typeface="+mn-lt"/>
              </a:rPr>
              <a:t>Public administration in Poland </a:t>
            </a:r>
          </a:p>
          <a:p>
            <a:pPr lvl="1" eaLnBrk="1" hangingPunct="1">
              <a:buFont typeface="Arial" pitchFamily="34" charset="0"/>
              <a:buChar char="•"/>
            </a:pPr>
            <a:r>
              <a:rPr lang="en-US" sz="1400" dirty="0" smtClean="0">
                <a:latin typeface="+mn-lt"/>
              </a:rPr>
              <a:t>central </a:t>
            </a:r>
          </a:p>
          <a:p>
            <a:pPr lvl="2">
              <a:buFont typeface="Arial" pitchFamily="34" charset="0"/>
              <a:buChar char="•"/>
            </a:pPr>
            <a:r>
              <a:rPr lang="en-US" sz="1400" dirty="0" smtClean="0">
                <a:latin typeface="+mn-lt"/>
              </a:rPr>
              <a:t>province  </a:t>
            </a:r>
          </a:p>
          <a:p>
            <a:pPr lvl="3">
              <a:buFont typeface="Arial" pitchFamily="34" charset="0"/>
              <a:buChar char="•"/>
            </a:pPr>
            <a:r>
              <a:rPr lang="en-US" sz="1400" dirty="0" smtClean="0">
                <a:latin typeface="+mn-lt"/>
              </a:rPr>
              <a:t>district</a:t>
            </a:r>
          </a:p>
          <a:p>
            <a:pPr lvl="4">
              <a:buFont typeface="Arial" pitchFamily="34" charset="0"/>
              <a:buChar char="•"/>
            </a:pPr>
            <a:r>
              <a:rPr lang="en-US" sz="1400" dirty="0" smtClean="0">
                <a:latin typeface="+mn-lt"/>
              </a:rPr>
              <a:t>parish</a:t>
            </a:r>
            <a:endParaRPr lang="pl-PL"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1357290" y="2357430"/>
          <a:ext cx="6429420" cy="3660291"/>
        </p:xfrm>
        <a:graphic>
          <a:graphicData uri="http://schemas.openxmlformats.org/drawingml/2006/table">
            <a:tbl>
              <a:tblPr/>
              <a:tblGrid>
                <a:gridCol w="3214710"/>
                <a:gridCol w="3214710"/>
              </a:tblGrid>
              <a:tr h="1430301">
                <a:tc gridSpan="2">
                  <a:txBody>
                    <a:bodyPr/>
                    <a:lstStyle/>
                    <a:p>
                      <a:pPr algn="ctr">
                        <a:lnSpc>
                          <a:spcPct val="115000"/>
                        </a:lnSpc>
                        <a:spcAft>
                          <a:spcPts val="0"/>
                        </a:spcAft>
                      </a:pPr>
                      <a:r>
                        <a:rPr lang="en-GB" sz="1800" b="1" dirty="0">
                          <a:solidFill>
                            <a:srgbClr val="000000"/>
                          </a:solidFill>
                          <a:latin typeface="Calibri"/>
                          <a:ea typeface="Calibri"/>
                          <a:cs typeface="Arial"/>
                        </a:rPr>
                        <a:t>Taxonomy-model </a:t>
                      </a:r>
                      <a:r>
                        <a:rPr lang="en-GB" sz="1800" b="1" dirty="0" smtClean="0">
                          <a:solidFill>
                            <a:srgbClr val="000000"/>
                          </a:solidFill>
                          <a:latin typeface="Calibri"/>
                          <a:ea typeface="Calibri"/>
                          <a:cs typeface="Arial"/>
                        </a:rPr>
                        <a:t>analysis</a:t>
                      </a:r>
                      <a:endParaRPr lang="pl-PL" sz="1800" dirty="0">
                        <a:latin typeface="Calibri"/>
                        <a:ea typeface="Calibri"/>
                        <a:cs typeface="Times New Roman"/>
                      </a:endParaRPr>
                    </a:p>
                    <a:p>
                      <a:pPr marL="2171700" lvl="4" indent="-342900">
                        <a:lnSpc>
                          <a:spcPct val="115000"/>
                        </a:lnSpc>
                        <a:spcAft>
                          <a:spcPts val="0"/>
                        </a:spcAft>
                        <a:buFont typeface="+mj-lt"/>
                        <a:buAutoNum type="alphaUcPeriod"/>
                      </a:pPr>
                      <a:r>
                        <a:rPr lang="en-GB" sz="1200" b="1" dirty="0">
                          <a:latin typeface="Calibri"/>
                          <a:ea typeface="Times New Roman"/>
                          <a:cs typeface="Times New Roman"/>
                        </a:rPr>
                        <a:t>Statistic verification of diagnostic variables</a:t>
                      </a:r>
                      <a:endParaRPr lang="pl-PL" sz="1200" dirty="0">
                        <a:latin typeface="Calibri"/>
                        <a:ea typeface="Times New Roman"/>
                        <a:cs typeface="Times New Roman"/>
                      </a:endParaRPr>
                    </a:p>
                    <a:p>
                      <a:pPr marL="2171700" lvl="4" indent="-342900">
                        <a:lnSpc>
                          <a:spcPct val="115000"/>
                        </a:lnSpc>
                        <a:spcAft>
                          <a:spcPts val="0"/>
                        </a:spcAft>
                        <a:buFont typeface="+mj-lt"/>
                        <a:buAutoNum type="alphaUcPeriod"/>
                      </a:pPr>
                      <a:r>
                        <a:rPr lang="en-US" sz="1200" b="1" dirty="0">
                          <a:latin typeface="Calibri"/>
                          <a:ea typeface="Times New Roman"/>
                          <a:cs typeface="Times New Roman"/>
                        </a:rPr>
                        <a:t>Standardization of variables nature </a:t>
                      </a:r>
                      <a:endParaRPr lang="pl-PL" sz="1200" dirty="0">
                        <a:latin typeface="Calibri"/>
                        <a:ea typeface="Times New Roman"/>
                        <a:cs typeface="Times New Roman"/>
                      </a:endParaRPr>
                    </a:p>
                    <a:p>
                      <a:pPr marL="2171700" lvl="4" indent="-342900">
                        <a:lnSpc>
                          <a:spcPct val="115000"/>
                        </a:lnSpc>
                        <a:spcAft>
                          <a:spcPts val="0"/>
                        </a:spcAft>
                        <a:buFont typeface="+mj-lt"/>
                        <a:buAutoNum type="alphaUcPeriod"/>
                      </a:pPr>
                      <a:r>
                        <a:rPr lang="en-US" sz="1200" b="1" dirty="0">
                          <a:latin typeface="Calibri"/>
                          <a:ea typeface="Times New Roman"/>
                          <a:cs typeface="Times New Roman"/>
                        </a:rPr>
                        <a:t>Normalization of variables</a:t>
                      </a:r>
                      <a:endParaRPr lang="pl-PL" sz="1200" dirty="0">
                        <a:latin typeface="Calibri"/>
                        <a:ea typeface="Times New Roman"/>
                        <a:cs typeface="Times New Roman"/>
                      </a:endParaRPr>
                    </a:p>
                    <a:p>
                      <a:pPr marL="2171700" lvl="4" indent="-342900">
                        <a:lnSpc>
                          <a:spcPct val="115000"/>
                        </a:lnSpc>
                        <a:spcAft>
                          <a:spcPts val="0"/>
                        </a:spcAft>
                        <a:buFont typeface="+mj-lt"/>
                        <a:buAutoNum type="alphaUcPeriod"/>
                      </a:pPr>
                      <a:r>
                        <a:rPr lang="en-US" sz="1200" b="1" dirty="0">
                          <a:latin typeface="Calibri"/>
                          <a:ea typeface="Times New Roman"/>
                          <a:cs typeface="Times New Roman"/>
                        </a:rPr>
                        <a:t>Construction of a synthetic measure</a:t>
                      </a:r>
                      <a:endParaRPr lang="pl-PL"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r>
              <a:tr h="61331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800" b="1" dirty="0" smtClean="0">
                          <a:latin typeface="Calibri"/>
                          <a:ea typeface="Calibri"/>
                          <a:cs typeface="Times New Roman"/>
                        </a:rPr>
                        <a:t> </a:t>
                      </a:r>
                      <a:r>
                        <a:rPr lang="pl-PL" sz="2000" b="1" i="1" dirty="0" smtClean="0">
                          <a:latin typeface="Calibri"/>
                          <a:ea typeface="Calibri"/>
                          <a:cs typeface="Times New Roman"/>
                        </a:rPr>
                        <a:t>Z</a:t>
                      </a:r>
                      <a:r>
                        <a:rPr lang="pl-PL" sz="800" b="1" i="1" baseline="0" dirty="0" smtClean="0">
                          <a:latin typeface="Calibri"/>
                          <a:ea typeface="Calibri"/>
                          <a:cs typeface="Times New Roman"/>
                        </a:rPr>
                        <a:t>1 </a:t>
                      </a:r>
                      <a:r>
                        <a:rPr lang="pl-PL" sz="2000" b="1" dirty="0" smtClean="0">
                          <a:latin typeface="Calibri"/>
                          <a:ea typeface="Calibri"/>
                          <a:cs typeface="Times New Roman"/>
                        </a:rPr>
                        <a:t>-</a:t>
                      </a:r>
                      <a:r>
                        <a:rPr lang="pl-PL" sz="1800" b="1" dirty="0" smtClean="0">
                          <a:latin typeface="Calibri"/>
                          <a:ea typeface="Calibri"/>
                          <a:cs typeface="Times New Roman"/>
                        </a:rPr>
                        <a:t>  </a:t>
                      </a:r>
                      <a:r>
                        <a:rPr lang="en-US" sz="1800" b="1" dirty="0" smtClean="0">
                          <a:latin typeface="Calibri"/>
                          <a:ea typeface="Calibri"/>
                          <a:cs typeface="Times New Roman"/>
                        </a:rPr>
                        <a:t>aggregate </a:t>
                      </a:r>
                      <a:r>
                        <a:rPr lang="en-US" sz="1800" b="1" dirty="0">
                          <a:latin typeface="Calibri"/>
                          <a:ea typeface="Calibri"/>
                          <a:cs typeface="Times New Roman"/>
                        </a:rPr>
                        <a:t>measure</a:t>
                      </a:r>
                      <a:endParaRPr lang="pl-PL" sz="1800" dirty="0">
                        <a:latin typeface="Calibri"/>
                        <a:ea typeface="Calibri"/>
                        <a:cs typeface="Times New Roman"/>
                      </a:endParaRPr>
                    </a:p>
                    <a:p>
                      <a:pPr algn="ctr">
                        <a:lnSpc>
                          <a:spcPct val="115000"/>
                        </a:lnSpc>
                        <a:spcAft>
                          <a:spcPts val="0"/>
                        </a:spcAft>
                      </a:pPr>
                      <a:r>
                        <a:rPr lang="en-US" sz="1200" dirty="0">
                          <a:latin typeface="Calibri"/>
                          <a:ea typeface="Calibri"/>
                          <a:cs typeface="Times New Roman"/>
                        </a:rPr>
                        <a:t>for the level </a:t>
                      </a:r>
                      <a:r>
                        <a:rPr lang="en-US" sz="1200" dirty="0" smtClean="0">
                          <a:latin typeface="Calibri"/>
                          <a:ea typeface="Calibri"/>
                          <a:cs typeface="Times New Roman"/>
                        </a:rPr>
                        <a:t>of</a:t>
                      </a:r>
                      <a:r>
                        <a:rPr lang="pl-PL" sz="1200" dirty="0" smtClean="0">
                          <a:latin typeface="Calibri"/>
                          <a:ea typeface="Calibri"/>
                          <a:cs typeface="Times New Roman"/>
                        </a:rPr>
                        <a:t> </a:t>
                      </a:r>
                      <a:r>
                        <a:rPr lang="en-US" sz="1200" dirty="0" smtClean="0">
                          <a:latin typeface="Calibri"/>
                          <a:ea typeface="Calibri"/>
                          <a:cs typeface="Times New Roman"/>
                        </a:rPr>
                        <a:t> </a:t>
                      </a:r>
                      <a:r>
                        <a:rPr lang="en-US" sz="1200" dirty="0">
                          <a:latin typeface="Calibri"/>
                          <a:ea typeface="Calibri"/>
                          <a:cs typeface="Times New Roman"/>
                        </a:rPr>
                        <a:t>socio-economic </a:t>
                      </a:r>
                      <a:r>
                        <a:rPr lang="en-US" sz="1200" dirty="0" smtClean="0">
                          <a:latin typeface="Calibri"/>
                          <a:ea typeface="Calibri"/>
                          <a:cs typeface="Times New Roman"/>
                        </a:rPr>
                        <a:t>development</a:t>
                      </a:r>
                      <a:r>
                        <a:rPr lang="pl-PL" sz="1200" dirty="0" smtClean="0">
                          <a:latin typeface="Calibri"/>
                          <a:ea typeface="Calibri"/>
                          <a:cs typeface="Times New Roman"/>
                        </a:rPr>
                        <a:t> (LED)</a:t>
                      </a:r>
                      <a:endParaRPr lang="pl-PL"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2000" b="1" i="1" dirty="0" smtClean="0">
                          <a:latin typeface="Calibri"/>
                          <a:ea typeface="Calibri"/>
                          <a:cs typeface="Times New Roman"/>
                        </a:rPr>
                        <a:t>Z</a:t>
                      </a:r>
                      <a:r>
                        <a:rPr lang="pl-PL" sz="800" b="1" i="1" baseline="0" dirty="0" smtClean="0">
                          <a:latin typeface="Calibri"/>
                          <a:ea typeface="Calibri"/>
                          <a:cs typeface="Times New Roman"/>
                        </a:rPr>
                        <a:t>2 </a:t>
                      </a:r>
                      <a:r>
                        <a:rPr lang="pl-PL" sz="1600" b="1" dirty="0" smtClean="0">
                          <a:solidFill>
                            <a:srgbClr val="000000"/>
                          </a:solidFill>
                          <a:latin typeface="Calibri"/>
                          <a:ea typeface="Times New Roman"/>
                          <a:cs typeface="Times New Roman"/>
                        </a:rPr>
                        <a:t>- </a:t>
                      </a:r>
                      <a:r>
                        <a:rPr lang="en-US" sz="1600" b="1" dirty="0" smtClean="0">
                          <a:latin typeface="Calibri"/>
                          <a:ea typeface="Calibri"/>
                          <a:cs typeface="Times New Roman"/>
                        </a:rPr>
                        <a:t>aggregate </a:t>
                      </a:r>
                      <a:r>
                        <a:rPr lang="en-US" sz="1600" b="1" dirty="0">
                          <a:latin typeface="Calibri"/>
                          <a:ea typeface="Calibri"/>
                          <a:cs typeface="Times New Roman"/>
                        </a:rPr>
                        <a:t>measure</a:t>
                      </a:r>
                      <a:endParaRPr lang="pl-PL" sz="1600" dirty="0">
                        <a:latin typeface="Calibri"/>
                        <a:ea typeface="Calibri"/>
                        <a:cs typeface="Times New Roman"/>
                      </a:endParaRPr>
                    </a:p>
                    <a:p>
                      <a:pPr algn="ctr">
                        <a:lnSpc>
                          <a:spcPct val="115000"/>
                        </a:lnSpc>
                        <a:spcAft>
                          <a:spcPts val="0"/>
                        </a:spcAft>
                      </a:pPr>
                      <a:r>
                        <a:rPr lang="en-US" sz="1200" dirty="0">
                          <a:latin typeface="Calibri"/>
                          <a:ea typeface="Calibri"/>
                          <a:cs typeface="Times New Roman"/>
                        </a:rPr>
                        <a:t>for the structure of real estate </a:t>
                      </a:r>
                      <a:r>
                        <a:rPr lang="en-US" sz="1200" dirty="0" smtClean="0">
                          <a:latin typeface="Calibri"/>
                          <a:ea typeface="Calibri"/>
                          <a:cs typeface="Times New Roman"/>
                        </a:rPr>
                        <a:t>economics</a:t>
                      </a:r>
                      <a:endParaRPr lang="pl-PL" sz="1200" dirty="0" smtClean="0">
                        <a:latin typeface="Calibri"/>
                        <a:ea typeface="Calibri"/>
                        <a:cs typeface="Times New Roman"/>
                      </a:endParaRPr>
                    </a:p>
                    <a:p>
                      <a:pPr algn="ctr">
                        <a:lnSpc>
                          <a:spcPct val="115000"/>
                        </a:lnSpc>
                        <a:spcAft>
                          <a:spcPts val="0"/>
                        </a:spcAft>
                      </a:pPr>
                      <a:r>
                        <a:rPr lang="pl-PL" sz="1200" dirty="0" smtClean="0">
                          <a:latin typeface="Calibri"/>
                          <a:ea typeface="Calibri"/>
                          <a:cs typeface="Times New Roman"/>
                        </a:rPr>
                        <a:t> (REE)</a:t>
                      </a:r>
                      <a:endParaRPr lang="pl-PL"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3482">
                <a:tc>
                  <a:txBody>
                    <a:bodyPr/>
                    <a:lstStyle/>
                    <a:p>
                      <a:pPr algn="ctr">
                        <a:lnSpc>
                          <a:spcPct val="115000"/>
                        </a:lnSpc>
                        <a:spcAft>
                          <a:spcPts val="0"/>
                        </a:spcAft>
                      </a:pPr>
                      <a:r>
                        <a:rPr lang="en-US" sz="1600" b="1" dirty="0">
                          <a:latin typeface="Calibri"/>
                          <a:ea typeface="Calibri"/>
                          <a:cs typeface="Times New Roman"/>
                        </a:rPr>
                        <a:t>partial synthetic measures</a:t>
                      </a:r>
                      <a:endParaRPr lang="pl-PL" sz="1600" dirty="0">
                        <a:latin typeface="Calibri"/>
                        <a:ea typeface="Calibri"/>
                        <a:cs typeface="Times New Roman"/>
                      </a:endParaRPr>
                    </a:p>
                    <a:p>
                      <a:pPr>
                        <a:lnSpc>
                          <a:spcPct val="115000"/>
                        </a:lnSpc>
                        <a:spcAft>
                          <a:spcPts val="0"/>
                        </a:spcAft>
                      </a:pPr>
                      <a:r>
                        <a:rPr lang="en-US" sz="1200" dirty="0">
                          <a:latin typeface="Calibri"/>
                          <a:ea typeface="Calibri"/>
                          <a:cs typeface="Times New Roman"/>
                        </a:rPr>
                        <a:t>Demographic potential</a:t>
                      </a:r>
                      <a:endParaRPr lang="pl-PL" sz="1200" dirty="0">
                        <a:latin typeface="Calibri"/>
                        <a:ea typeface="Calibri"/>
                        <a:cs typeface="Times New Roman"/>
                      </a:endParaRPr>
                    </a:p>
                    <a:p>
                      <a:pPr>
                        <a:lnSpc>
                          <a:spcPct val="115000"/>
                        </a:lnSpc>
                        <a:spcAft>
                          <a:spcPts val="0"/>
                        </a:spcAft>
                      </a:pPr>
                      <a:r>
                        <a:rPr lang="en-US" sz="1200" dirty="0">
                          <a:latin typeface="Calibri"/>
                          <a:ea typeface="Calibri"/>
                          <a:cs typeface="Times New Roman"/>
                        </a:rPr>
                        <a:t>Living conditions</a:t>
                      </a:r>
                      <a:endParaRPr lang="pl-PL" sz="1200" dirty="0">
                        <a:latin typeface="Calibri"/>
                        <a:ea typeface="Calibri"/>
                        <a:cs typeface="Times New Roman"/>
                      </a:endParaRPr>
                    </a:p>
                    <a:p>
                      <a:pPr>
                        <a:lnSpc>
                          <a:spcPct val="115000"/>
                        </a:lnSpc>
                        <a:spcAft>
                          <a:spcPts val="0"/>
                        </a:spcAft>
                      </a:pPr>
                      <a:r>
                        <a:rPr lang="en-US" sz="1200" dirty="0">
                          <a:latin typeface="Calibri"/>
                          <a:ea typeface="Calibri"/>
                          <a:cs typeface="Times New Roman"/>
                        </a:rPr>
                        <a:t>Economic development</a:t>
                      </a:r>
                      <a:endParaRPr lang="pl-PL"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partial synthetic measures</a:t>
                      </a:r>
                      <a:endParaRPr lang="pl-PL" sz="1600" dirty="0">
                        <a:latin typeface="Calibri"/>
                        <a:ea typeface="Calibri"/>
                        <a:cs typeface="Times New Roman"/>
                      </a:endParaRPr>
                    </a:p>
                    <a:p>
                      <a:pPr>
                        <a:lnSpc>
                          <a:spcPct val="115000"/>
                        </a:lnSpc>
                        <a:spcAft>
                          <a:spcPts val="0"/>
                        </a:spcAft>
                      </a:pPr>
                      <a:r>
                        <a:rPr lang="en-US" sz="1200" dirty="0">
                          <a:solidFill>
                            <a:srgbClr val="000000"/>
                          </a:solidFill>
                          <a:latin typeface="Calibri"/>
                          <a:ea typeface="Times New Roman"/>
                          <a:cs typeface="Times New Roman"/>
                        </a:rPr>
                        <a:t>Public </a:t>
                      </a:r>
                      <a:r>
                        <a:rPr lang="en-US" sz="1200" dirty="0">
                          <a:latin typeface="Calibri"/>
                          <a:ea typeface="Calibri"/>
                          <a:cs typeface="Times New Roman"/>
                        </a:rPr>
                        <a:t>land management</a:t>
                      </a:r>
                      <a:endParaRPr lang="pl-PL" sz="1200" dirty="0">
                        <a:latin typeface="Calibri"/>
                        <a:ea typeface="Calibri"/>
                        <a:cs typeface="Times New Roman"/>
                      </a:endParaRPr>
                    </a:p>
                    <a:p>
                      <a:pPr>
                        <a:lnSpc>
                          <a:spcPct val="115000"/>
                        </a:lnSpc>
                        <a:spcAft>
                          <a:spcPts val="0"/>
                        </a:spcAft>
                      </a:pPr>
                      <a:r>
                        <a:rPr lang="pl-PL" sz="1200" dirty="0">
                          <a:latin typeface="Calibri"/>
                          <a:ea typeface="Calibri"/>
                          <a:cs typeface="Times New Roman"/>
                        </a:rPr>
                        <a:t> </a:t>
                      </a:r>
                      <a:r>
                        <a:rPr lang="en-US" sz="1200" dirty="0">
                          <a:latin typeface="Calibri"/>
                          <a:ea typeface="Calibri"/>
                          <a:cs typeface="Times New Roman"/>
                        </a:rPr>
                        <a:t>Public housing stock  management</a:t>
                      </a:r>
                      <a:endParaRPr lang="pl-PL" sz="1200" dirty="0">
                        <a:latin typeface="Calibri"/>
                        <a:ea typeface="Calibri"/>
                        <a:cs typeface="Times New Roman"/>
                      </a:endParaRPr>
                    </a:p>
                    <a:p>
                      <a:pPr>
                        <a:lnSpc>
                          <a:spcPct val="115000"/>
                        </a:lnSpc>
                        <a:spcAft>
                          <a:spcPts val="0"/>
                        </a:spcAft>
                      </a:pPr>
                      <a:r>
                        <a:rPr lang="pl-PL" sz="1200" dirty="0">
                          <a:latin typeface="Calibri"/>
                          <a:ea typeface="Calibri"/>
                          <a:cs typeface="Times New Roman"/>
                        </a:rPr>
                        <a:t> </a:t>
                      </a:r>
                      <a:r>
                        <a:rPr lang="pl-PL" sz="1200" dirty="0" err="1">
                          <a:latin typeface="Calibri"/>
                          <a:ea typeface="Calibri"/>
                          <a:cs typeface="Times New Roman"/>
                        </a:rPr>
                        <a:t>Local</a:t>
                      </a:r>
                      <a:r>
                        <a:rPr lang="pl-PL" sz="1200" dirty="0">
                          <a:latin typeface="Calibri"/>
                          <a:ea typeface="Calibri"/>
                          <a:cs typeface="Times New Roman"/>
                        </a:rPr>
                        <a:t> </a:t>
                      </a:r>
                      <a:r>
                        <a:rPr lang="pl-PL" sz="1200" dirty="0" err="1">
                          <a:latin typeface="Calibri"/>
                          <a:ea typeface="Calibri"/>
                          <a:cs typeface="Times New Roman"/>
                        </a:rPr>
                        <a:t>planning</a:t>
                      </a:r>
                      <a:endParaRPr lang="pl-PL"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67">
                <a:tc>
                  <a:txBody>
                    <a:bodyPr/>
                    <a:lstStyle/>
                    <a:p>
                      <a:pPr algn="ctr">
                        <a:lnSpc>
                          <a:spcPct val="115000"/>
                        </a:lnSpc>
                        <a:spcAft>
                          <a:spcPts val="0"/>
                        </a:spcAft>
                      </a:pPr>
                      <a:r>
                        <a:rPr lang="en-US" sz="1400" dirty="0">
                          <a:latin typeface="Calibri"/>
                          <a:ea typeface="Calibri"/>
                          <a:cs typeface="Times New Roman"/>
                        </a:rPr>
                        <a:t>22 indicators</a:t>
                      </a:r>
                      <a:endParaRPr lang="pl-PL"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Calibri"/>
                          <a:ea typeface="Calibri"/>
                          <a:cs typeface="Times New Roman"/>
                        </a:rPr>
                        <a:t>9 indicators</a:t>
                      </a:r>
                      <a:endParaRPr lang="pl-PL"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3016"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200025" cy="238125"/>
          </a:xfrm>
          <a:prstGeom prst="rect">
            <a:avLst/>
          </a:prstGeom>
          <a:noFill/>
        </p:spPr>
      </p:pic>
      <p:pic>
        <p:nvPicPr>
          <p:cNvPr id="4301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200025" cy="238125"/>
          </a:xfrm>
          <a:prstGeom prst="rect">
            <a:avLst/>
          </a:prstGeom>
          <a:noFill/>
        </p:spPr>
      </p:pic>
      <p:pic>
        <p:nvPicPr>
          <p:cNvPr id="4301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152400" cy="171450"/>
          </a:xfrm>
          <a:prstGeom prst="rect">
            <a:avLst/>
          </a:prstGeom>
          <a:noFill/>
        </p:spPr>
      </p:pic>
      <p:pic>
        <p:nvPicPr>
          <p:cNvPr id="4301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142875" cy="171450"/>
          </a:xfrm>
          <a:prstGeom prst="rect">
            <a:avLst/>
          </a:prstGeom>
          <a:noFill/>
        </p:spPr>
      </p:pic>
      <p:pic>
        <p:nvPicPr>
          <p:cNvPr id="4301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0"/>
            <a:ext cx="152400" cy="171450"/>
          </a:xfrm>
          <a:prstGeom prst="rect">
            <a:avLst/>
          </a:prstGeom>
          <a:noFill/>
        </p:spPr>
      </p:pic>
      <p:pic>
        <p:nvPicPr>
          <p:cNvPr id="43011"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0" y="0"/>
            <a:ext cx="209550" cy="171450"/>
          </a:xfrm>
          <a:prstGeom prst="rect">
            <a:avLst/>
          </a:prstGeom>
          <a:noFill/>
        </p:spPr>
      </p:pic>
      <p:pic>
        <p:nvPicPr>
          <p:cNvPr id="43010"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0"/>
            <a:ext cx="228600" cy="171450"/>
          </a:xfrm>
          <a:prstGeom prst="rect">
            <a:avLst/>
          </a:prstGeom>
          <a:noFill/>
        </p:spPr>
      </p:pic>
      <p:pic>
        <p:nvPicPr>
          <p:cNvPr id="43009" name="Picture 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0" y="0"/>
            <a:ext cx="209550" cy="171450"/>
          </a:xfrm>
          <a:prstGeom prst="rect">
            <a:avLst/>
          </a:prstGeom>
          <a:noFill/>
        </p:spPr>
      </p:pic>
      <p:sp>
        <p:nvSpPr>
          <p:cNvPr id="14" name="Tytuł 13"/>
          <p:cNvSpPr>
            <a:spLocks noGrp="1"/>
          </p:cNvSpPr>
          <p:nvPr>
            <p:ph type="title"/>
          </p:nvPr>
        </p:nvSpPr>
        <p:spPr>
          <a:xfrm>
            <a:off x="1435608" y="274638"/>
            <a:ext cx="7498080" cy="654032"/>
          </a:xfrm>
        </p:spPr>
        <p:txBody>
          <a:bodyPr>
            <a:normAutofit fontScale="90000"/>
          </a:bodyPr>
          <a:lstStyle/>
          <a:p>
            <a:r>
              <a:rPr lang="en-US" dirty="0" smtClean="0"/>
              <a:t>Research methodology &amp; data used</a:t>
            </a:r>
            <a:endParaRPr lang="pl-PL" dirty="0"/>
          </a:p>
        </p:txBody>
      </p:sp>
      <p:sp>
        <p:nvSpPr>
          <p:cNvPr id="15" name="Symbol zastępczy zawartości 14"/>
          <p:cNvSpPr>
            <a:spLocks noGrp="1"/>
          </p:cNvSpPr>
          <p:nvPr>
            <p:ph idx="1"/>
          </p:nvPr>
        </p:nvSpPr>
        <p:spPr>
          <a:xfrm>
            <a:off x="785786" y="1071547"/>
            <a:ext cx="7764463" cy="1387890"/>
          </a:xfrm>
        </p:spPr>
        <p:txBody>
          <a:bodyPr>
            <a:normAutofit fontScale="62500" lnSpcReduction="20000"/>
          </a:bodyPr>
          <a:lstStyle/>
          <a:p>
            <a:r>
              <a:rPr lang="en-US" b="0" dirty="0" smtClean="0"/>
              <a:t>The first part of the research is </a:t>
            </a:r>
            <a:r>
              <a:rPr lang="en-US" dirty="0" smtClean="0"/>
              <a:t>based on statistical public data </a:t>
            </a:r>
            <a:r>
              <a:rPr lang="en-US" b="0" dirty="0" smtClean="0"/>
              <a:t>gathered by the Central Statistical Office in Poland (GUS)</a:t>
            </a:r>
            <a:r>
              <a:rPr lang="pl-PL" b="0" dirty="0" smtClean="0"/>
              <a:t>.  </a:t>
            </a:r>
            <a:r>
              <a:rPr lang="pl-PL" b="0" dirty="0" err="1" smtClean="0"/>
              <a:t>It</a:t>
            </a:r>
            <a:r>
              <a:rPr lang="en-US" b="0" dirty="0" smtClean="0"/>
              <a:t> consists </a:t>
            </a:r>
            <a:r>
              <a:rPr lang="pl-PL" b="0" dirty="0" smtClean="0"/>
              <a:t>of</a:t>
            </a:r>
            <a:r>
              <a:rPr lang="en-US" b="0" dirty="0" smtClean="0"/>
              <a:t> the statistic evaluation (by means </a:t>
            </a:r>
            <a:r>
              <a:rPr lang="en-US" dirty="0" smtClean="0"/>
              <a:t>of taxonomic analysis method</a:t>
            </a:r>
            <a:r>
              <a:rPr lang="en-US" b="0" dirty="0" smtClean="0"/>
              <a:t>) of the </a:t>
            </a:r>
            <a:r>
              <a:rPr lang="pl-PL" b="0" dirty="0" smtClean="0"/>
              <a:t>LED </a:t>
            </a:r>
            <a:r>
              <a:rPr lang="en-US" b="0" dirty="0" smtClean="0"/>
              <a:t>level and the </a:t>
            </a:r>
            <a:r>
              <a:rPr lang="pl-PL" b="0" dirty="0" smtClean="0"/>
              <a:t>REE</a:t>
            </a:r>
            <a:r>
              <a:rPr lang="en-US" b="0" dirty="0" smtClean="0"/>
              <a:t> in the </a:t>
            </a:r>
            <a:r>
              <a:rPr lang="en-US" b="0" dirty="0" err="1" smtClean="0"/>
              <a:t>Małopolska</a:t>
            </a:r>
            <a:r>
              <a:rPr lang="en-US" b="0" dirty="0" smtClean="0"/>
              <a:t> Province parishes. </a:t>
            </a:r>
            <a:endParaRPr lang="pl-PL" b="0" dirty="0" smtClean="0"/>
          </a:p>
          <a:p>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1643042" y="214290"/>
          <a:ext cx="6357982" cy="8215370"/>
        </p:xfrm>
        <a:graphic>
          <a:graphicData uri="http://schemas.openxmlformats.org/presentationml/2006/ole">
            <p:oleObj spid="_x0000_s27650" name="Dokument" r:id="rId3" imgW="5896045" imgH="8906542" progId="Word.Document.12">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1624013" y="428604"/>
          <a:ext cx="6305573" cy="6143668"/>
        </p:xfrm>
        <a:graphic>
          <a:graphicData uri="http://schemas.openxmlformats.org/presentationml/2006/ole">
            <p:oleObj spid="_x0000_s28674" name="Dokument" r:id="rId3" imgW="5896045" imgH="4786983" progId="Word.Document.12">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silenie">
  <a:themeElements>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rzesileni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zesileni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TotalTime>
  <Words>1051</Words>
  <Application>Microsoft Office PowerPoint</Application>
  <PresentationFormat>Pokaz na ekranie (4:3)</PresentationFormat>
  <Paragraphs>148</Paragraphs>
  <Slides>23</Slides>
  <Notes>1</Notes>
  <HiddenSlides>0</HiddenSlides>
  <MMClips>0</MMClips>
  <ScaleCrop>false</ScaleCrop>
  <HeadingPairs>
    <vt:vector size="6" baseType="variant">
      <vt:variant>
        <vt:lpstr>Motyw</vt:lpstr>
      </vt:variant>
      <vt:variant>
        <vt:i4>1</vt:i4>
      </vt:variant>
      <vt:variant>
        <vt:lpstr>Osadzone serwery OLE</vt:lpstr>
      </vt:variant>
      <vt:variant>
        <vt:i4>2</vt:i4>
      </vt:variant>
      <vt:variant>
        <vt:lpstr>Tytuły slajdów</vt:lpstr>
      </vt:variant>
      <vt:variant>
        <vt:i4>23</vt:i4>
      </vt:variant>
    </vt:vector>
  </HeadingPairs>
  <TitlesOfParts>
    <vt:vector size="26" baseType="lpstr">
      <vt:lpstr>Przesilenie</vt:lpstr>
      <vt:lpstr>Document</vt:lpstr>
      <vt:lpstr>Dokument programu Microsoft Office Word</vt:lpstr>
      <vt:lpstr>Public real estate economy as factor of local development within the parishes of the Małopolska Province  (in the south of Poland)     ERES 2010, Milano</vt:lpstr>
      <vt:lpstr>Pillars of the presentation structure</vt:lpstr>
      <vt:lpstr>Background to the study</vt:lpstr>
      <vt:lpstr>Objectives</vt:lpstr>
      <vt:lpstr>Poland</vt:lpstr>
      <vt:lpstr>Małopolska Province</vt:lpstr>
      <vt:lpstr>Research methodology &amp; data used</vt:lpstr>
      <vt:lpstr>Slajd 8</vt:lpstr>
      <vt:lpstr>Slajd 9</vt:lpstr>
      <vt:lpstr>Slajd 10</vt:lpstr>
      <vt:lpstr>Research methodology &amp; data used</vt:lpstr>
      <vt:lpstr>     Results of empirical research</vt:lpstr>
      <vt:lpstr>Spatial differentiation of Małopolska Province parishes according to the value of a synthetic variable </vt:lpstr>
      <vt:lpstr>Spatial differentiation of Małopolska Province parishes according to the value of a synthetic variable </vt:lpstr>
      <vt:lpstr>Correlation matrix between synthetic, partial and aggregate variables</vt:lpstr>
      <vt:lpstr>The potential instruments of real estate economy I asked about in the survey </vt:lpstr>
      <vt:lpstr>The use of the real estate economy instruments by the local authorities </vt:lpstr>
      <vt:lpstr>Index of the usage of real estate economy instruments in the parishes with high level of social-economic development </vt:lpstr>
      <vt:lpstr>Index of the usage of real estate economy instruments in the parishes with low level of social-economic development </vt:lpstr>
      <vt:lpstr>Conclusions</vt:lpstr>
      <vt:lpstr>Implication</vt:lpstr>
      <vt:lpstr>Questions and comments </vt:lpstr>
      <vt:lpstr> Thank you </vt:lpstr>
    </vt:vector>
  </TitlesOfParts>
  <Company>Bank BPH Spółka Akcyjna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Card Business  – Polish Perspective     June, 2010</dc:title>
  <dc:creator>bp311017</dc:creator>
  <cp:lastModifiedBy>użytkownik</cp:lastModifiedBy>
  <cp:revision>96</cp:revision>
  <dcterms:created xsi:type="dcterms:W3CDTF">2010-06-03T12:58:47Z</dcterms:created>
  <dcterms:modified xsi:type="dcterms:W3CDTF">2010-06-21T10:25:15Z</dcterms:modified>
</cp:coreProperties>
</file>