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51" r:id="rId1"/>
    <p:sldMasterId id="2147483653" r:id="rId2"/>
    <p:sldMasterId id="2147484241" r:id="rId3"/>
    <p:sldMasterId id="2147484253" r:id="rId4"/>
    <p:sldMasterId id="2147484326" r:id="rId5"/>
    <p:sldMasterId id="2147486926" r:id="rId6"/>
  </p:sldMasterIdLst>
  <p:notesMasterIdLst>
    <p:notesMasterId r:id="rId24"/>
  </p:notesMasterIdLst>
  <p:handoutMasterIdLst>
    <p:handoutMasterId r:id="rId25"/>
  </p:handoutMasterIdLst>
  <p:sldIdLst>
    <p:sldId id="469" r:id="rId7"/>
    <p:sldId id="538" r:id="rId8"/>
    <p:sldId id="593" r:id="rId9"/>
    <p:sldId id="594" r:id="rId10"/>
    <p:sldId id="608" r:id="rId11"/>
    <p:sldId id="609" r:id="rId12"/>
    <p:sldId id="610" r:id="rId13"/>
    <p:sldId id="547" r:id="rId14"/>
    <p:sldId id="611" r:id="rId15"/>
    <p:sldId id="595" r:id="rId16"/>
    <p:sldId id="597" r:id="rId17"/>
    <p:sldId id="612" r:id="rId18"/>
    <p:sldId id="598" r:id="rId19"/>
    <p:sldId id="601" r:id="rId20"/>
    <p:sldId id="613" r:id="rId21"/>
    <p:sldId id="614" r:id="rId22"/>
    <p:sldId id="615" r:id="rId2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8F"/>
    <a:srgbClr val="E4303D"/>
    <a:srgbClr val="0A2F6D"/>
    <a:srgbClr val="FFFFCC"/>
    <a:srgbClr val="FE7F26"/>
    <a:srgbClr val="FF0033"/>
    <a:srgbClr val="999999"/>
    <a:srgbClr val="75AAD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1505" autoAdjust="0"/>
  </p:normalViewPr>
  <p:slideViewPr>
    <p:cSldViewPr>
      <p:cViewPr varScale="1">
        <p:scale>
          <a:sx n="72" d="100"/>
          <a:sy n="72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6"/>
    </p:cViewPr>
  </p:sorterViewPr>
  <p:notesViewPr>
    <p:cSldViewPr>
      <p:cViewPr varScale="1">
        <p:scale>
          <a:sx n="76" d="100"/>
          <a:sy n="76" d="100"/>
        </p:scale>
        <p:origin x="-2166" y="-11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ffective%20Rents\City%20headline%20&amp;%20effective%20rents%20V%20rent%20free%20periods%20chart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ffective%20Rents\Effective%20rent%20calculations%20Presentation%20Chart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ffective%20Rents\Effective%20rent%20calculations%20Presentation%20Chart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ffective%20Rents\Effective%20rent%20calculations%20Presentation%20Chart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ffective%20Rents\Effective%20rent%20calculations%20Presentation%20Chart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Effective%20Rents\Effective%20rent%20calculations%20Presentation%20Chart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8.2345661771814696E-2"/>
          <c:y val="7.2857823878487021E-2"/>
          <c:w val="0.81938006896477644"/>
          <c:h val="0.7931456610721157"/>
        </c:manualLayout>
      </c:layout>
      <c:lineChart>
        <c:grouping val="standard"/>
        <c:ser>
          <c:idx val="0"/>
          <c:order val="0"/>
          <c:spPr>
            <a:ln w="38100">
              <a:solidFill>
                <a:srgbClr val="E4303D"/>
              </a:solidFill>
              <a:prstDash val="solid"/>
            </a:ln>
          </c:spPr>
          <c:marker>
            <c:symbol val="none"/>
          </c:marker>
          <c:cat>
            <c:strRef>
              <c:f>Data!$A$40:$A$120</c:f>
              <c:strCache>
                <c:ptCount val="81"/>
                <c:pt idx="0">
                  <c:v>1990 </c:v>
                </c:pt>
                <c:pt idx="1">
                  <c:v>1990 </c:v>
                </c:pt>
                <c:pt idx="2">
                  <c:v>1990 </c:v>
                </c:pt>
                <c:pt idx="3">
                  <c:v>1990 </c:v>
                </c:pt>
                <c:pt idx="4">
                  <c:v>1991 </c:v>
                </c:pt>
                <c:pt idx="5">
                  <c:v>1991 </c:v>
                </c:pt>
                <c:pt idx="6">
                  <c:v>1991 </c:v>
                </c:pt>
                <c:pt idx="7">
                  <c:v>1991 </c:v>
                </c:pt>
                <c:pt idx="8">
                  <c:v>1992 </c:v>
                </c:pt>
                <c:pt idx="9">
                  <c:v>1992 </c:v>
                </c:pt>
                <c:pt idx="10">
                  <c:v>1992 </c:v>
                </c:pt>
                <c:pt idx="11">
                  <c:v>1992 </c:v>
                </c:pt>
                <c:pt idx="12">
                  <c:v>1993 </c:v>
                </c:pt>
                <c:pt idx="13">
                  <c:v>1993 </c:v>
                </c:pt>
                <c:pt idx="14">
                  <c:v>1993 </c:v>
                </c:pt>
                <c:pt idx="15">
                  <c:v>1993 </c:v>
                </c:pt>
                <c:pt idx="16">
                  <c:v>1994 </c:v>
                </c:pt>
                <c:pt idx="17">
                  <c:v>1994 </c:v>
                </c:pt>
                <c:pt idx="18">
                  <c:v>1994 </c:v>
                </c:pt>
                <c:pt idx="19">
                  <c:v>1994 </c:v>
                </c:pt>
                <c:pt idx="20">
                  <c:v>1995 </c:v>
                </c:pt>
                <c:pt idx="21">
                  <c:v>1995 </c:v>
                </c:pt>
                <c:pt idx="22">
                  <c:v>1995 </c:v>
                </c:pt>
                <c:pt idx="23">
                  <c:v>1995 </c:v>
                </c:pt>
                <c:pt idx="24">
                  <c:v>1996 </c:v>
                </c:pt>
                <c:pt idx="25">
                  <c:v>1996 </c:v>
                </c:pt>
                <c:pt idx="26">
                  <c:v>1996 </c:v>
                </c:pt>
                <c:pt idx="27">
                  <c:v>1996 </c:v>
                </c:pt>
                <c:pt idx="28">
                  <c:v>1997 </c:v>
                </c:pt>
                <c:pt idx="29">
                  <c:v>1997 </c:v>
                </c:pt>
                <c:pt idx="30">
                  <c:v>1997 </c:v>
                </c:pt>
                <c:pt idx="31">
                  <c:v>1997 </c:v>
                </c:pt>
                <c:pt idx="32">
                  <c:v>1998 </c:v>
                </c:pt>
                <c:pt idx="33">
                  <c:v>1998 </c:v>
                </c:pt>
                <c:pt idx="34">
                  <c:v>1998 </c:v>
                </c:pt>
                <c:pt idx="35">
                  <c:v>1998 </c:v>
                </c:pt>
                <c:pt idx="36">
                  <c:v>1999 </c:v>
                </c:pt>
                <c:pt idx="37">
                  <c:v>1999 </c:v>
                </c:pt>
                <c:pt idx="38">
                  <c:v>1999 </c:v>
                </c:pt>
                <c:pt idx="39">
                  <c:v>1999 </c:v>
                </c:pt>
                <c:pt idx="40">
                  <c:v>2000 </c:v>
                </c:pt>
                <c:pt idx="41">
                  <c:v>2000 </c:v>
                </c:pt>
                <c:pt idx="42">
                  <c:v>2000</c:v>
                </c:pt>
                <c:pt idx="43">
                  <c:v>2000 </c:v>
                </c:pt>
                <c:pt idx="44">
                  <c:v>2001 </c:v>
                </c:pt>
                <c:pt idx="45">
                  <c:v>2001 </c:v>
                </c:pt>
                <c:pt idx="46">
                  <c:v>2001 </c:v>
                </c:pt>
                <c:pt idx="47">
                  <c:v>2001 </c:v>
                </c:pt>
                <c:pt idx="48">
                  <c:v>2002 </c:v>
                </c:pt>
                <c:pt idx="49">
                  <c:v>2002 </c:v>
                </c:pt>
                <c:pt idx="50">
                  <c:v>2002 </c:v>
                </c:pt>
                <c:pt idx="51">
                  <c:v>2002 </c:v>
                </c:pt>
                <c:pt idx="52">
                  <c:v>2003 </c:v>
                </c:pt>
                <c:pt idx="53">
                  <c:v>2003 </c:v>
                </c:pt>
                <c:pt idx="54">
                  <c:v>2003 </c:v>
                </c:pt>
                <c:pt idx="55">
                  <c:v>2003 </c:v>
                </c:pt>
                <c:pt idx="56">
                  <c:v>2004 </c:v>
                </c:pt>
                <c:pt idx="57">
                  <c:v>2004</c:v>
                </c:pt>
                <c:pt idx="58">
                  <c:v>2004 </c:v>
                </c:pt>
                <c:pt idx="59">
                  <c:v>2004 </c:v>
                </c:pt>
                <c:pt idx="60">
                  <c:v>2005 </c:v>
                </c:pt>
                <c:pt idx="61">
                  <c:v>2005 </c:v>
                </c:pt>
                <c:pt idx="62">
                  <c:v>2005 </c:v>
                </c:pt>
                <c:pt idx="63">
                  <c:v>2005 </c:v>
                </c:pt>
                <c:pt idx="64">
                  <c:v>2006 </c:v>
                </c:pt>
                <c:pt idx="65">
                  <c:v>2006 </c:v>
                </c:pt>
                <c:pt idx="66">
                  <c:v>2006 </c:v>
                </c:pt>
                <c:pt idx="67">
                  <c:v>2006 </c:v>
                </c:pt>
                <c:pt idx="68">
                  <c:v>2007 </c:v>
                </c:pt>
                <c:pt idx="69">
                  <c:v>2007 </c:v>
                </c:pt>
                <c:pt idx="70">
                  <c:v>2007 </c:v>
                </c:pt>
                <c:pt idx="71">
                  <c:v>2007 </c:v>
                </c:pt>
                <c:pt idx="72">
                  <c:v>2008 </c:v>
                </c:pt>
                <c:pt idx="73">
                  <c:v>2008 </c:v>
                </c:pt>
                <c:pt idx="74">
                  <c:v>2008 </c:v>
                </c:pt>
                <c:pt idx="75">
                  <c:v>2008 </c:v>
                </c:pt>
                <c:pt idx="76">
                  <c:v>2009 </c:v>
                </c:pt>
                <c:pt idx="77">
                  <c:v>2009 </c:v>
                </c:pt>
                <c:pt idx="78">
                  <c:v>2009 </c:v>
                </c:pt>
                <c:pt idx="79">
                  <c:v>2009 </c:v>
                </c:pt>
                <c:pt idx="80">
                  <c:v>2010 </c:v>
                </c:pt>
              </c:strCache>
            </c:strRef>
          </c:cat>
          <c:val>
            <c:numRef>
              <c:f>Data!$B$40:$B$120</c:f>
              <c:numCache>
                <c:formatCode>#,##0.00</c:formatCode>
                <c:ptCount val="81"/>
                <c:pt idx="0">
                  <c:v>65</c:v>
                </c:pt>
                <c:pt idx="1">
                  <c:v>57.5</c:v>
                </c:pt>
                <c:pt idx="2">
                  <c:v>55</c:v>
                </c:pt>
                <c:pt idx="3">
                  <c:v>55</c:v>
                </c:pt>
                <c:pt idx="4">
                  <c:v>47.5</c:v>
                </c:pt>
                <c:pt idx="5">
                  <c:v>45</c:v>
                </c:pt>
                <c:pt idx="6">
                  <c:v>40</c:v>
                </c:pt>
                <c:pt idx="7">
                  <c:v>40</c:v>
                </c:pt>
                <c:pt idx="8">
                  <c:v>37.5</c:v>
                </c:pt>
                <c:pt idx="9">
                  <c:v>32.5</c:v>
                </c:pt>
                <c:pt idx="10">
                  <c:v>32.5</c:v>
                </c:pt>
                <c:pt idx="11">
                  <c:v>32.5</c:v>
                </c:pt>
                <c:pt idx="12">
                  <c:v>30</c:v>
                </c:pt>
                <c:pt idx="13">
                  <c:v>30</c:v>
                </c:pt>
                <c:pt idx="14">
                  <c:v>30</c:v>
                </c:pt>
                <c:pt idx="15">
                  <c:v>30</c:v>
                </c:pt>
                <c:pt idx="16">
                  <c:v>30</c:v>
                </c:pt>
                <c:pt idx="17">
                  <c:v>30</c:v>
                </c:pt>
                <c:pt idx="18">
                  <c:v>32.5</c:v>
                </c:pt>
                <c:pt idx="19">
                  <c:v>35</c:v>
                </c:pt>
                <c:pt idx="20">
                  <c:v>35</c:v>
                </c:pt>
                <c:pt idx="21">
                  <c:v>35</c:v>
                </c:pt>
                <c:pt idx="22">
                  <c:v>35</c:v>
                </c:pt>
                <c:pt idx="23">
                  <c:v>35</c:v>
                </c:pt>
                <c:pt idx="24">
                  <c:v>37.5</c:v>
                </c:pt>
                <c:pt idx="25">
                  <c:v>40</c:v>
                </c:pt>
                <c:pt idx="26">
                  <c:v>40</c:v>
                </c:pt>
                <c:pt idx="27">
                  <c:v>42.5</c:v>
                </c:pt>
                <c:pt idx="28">
                  <c:v>42.5</c:v>
                </c:pt>
                <c:pt idx="29">
                  <c:v>45</c:v>
                </c:pt>
                <c:pt idx="30">
                  <c:v>45</c:v>
                </c:pt>
                <c:pt idx="31">
                  <c:v>47.5</c:v>
                </c:pt>
                <c:pt idx="32">
                  <c:v>50</c:v>
                </c:pt>
                <c:pt idx="33">
                  <c:v>52.5</c:v>
                </c:pt>
                <c:pt idx="34">
                  <c:v>52.5</c:v>
                </c:pt>
                <c:pt idx="35">
                  <c:v>50</c:v>
                </c:pt>
                <c:pt idx="36">
                  <c:v>50</c:v>
                </c:pt>
                <c:pt idx="37">
                  <c:v>50</c:v>
                </c:pt>
                <c:pt idx="38">
                  <c:v>52.5</c:v>
                </c:pt>
                <c:pt idx="39">
                  <c:v>52.5</c:v>
                </c:pt>
                <c:pt idx="40">
                  <c:v>52.5</c:v>
                </c:pt>
                <c:pt idx="41">
                  <c:v>55</c:v>
                </c:pt>
                <c:pt idx="42">
                  <c:v>58</c:v>
                </c:pt>
                <c:pt idx="43">
                  <c:v>60</c:v>
                </c:pt>
                <c:pt idx="44">
                  <c:v>60</c:v>
                </c:pt>
                <c:pt idx="45">
                  <c:v>62.5</c:v>
                </c:pt>
                <c:pt idx="46">
                  <c:v>62.5</c:v>
                </c:pt>
                <c:pt idx="47">
                  <c:v>62.5</c:v>
                </c:pt>
                <c:pt idx="48">
                  <c:v>60</c:v>
                </c:pt>
                <c:pt idx="49">
                  <c:v>60</c:v>
                </c:pt>
                <c:pt idx="50">
                  <c:v>56</c:v>
                </c:pt>
                <c:pt idx="51">
                  <c:v>52.5</c:v>
                </c:pt>
                <c:pt idx="52">
                  <c:v>47.5</c:v>
                </c:pt>
                <c:pt idx="53">
                  <c:v>45</c:v>
                </c:pt>
                <c:pt idx="54">
                  <c:v>42.5</c:v>
                </c:pt>
                <c:pt idx="55">
                  <c:v>42.5</c:v>
                </c:pt>
                <c:pt idx="56">
                  <c:v>45</c:v>
                </c:pt>
                <c:pt idx="57">
                  <c:v>45</c:v>
                </c:pt>
                <c:pt idx="58">
                  <c:v>45</c:v>
                </c:pt>
                <c:pt idx="59">
                  <c:v>45</c:v>
                </c:pt>
                <c:pt idx="60">
                  <c:v>45</c:v>
                </c:pt>
                <c:pt idx="61">
                  <c:v>45</c:v>
                </c:pt>
                <c:pt idx="62">
                  <c:v>47.5</c:v>
                </c:pt>
                <c:pt idx="63">
                  <c:v>48</c:v>
                </c:pt>
                <c:pt idx="64">
                  <c:v>50</c:v>
                </c:pt>
                <c:pt idx="65">
                  <c:v>52.5</c:v>
                </c:pt>
                <c:pt idx="66">
                  <c:v>54</c:v>
                </c:pt>
                <c:pt idx="67">
                  <c:v>55</c:v>
                </c:pt>
                <c:pt idx="68">
                  <c:v>57.5</c:v>
                </c:pt>
                <c:pt idx="69">
                  <c:v>60</c:v>
                </c:pt>
                <c:pt idx="70">
                  <c:v>65</c:v>
                </c:pt>
                <c:pt idx="71">
                  <c:v>65</c:v>
                </c:pt>
                <c:pt idx="72">
                  <c:v>62</c:v>
                </c:pt>
                <c:pt idx="73">
                  <c:v>60</c:v>
                </c:pt>
                <c:pt idx="74">
                  <c:v>58.5</c:v>
                </c:pt>
                <c:pt idx="75" formatCode="General">
                  <c:v>52.5</c:v>
                </c:pt>
                <c:pt idx="76" formatCode="General">
                  <c:v>45</c:v>
                </c:pt>
                <c:pt idx="77">
                  <c:v>44</c:v>
                </c:pt>
                <c:pt idx="78">
                  <c:v>42.5</c:v>
                </c:pt>
                <c:pt idx="79">
                  <c:v>43.5</c:v>
                </c:pt>
                <c:pt idx="80">
                  <c:v>46</c:v>
                </c:pt>
              </c:numCache>
            </c:numRef>
          </c:val>
        </c:ser>
        <c:ser>
          <c:idx val="1"/>
          <c:order val="1"/>
          <c:spPr>
            <a:ln w="38100">
              <a:solidFill>
                <a:srgbClr val="00A28F"/>
              </a:solidFill>
              <a:prstDash val="solid"/>
            </a:ln>
          </c:spPr>
          <c:marker>
            <c:symbol val="none"/>
          </c:marker>
          <c:cat>
            <c:strRef>
              <c:f>Data!$A$40:$A$120</c:f>
              <c:strCache>
                <c:ptCount val="81"/>
                <c:pt idx="0">
                  <c:v>1990 </c:v>
                </c:pt>
                <c:pt idx="1">
                  <c:v>1990 </c:v>
                </c:pt>
                <c:pt idx="2">
                  <c:v>1990 </c:v>
                </c:pt>
                <c:pt idx="3">
                  <c:v>1990 </c:v>
                </c:pt>
                <c:pt idx="4">
                  <c:v>1991 </c:v>
                </c:pt>
                <c:pt idx="5">
                  <c:v>1991 </c:v>
                </c:pt>
                <c:pt idx="6">
                  <c:v>1991 </c:v>
                </c:pt>
                <c:pt idx="7">
                  <c:v>1991 </c:v>
                </c:pt>
                <c:pt idx="8">
                  <c:v>1992 </c:v>
                </c:pt>
                <c:pt idx="9">
                  <c:v>1992 </c:v>
                </c:pt>
                <c:pt idx="10">
                  <c:v>1992 </c:v>
                </c:pt>
                <c:pt idx="11">
                  <c:v>1992 </c:v>
                </c:pt>
                <c:pt idx="12">
                  <c:v>1993 </c:v>
                </c:pt>
                <c:pt idx="13">
                  <c:v>1993 </c:v>
                </c:pt>
                <c:pt idx="14">
                  <c:v>1993 </c:v>
                </c:pt>
                <c:pt idx="15">
                  <c:v>1993 </c:v>
                </c:pt>
                <c:pt idx="16">
                  <c:v>1994 </c:v>
                </c:pt>
                <c:pt idx="17">
                  <c:v>1994 </c:v>
                </c:pt>
                <c:pt idx="18">
                  <c:v>1994 </c:v>
                </c:pt>
                <c:pt idx="19">
                  <c:v>1994 </c:v>
                </c:pt>
                <c:pt idx="20">
                  <c:v>1995 </c:v>
                </c:pt>
                <c:pt idx="21">
                  <c:v>1995 </c:v>
                </c:pt>
                <c:pt idx="22">
                  <c:v>1995 </c:v>
                </c:pt>
                <c:pt idx="23">
                  <c:v>1995 </c:v>
                </c:pt>
                <c:pt idx="24">
                  <c:v>1996 </c:v>
                </c:pt>
                <c:pt idx="25">
                  <c:v>1996 </c:v>
                </c:pt>
                <c:pt idx="26">
                  <c:v>1996 </c:v>
                </c:pt>
                <c:pt idx="27">
                  <c:v>1996 </c:v>
                </c:pt>
                <c:pt idx="28">
                  <c:v>1997 </c:v>
                </c:pt>
                <c:pt idx="29">
                  <c:v>1997 </c:v>
                </c:pt>
                <c:pt idx="30">
                  <c:v>1997 </c:v>
                </c:pt>
                <c:pt idx="31">
                  <c:v>1997 </c:v>
                </c:pt>
                <c:pt idx="32">
                  <c:v>1998 </c:v>
                </c:pt>
                <c:pt idx="33">
                  <c:v>1998 </c:v>
                </c:pt>
                <c:pt idx="34">
                  <c:v>1998 </c:v>
                </c:pt>
                <c:pt idx="35">
                  <c:v>1998 </c:v>
                </c:pt>
                <c:pt idx="36">
                  <c:v>1999 </c:v>
                </c:pt>
                <c:pt idx="37">
                  <c:v>1999 </c:v>
                </c:pt>
                <c:pt idx="38">
                  <c:v>1999 </c:v>
                </c:pt>
                <c:pt idx="39">
                  <c:v>1999 </c:v>
                </c:pt>
                <c:pt idx="40">
                  <c:v>2000 </c:v>
                </c:pt>
                <c:pt idx="41">
                  <c:v>2000 </c:v>
                </c:pt>
                <c:pt idx="42">
                  <c:v>2000</c:v>
                </c:pt>
                <c:pt idx="43">
                  <c:v>2000 </c:v>
                </c:pt>
                <c:pt idx="44">
                  <c:v>2001 </c:v>
                </c:pt>
                <c:pt idx="45">
                  <c:v>2001 </c:v>
                </c:pt>
                <c:pt idx="46">
                  <c:v>2001 </c:v>
                </c:pt>
                <c:pt idx="47">
                  <c:v>2001 </c:v>
                </c:pt>
                <c:pt idx="48">
                  <c:v>2002 </c:v>
                </c:pt>
                <c:pt idx="49">
                  <c:v>2002 </c:v>
                </c:pt>
                <c:pt idx="50">
                  <c:v>2002 </c:v>
                </c:pt>
                <c:pt idx="51">
                  <c:v>2002 </c:v>
                </c:pt>
                <c:pt idx="52">
                  <c:v>2003 </c:v>
                </c:pt>
                <c:pt idx="53">
                  <c:v>2003 </c:v>
                </c:pt>
                <c:pt idx="54">
                  <c:v>2003 </c:v>
                </c:pt>
                <c:pt idx="55">
                  <c:v>2003 </c:v>
                </c:pt>
                <c:pt idx="56">
                  <c:v>2004 </c:v>
                </c:pt>
                <c:pt idx="57">
                  <c:v>2004</c:v>
                </c:pt>
                <c:pt idx="58">
                  <c:v>2004 </c:v>
                </c:pt>
                <c:pt idx="59">
                  <c:v>2004 </c:v>
                </c:pt>
                <c:pt idx="60">
                  <c:v>2005 </c:v>
                </c:pt>
                <c:pt idx="61">
                  <c:v>2005 </c:v>
                </c:pt>
                <c:pt idx="62">
                  <c:v>2005 </c:v>
                </c:pt>
                <c:pt idx="63">
                  <c:v>2005 </c:v>
                </c:pt>
                <c:pt idx="64">
                  <c:v>2006 </c:v>
                </c:pt>
                <c:pt idx="65">
                  <c:v>2006 </c:v>
                </c:pt>
                <c:pt idx="66">
                  <c:v>2006 </c:v>
                </c:pt>
                <c:pt idx="67">
                  <c:v>2006 </c:v>
                </c:pt>
                <c:pt idx="68">
                  <c:v>2007 </c:v>
                </c:pt>
                <c:pt idx="69">
                  <c:v>2007 </c:v>
                </c:pt>
                <c:pt idx="70">
                  <c:v>2007 </c:v>
                </c:pt>
                <c:pt idx="71">
                  <c:v>2007 </c:v>
                </c:pt>
                <c:pt idx="72">
                  <c:v>2008 </c:v>
                </c:pt>
                <c:pt idx="73">
                  <c:v>2008 </c:v>
                </c:pt>
                <c:pt idx="74">
                  <c:v>2008 </c:v>
                </c:pt>
                <c:pt idx="75">
                  <c:v>2008 </c:v>
                </c:pt>
                <c:pt idx="76">
                  <c:v>2009 </c:v>
                </c:pt>
                <c:pt idx="77">
                  <c:v>2009 </c:v>
                </c:pt>
                <c:pt idx="78">
                  <c:v>2009 </c:v>
                </c:pt>
                <c:pt idx="79">
                  <c:v>2009 </c:v>
                </c:pt>
                <c:pt idx="80">
                  <c:v>2010 </c:v>
                </c:pt>
              </c:strCache>
            </c:strRef>
          </c:cat>
          <c:val>
            <c:numRef>
              <c:f>Data!$C$40:$C$120</c:f>
              <c:numCache>
                <c:formatCode>#,##0.00</c:formatCode>
                <c:ptCount val="81"/>
                <c:pt idx="0">
                  <c:v>65</c:v>
                </c:pt>
                <c:pt idx="1">
                  <c:v>57.5</c:v>
                </c:pt>
                <c:pt idx="2">
                  <c:v>51</c:v>
                </c:pt>
                <c:pt idx="3">
                  <c:v>51</c:v>
                </c:pt>
                <c:pt idx="4">
                  <c:v>44.5</c:v>
                </c:pt>
                <c:pt idx="5">
                  <c:v>40.5</c:v>
                </c:pt>
                <c:pt idx="6">
                  <c:v>35</c:v>
                </c:pt>
                <c:pt idx="7">
                  <c:v>33</c:v>
                </c:pt>
                <c:pt idx="8">
                  <c:v>30.9</c:v>
                </c:pt>
                <c:pt idx="9">
                  <c:v>30.9</c:v>
                </c:pt>
                <c:pt idx="10">
                  <c:v>25.2</c:v>
                </c:pt>
                <c:pt idx="11">
                  <c:v>25.2</c:v>
                </c:pt>
                <c:pt idx="12">
                  <c:v>21.7</c:v>
                </c:pt>
                <c:pt idx="13">
                  <c:v>21.7</c:v>
                </c:pt>
                <c:pt idx="14">
                  <c:v>21.25</c:v>
                </c:pt>
                <c:pt idx="15">
                  <c:v>21.75</c:v>
                </c:pt>
                <c:pt idx="16">
                  <c:v>22.5</c:v>
                </c:pt>
                <c:pt idx="17">
                  <c:v>22.5</c:v>
                </c:pt>
                <c:pt idx="18">
                  <c:v>25.2</c:v>
                </c:pt>
                <c:pt idx="19">
                  <c:v>28.5</c:v>
                </c:pt>
                <c:pt idx="20">
                  <c:v>28.5</c:v>
                </c:pt>
                <c:pt idx="21">
                  <c:v>28.9</c:v>
                </c:pt>
                <c:pt idx="22">
                  <c:v>28.9</c:v>
                </c:pt>
                <c:pt idx="23">
                  <c:v>29.8</c:v>
                </c:pt>
                <c:pt idx="24">
                  <c:v>31.9</c:v>
                </c:pt>
                <c:pt idx="25">
                  <c:v>34</c:v>
                </c:pt>
                <c:pt idx="26">
                  <c:v>34</c:v>
                </c:pt>
                <c:pt idx="27">
                  <c:v>36.1</c:v>
                </c:pt>
                <c:pt idx="28">
                  <c:v>36.1</c:v>
                </c:pt>
                <c:pt idx="29">
                  <c:v>39.4</c:v>
                </c:pt>
                <c:pt idx="30">
                  <c:v>40.5</c:v>
                </c:pt>
                <c:pt idx="31">
                  <c:v>43.9</c:v>
                </c:pt>
                <c:pt idx="32">
                  <c:v>47.5</c:v>
                </c:pt>
                <c:pt idx="33">
                  <c:v>49.9</c:v>
                </c:pt>
                <c:pt idx="34">
                  <c:v>49.9</c:v>
                </c:pt>
                <c:pt idx="35">
                  <c:v>46.3</c:v>
                </c:pt>
                <c:pt idx="36">
                  <c:v>45</c:v>
                </c:pt>
                <c:pt idx="37">
                  <c:v>45</c:v>
                </c:pt>
                <c:pt idx="38">
                  <c:v>47.3</c:v>
                </c:pt>
                <c:pt idx="39">
                  <c:v>47.3</c:v>
                </c:pt>
                <c:pt idx="40">
                  <c:v>47.3</c:v>
                </c:pt>
                <c:pt idx="41">
                  <c:v>52.3</c:v>
                </c:pt>
                <c:pt idx="42">
                  <c:v>55.1</c:v>
                </c:pt>
                <c:pt idx="43">
                  <c:v>58.5</c:v>
                </c:pt>
                <c:pt idx="44">
                  <c:v>58.5</c:v>
                </c:pt>
                <c:pt idx="45">
                  <c:v>60.9</c:v>
                </c:pt>
                <c:pt idx="46">
                  <c:v>59.4</c:v>
                </c:pt>
                <c:pt idx="47">
                  <c:v>57.8</c:v>
                </c:pt>
                <c:pt idx="48">
                  <c:v>55.5</c:v>
                </c:pt>
                <c:pt idx="49">
                  <c:v>55.5</c:v>
                </c:pt>
                <c:pt idx="50">
                  <c:v>50.4</c:v>
                </c:pt>
                <c:pt idx="51">
                  <c:v>43.3</c:v>
                </c:pt>
                <c:pt idx="52">
                  <c:v>34.4375</c:v>
                </c:pt>
                <c:pt idx="53">
                  <c:v>32.625</c:v>
                </c:pt>
                <c:pt idx="54">
                  <c:v>30.8125</c:v>
                </c:pt>
                <c:pt idx="55">
                  <c:v>30.8125</c:v>
                </c:pt>
                <c:pt idx="56">
                  <c:v>32.625</c:v>
                </c:pt>
                <c:pt idx="57">
                  <c:v>32.625</c:v>
                </c:pt>
                <c:pt idx="58">
                  <c:v>32.625</c:v>
                </c:pt>
                <c:pt idx="59">
                  <c:v>32.625</c:v>
                </c:pt>
                <c:pt idx="60">
                  <c:v>32.625</c:v>
                </c:pt>
                <c:pt idx="61">
                  <c:v>32.625</c:v>
                </c:pt>
                <c:pt idx="62">
                  <c:v>35.625</c:v>
                </c:pt>
                <c:pt idx="63">
                  <c:v>37.200000000000003</c:v>
                </c:pt>
                <c:pt idx="64">
                  <c:v>38.75</c:v>
                </c:pt>
                <c:pt idx="65">
                  <c:v>42</c:v>
                </c:pt>
                <c:pt idx="66">
                  <c:v>44.55</c:v>
                </c:pt>
                <c:pt idx="67">
                  <c:v>45.375</c:v>
                </c:pt>
                <c:pt idx="68">
                  <c:v>48.875</c:v>
                </c:pt>
                <c:pt idx="69">
                  <c:v>51</c:v>
                </c:pt>
                <c:pt idx="70">
                  <c:v>56.875</c:v>
                </c:pt>
                <c:pt idx="71">
                  <c:v>55.25</c:v>
                </c:pt>
                <c:pt idx="72">
                  <c:v>52.699999999999996</c:v>
                </c:pt>
                <c:pt idx="73">
                  <c:v>46.5</c:v>
                </c:pt>
                <c:pt idx="74">
                  <c:v>43.875</c:v>
                </c:pt>
                <c:pt idx="75">
                  <c:v>38.0625</c:v>
                </c:pt>
                <c:pt idx="76">
                  <c:v>30.375000000000004</c:v>
                </c:pt>
                <c:pt idx="77">
                  <c:v>29.700000000000003</c:v>
                </c:pt>
                <c:pt idx="78">
                  <c:v>27.979166666666668</c:v>
                </c:pt>
                <c:pt idx="79" formatCode="0.00">
                  <c:v>29.362500000000001</c:v>
                </c:pt>
                <c:pt idx="80">
                  <c:v>31.05</c:v>
                </c:pt>
              </c:numCache>
            </c:numRef>
          </c:val>
        </c:ser>
        <c:marker val="1"/>
        <c:axId val="73811456"/>
        <c:axId val="73812992"/>
      </c:lineChart>
      <c:catAx>
        <c:axId val="7381145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0" i="0">
                <a:latin typeface="Arial"/>
                <a:ea typeface="Arial"/>
                <a:cs typeface="Arial"/>
              </a:defRPr>
            </a:pPr>
            <a:endParaRPr lang="en-US"/>
          </a:p>
        </c:txPr>
        <c:crossAx val="73812992"/>
        <c:crosses val="autoZero"/>
        <c:auto val="1"/>
        <c:lblAlgn val="ctr"/>
        <c:lblOffset val="100"/>
        <c:tickLblSkip val="8"/>
        <c:tickMarkSkip val="4"/>
      </c:catAx>
      <c:valAx>
        <c:axId val="73812992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 algn="ctr">
                  <a:defRPr sz="1200"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£psf</a:t>
                </a:r>
              </a:p>
            </c:rich>
          </c:tx>
          <c:layout>
            <c:manualLayout>
              <c:xMode val="edge"/>
              <c:yMode val="edge"/>
              <c:x val="5.319692808952467E-2"/>
              <c:y val="3.1311153312226947E-2"/>
            </c:manualLayout>
          </c:layout>
        </c:title>
        <c:numFmt formatCode="#,##0.00" sourceLinked="1"/>
        <c:tickLblPos val="nextTo"/>
        <c:spPr>
          <a:ln w="25400">
            <a:noFill/>
          </a:ln>
        </c:spPr>
        <c:txPr>
          <a:bodyPr/>
          <a:lstStyle/>
          <a:p>
            <a:pPr>
              <a:defRPr sz="1200" b="0" i="0">
                <a:latin typeface="Arial"/>
                <a:ea typeface="Arial"/>
                <a:cs typeface="Arial"/>
              </a:defRPr>
            </a:pPr>
            <a:endParaRPr lang="en-US"/>
          </a:p>
        </c:txPr>
        <c:crossAx val="73811456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xMode val="edge"/>
          <c:yMode val="edge"/>
          <c:x val="1.9137254260380182E-2"/>
          <c:y val="5.8769894543076524E-2"/>
          <c:w val="0.90765263063517498"/>
          <c:h val="0.73462368178845583"/>
        </c:manualLayout>
      </c:layout>
      <c:lineChart>
        <c:grouping val="standard"/>
        <c:ser>
          <c:idx val="0"/>
          <c:order val="0"/>
          <c:tx>
            <c:v>Prime Rent</c:v>
          </c:tx>
          <c:spPr>
            <a:ln w="38100">
              <a:solidFill>
                <a:srgbClr val="E4303D"/>
              </a:solidFill>
              <a:prstDash val="solid"/>
            </a:ln>
          </c:spPr>
          <c:marker>
            <c:symbol val="none"/>
          </c:marker>
          <c:cat>
            <c:numRef>
              <c:f>'back casts'!$C$1:$U$1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cat>
          <c:val>
            <c:numRef>
              <c:f>'back casts'!$C$117:$U$117</c:f>
              <c:numCache>
                <c:formatCode>0.00</c:formatCode>
                <c:ptCount val="19"/>
                <c:pt idx="0">
                  <c:v>442.1</c:v>
                </c:pt>
                <c:pt idx="1">
                  <c:v>442</c:v>
                </c:pt>
                <c:pt idx="2">
                  <c:v>457.35</c:v>
                </c:pt>
                <c:pt idx="3">
                  <c:v>487.84000000000003</c:v>
                </c:pt>
                <c:pt idx="4">
                  <c:v>518.33000000000004</c:v>
                </c:pt>
                <c:pt idx="5">
                  <c:v>739</c:v>
                </c:pt>
                <c:pt idx="6">
                  <c:v>739.38</c:v>
                </c:pt>
                <c:pt idx="7">
                  <c:v>686</c:v>
                </c:pt>
                <c:pt idx="8">
                  <c:v>650</c:v>
                </c:pt>
                <c:pt idx="9">
                  <c:v>620</c:v>
                </c:pt>
                <c:pt idx="10">
                  <c:v>660</c:v>
                </c:pt>
                <c:pt idx="11">
                  <c:v>700</c:v>
                </c:pt>
                <c:pt idx="12">
                  <c:v>780</c:v>
                </c:pt>
                <c:pt idx="13">
                  <c:v>820</c:v>
                </c:pt>
                <c:pt idx="14">
                  <c:v>630</c:v>
                </c:pt>
                <c:pt idx="15">
                  <c:v>630</c:v>
                </c:pt>
                <c:pt idx="16">
                  <c:v>650</c:v>
                </c:pt>
                <c:pt idx="17">
                  <c:v>670</c:v>
                </c:pt>
                <c:pt idx="18">
                  <c:v>710</c:v>
                </c:pt>
              </c:numCache>
            </c:numRef>
          </c:val>
        </c:ser>
        <c:ser>
          <c:idx val="3"/>
          <c:order val="1"/>
          <c:tx>
            <c:strRef>
              <c:f>'back casts'!$B$118</c:f>
              <c:strCache>
                <c:ptCount val="1"/>
                <c:pt idx="0">
                  <c:v>Effective Rent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val>
            <c:numRef>
              <c:f>'back casts'!$C$118:$U$118</c:f>
              <c:numCache>
                <c:formatCode>0.00</c:formatCode>
                <c:ptCount val="19"/>
                <c:pt idx="3">
                  <c:v>447.18666666666667</c:v>
                </c:pt>
                <c:pt idx="4">
                  <c:v>475.13583333333332</c:v>
                </c:pt>
                <c:pt idx="5">
                  <c:v>665.1</c:v>
                </c:pt>
                <c:pt idx="6">
                  <c:v>665.44200000000001</c:v>
                </c:pt>
                <c:pt idx="7">
                  <c:v>605.9666666666667</c:v>
                </c:pt>
                <c:pt idx="8">
                  <c:v>574.16666666666663</c:v>
                </c:pt>
                <c:pt idx="9">
                  <c:v>558</c:v>
                </c:pt>
                <c:pt idx="10">
                  <c:v>605</c:v>
                </c:pt>
                <c:pt idx="11">
                  <c:v>641.66666666666663</c:v>
                </c:pt>
                <c:pt idx="12">
                  <c:v>715</c:v>
                </c:pt>
                <c:pt idx="13">
                  <c:v>751.66666666666663</c:v>
                </c:pt>
                <c:pt idx="14">
                  <c:v>577.5</c:v>
                </c:pt>
                <c:pt idx="15">
                  <c:v>535.5</c:v>
                </c:pt>
                <c:pt idx="16">
                  <c:v>585</c:v>
                </c:pt>
                <c:pt idx="17">
                  <c:v>614.16666666666663</c:v>
                </c:pt>
                <c:pt idx="18">
                  <c:v>662.66666666666663</c:v>
                </c:pt>
              </c:numCache>
            </c:numRef>
          </c:val>
        </c:ser>
        <c:marker val="1"/>
        <c:axId val="108304256"/>
        <c:axId val="108305792"/>
      </c:lineChart>
      <c:catAx>
        <c:axId val="10830425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305792"/>
        <c:crosses val="autoZero"/>
        <c:auto val="1"/>
        <c:lblAlgn val="ctr"/>
        <c:lblOffset val="100"/>
      </c:catAx>
      <c:valAx>
        <c:axId val="108305792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dirty="0" smtClean="0"/>
                  <a:t>€</a:t>
                </a:r>
                <a:r>
                  <a:rPr lang="en-GB" dirty="0" err="1" smtClean="0"/>
                  <a:t>psm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1.9137253633850191E-2"/>
              <c:y val="2.098926120039412E-2"/>
            </c:manualLayout>
          </c:layout>
        </c:title>
        <c:numFmt formatCode="0.00" sourceLinked="1"/>
        <c:tickLblPos val="nextTo"/>
        <c:spPr>
          <a:ln w="25400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3042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8348181323330502E-3"/>
          <c:y val="0.81438287091085226"/>
          <c:w val="0.79661605954286518"/>
          <c:h val="4.5181118921648999E-2"/>
        </c:manualLayout>
      </c:layout>
      <c:spPr>
        <a:ln w="25400">
          <a:noFill/>
        </a:ln>
      </c:spPr>
      <c:txPr>
        <a:bodyPr/>
        <a:lstStyle/>
        <a:p>
          <a:pPr>
            <a:defRPr sz="12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0.12622798475278929"/>
          <c:y val="0.12383614694077642"/>
          <c:w val="0.78537619193360531"/>
          <c:h val="0.6193420141548458"/>
        </c:manualLayout>
      </c:layout>
      <c:lineChart>
        <c:grouping val="standard"/>
        <c:ser>
          <c:idx val="0"/>
          <c:order val="0"/>
          <c:tx>
            <c:v>Prime Rent</c:v>
          </c:tx>
          <c:spPr>
            <a:ln w="38100">
              <a:solidFill>
                <a:srgbClr val="E4303D"/>
              </a:solidFill>
              <a:prstDash val="solid"/>
            </a:ln>
          </c:spPr>
          <c:marker>
            <c:symbol val="none"/>
          </c:marker>
          <c:cat>
            <c:numRef>
              <c:f>'back casts'!$C$1:$U$1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cat>
          <c:val>
            <c:numRef>
              <c:f>'back casts'!$C$27:$U$27</c:f>
              <c:numCache>
                <c:formatCode>0.00</c:formatCode>
                <c:ptCount val="19"/>
                <c:pt idx="0">
                  <c:v>198.31</c:v>
                </c:pt>
                <c:pt idx="1">
                  <c:v>204.51</c:v>
                </c:pt>
                <c:pt idx="2">
                  <c:v>204.51</c:v>
                </c:pt>
                <c:pt idx="3">
                  <c:v>210.71</c:v>
                </c:pt>
                <c:pt idx="4">
                  <c:v>210.71</c:v>
                </c:pt>
                <c:pt idx="5">
                  <c:v>223.1</c:v>
                </c:pt>
                <c:pt idx="6">
                  <c:v>229.3</c:v>
                </c:pt>
                <c:pt idx="7">
                  <c:v>250</c:v>
                </c:pt>
                <c:pt idx="8">
                  <c:v>275</c:v>
                </c:pt>
                <c:pt idx="9">
                  <c:v>290</c:v>
                </c:pt>
                <c:pt idx="10">
                  <c:v>280</c:v>
                </c:pt>
                <c:pt idx="11">
                  <c:v>285</c:v>
                </c:pt>
                <c:pt idx="12">
                  <c:v>285</c:v>
                </c:pt>
                <c:pt idx="13">
                  <c:v>275</c:v>
                </c:pt>
                <c:pt idx="14">
                  <c:v>250</c:v>
                </c:pt>
                <c:pt idx="15">
                  <c:v>250</c:v>
                </c:pt>
                <c:pt idx="16">
                  <c:v>255</c:v>
                </c:pt>
                <c:pt idx="17">
                  <c:v>260</c:v>
                </c:pt>
                <c:pt idx="18">
                  <c:v>265</c:v>
                </c:pt>
              </c:numCache>
            </c:numRef>
          </c:val>
        </c:ser>
        <c:ser>
          <c:idx val="3"/>
          <c:order val="1"/>
          <c:tx>
            <c:strRef>
              <c:f>'back casts'!$B$28</c:f>
              <c:strCache>
                <c:ptCount val="1"/>
                <c:pt idx="0">
                  <c:v>Effective Rent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val>
            <c:numRef>
              <c:f>'back casts'!$C$28:$U$28</c:f>
              <c:numCache>
                <c:formatCode>0.00</c:formatCode>
                <c:ptCount val="19"/>
                <c:pt idx="0">
                  <c:v>190.04708333333335</c:v>
                </c:pt>
                <c:pt idx="1">
                  <c:v>191.72812499999998</c:v>
                </c:pt>
                <c:pt idx="2">
                  <c:v>195.98875000000001</c:v>
                </c:pt>
                <c:pt idx="3">
                  <c:v>197.54062500000001</c:v>
                </c:pt>
                <c:pt idx="4">
                  <c:v>197.54062500000001</c:v>
                </c:pt>
                <c:pt idx="5">
                  <c:v>213.80416666666667</c:v>
                </c:pt>
                <c:pt idx="6">
                  <c:v>210.19166666666666</c:v>
                </c:pt>
                <c:pt idx="7">
                  <c:v>229.16666666666666</c:v>
                </c:pt>
                <c:pt idx="8">
                  <c:v>263.54166666666669</c:v>
                </c:pt>
                <c:pt idx="9">
                  <c:v>277.91666666666669</c:v>
                </c:pt>
                <c:pt idx="10">
                  <c:v>268.33333333333337</c:v>
                </c:pt>
                <c:pt idx="11">
                  <c:v>267.1875</c:v>
                </c:pt>
                <c:pt idx="12">
                  <c:v>261.25</c:v>
                </c:pt>
                <c:pt idx="13">
                  <c:v>240.625</c:v>
                </c:pt>
                <c:pt idx="14">
                  <c:v>213.54166666666666</c:v>
                </c:pt>
                <c:pt idx="15">
                  <c:v>213.54166666666666</c:v>
                </c:pt>
                <c:pt idx="16">
                  <c:v>233.75</c:v>
                </c:pt>
                <c:pt idx="17">
                  <c:v>242.66666666666666</c:v>
                </c:pt>
                <c:pt idx="18">
                  <c:v>251.75</c:v>
                </c:pt>
              </c:numCache>
            </c:numRef>
          </c:val>
        </c:ser>
        <c:marker val="1"/>
        <c:axId val="107717376"/>
        <c:axId val="107719680"/>
      </c:lineChart>
      <c:catAx>
        <c:axId val="10771737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719680"/>
        <c:crosses val="autoZero"/>
        <c:auto val="1"/>
        <c:lblAlgn val="ctr"/>
        <c:lblOffset val="100"/>
      </c:catAx>
      <c:valAx>
        <c:axId val="107719680"/>
        <c:scaling>
          <c:orientation val="minMax"/>
          <c:min val="100"/>
        </c:scaling>
        <c:axPos val="l"/>
        <c:majorGridlines/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€ per sq m</a:t>
                </a:r>
              </a:p>
            </c:rich>
          </c:tx>
          <c:layout>
            <c:manualLayout>
              <c:xMode val="edge"/>
              <c:yMode val="edge"/>
              <c:x val="1.9137234401716382E-2"/>
              <c:y val="2.0989239009475243E-2"/>
            </c:manualLayout>
          </c:layout>
        </c:title>
        <c:numFmt formatCode="0.00" sourceLinked="1"/>
        <c:tickLblPos val="nextTo"/>
        <c:spPr>
          <a:ln w="25400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7173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009594755012469E-2"/>
          <c:y val="0.8423983923715731"/>
          <c:w val="0.98990405244987589"/>
          <c:h val="4.5181076643921132E-2"/>
        </c:manualLayout>
      </c:layout>
      <c:spPr>
        <a:ln w="25400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0.12622798475278929"/>
          <c:y val="0.11138478507307209"/>
          <c:w val="0.78537619193360531"/>
          <c:h val="0.6193420141548458"/>
        </c:manualLayout>
      </c:layout>
      <c:lineChart>
        <c:grouping val="standard"/>
        <c:ser>
          <c:idx val="0"/>
          <c:order val="0"/>
          <c:tx>
            <c:v>Prime Rent</c:v>
          </c:tx>
          <c:spPr>
            <a:ln w="38100">
              <a:solidFill>
                <a:srgbClr val="E4303D"/>
              </a:solidFill>
              <a:prstDash val="solid"/>
            </a:ln>
          </c:spPr>
          <c:marker>
            <c:symbol val="none"/>
          </c:marker>
          <c:cat>
            <c:numRef>
              <c:f>'back casts'!$C$1:$U$1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cat>
          <c:val>
            <c:numRef>
              <c:f>'back casts'!$C$87:$U$87</c:f>
              <c:numCache>
                <c:formatCode>0.00</c:formatCode>
                <c:ptCount val="19"/>
                <c:pt idx="0">
                  <c:v>166</c:v>
                </c:pt>
                <c:pt idx="1">
                  <c:v>180</c:v>
                </c:pt>
                <c:pt idx="2">
                  <c:v>202</c:v>
                </c:pt>
                <c:pt idx="3">
                  <c:v>216</c:v>
                </c:pt>
                <c:pt idx="4">
                  <c:v>325</c:v>
                </c:pt>
                <c:pt idx="5">
                  <c:v>433</c:v>
                </c:pt>
                <c:pt idx="6">
                  <c:v>418</c:v>
                </c:pt>
                <c:pt idx="7">
                  <c:v>370</c:v>
                </c:pt>
                <c:pt idx="8">
                  <c:v>300</c:v>
                </c:pt>
                <c:pt idx="9">
                  <c:v>290</c:v>
                </c:pt>
                <c:pt idx="10">
                  <c:v>305</c:v>
                </c:pt>
                <c:pt idx="11">
                  <c:v>345</c:v>
                </c:pt>
                <c:pt idx="12">
                  <c:v>460</c:v>
                </c:pt>
                <c:pt idx="13">
                  <c:v>420</c:v>
                </c:pt>
                <c:pt idx="14">
                  <c:v>320</c:v>
                </c:pt>
                <c:pt idx="15">
                  <c:v>290</c:v>
                </c:pt>
                <c:pt idx="16">
                  <c:v>290</c:v>
                </c:pt>
                <c:pt idx="17">
                  <c:v>300</c:v>
                </c:pt>
                <c:pt idx="18">
                  <c:v>320</c:v>
                </c:pt>
              </c:numCache>
            </c:numRef>
          </c:val>
        </c:ser>
        <c:ser>
          <c:idx val="3"/>
          <c:order val="1"/>
          <c:tx>
            <c:strRef>
              <c:f>'back casts'!$B$88</c:f>
              <c:strCache>
                <c:ptCount val="1"/>
                <c:pt idx="0">
                  <c:v>Effective Rent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val>
            <c:numRef>
              <c:f>'back casts'!$C$88:$U$88</c:f>
              <c:numCache>
                <c:formatCode>0.00</c:formatCode>
                <c:ptCount val="19"/>
                <c:pt idx="0">
                  <c:v>153.55000000000001</c:v>
                </c:pt>
                <c:pt idx="1">
                  <c:v>168</c:v>
                </c:pt>
                <c:pt idx="2">
                  <c:v>188.53333333333333</c:v>
                </c:pt>
                <c:pt idx="3">
                  <c:v>205.2</c:v>
                </c:pt>
                <c:pt idx="4">
                  <c:v>314.16666666666669</c:v>
                </c:pt>
                <c:pt idx="5">
                  <c:v>418.56666666666666</c:v>
                </c:pt>
                <c:pt idx="6">
                  <c:v>404.06666666666666</c:v>
                </c:pt>
                <c:pt idx="7">
                  <c:v>357.66666666666669</c:v>
                </c:pt>
                <c:pt idx="8">
                  <c:v>285</c:v>
                </c:pt>
                <c:pt idx="9">
                  <c:v>275.5</c:v>
                </c:pt>
                <c:pt idx="10">
                  <c:v>289.75</c:v>
                </c:pt>
                <c:pt idx="11">
                  <c:v>333.5</c:v>
                </c:pt>
                <c:pt idx="12">
                  <c:v>444.66666666666669</c:v>
                </c:pt>
                <c:pt idx="13">
                  <c:v>399</c:v>
                </c:pt>
                <c:pt idx="14">
                  <c:v>304</c:v>
                </c:pt>
                <c:pt idx="15">
                  <c:v>270.66666666666669</c:v>
                </c:pt>
                <c:pt idx="16">
                  <c:v>268.25</c:v>
                </c:pt>
                <c:pt idx="17">
                  <c:v>282.5</c:v>
                </c:pt>
                <c:pt idx="18">
                  <c:v>304</c:v>
                </c:pt>
              </c:numCache>
            </c:numRef>
          </c:val>
        </c:ser>
        <c:marker val="1"/>
        <c:axId val="63750912"/>
        <c:axId val="67571072"/>
      </c:lineChart>
      <c:catAx>
        <c:axId val="6375091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571072"/>
        <c:crosses val="autoZero"/>
        <c:auto val="1"/>
        <c:lblAlgn val="ctr"/>
        <c:lblOffset val="100"/>
      </c:catAx>
      <c:valAx>
        <c:axId val="67571072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€ per sq m</a:t>
                </a:r>
              </a:p>
            </c:rich>
          </c:tx>
          <c:layout>
            <c:manualLayout>
              <c:xMode val="edge"/>
              <c:yMode val="edge"/>
              <c:x val="1.9137236820662439E-2"/>
              <c:y val="2.0989368546830482E-2"/>
            </c:manualLayout>
          </c:layout>
        </c:title>
        <c:numFmt formatCode="0.00" sourceLinked="1"/>
        <c:tickLblPos val="nextTo"/>
        <c:spPr>
          <a:ln w="25400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7509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0095911155981822E-2"/>
          <c:y val="0.84239835779282468"/>
          <c:w val="0.98990408884401793"/>
          <c:h val="4.5181041085817546E-2"/>
        </c:manualLayout>
      </c:layout>
      <c:spPr>
        <a:ln w="25400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>
        <c:manualLayout>
          <c:xMode val="edge"/>
          <c:yMode val="edge"/>
          <c:x val="1.9137254260380165E-2"/>
          <c:y val="5.8769894543076524E-2"/>
          <c:w val="0.90765263063517398"/>
          <c:h val="0.73462368178845583"/>
        </c:manualLayout>
      </c:layout>
      <c:lineChart>
        <c:grouping val="standard"/>
        <c:ser>
          <c:idx val="0"/>
          <c:order val="0"/>
          <c:tx>
            <c:v>Prime Rent</c:v>
          </c:tx>
          <c:spPr>
            <a:ln w="38100">
              <a:solidFill>
                <a:srgbClr val="E4303D"/>
              </a:solidFill>
              <a:prstDash val="solid"/>
            </a:ln>
          </c:spPr>
          <c:marker>
            <c:symbol val="none"/>
          </c:marker>
          <c:cat>
            <c:numRef>
              <c:f>'back casts'!$C$1:$U$1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cat>
          <c:val>
            <c:numRef>
              <c:f>'back casts'!$C$92:$U$92</c:f>
              <c:numCache>
                <c:formatCode>0.00</c:formatCode>
                <c:ptCount val="19"/>
                <c:pt idx="0">
                  <c:v>18.5</c:v>
                </c:pt>
                <c:pt idx="1">
                  <c:v>20</c:v>
                </c:pt>
                <c:pt idx="2">
                  <c:v>20</c:v>
                </c:pt>
                <c:pt idx="3">
                  <c:v>21.5</c:v>
                </c:pt>
                <c:pt idx="4">
                  <c:v>22.5</c:v>
                </c:pt>
                <c:pt idx="5">
                  <c:v>24</c:v>
                </c:pt>
                <c:pt idx="6">
                  <c:v>25</c:v>
                </c:pt>
                <c:pt idx="7">
                  <c:v>25</c:v>
                </c:pt>
                <c:pt idx="8">
                  <c:v>25</c:v>
                </c:pt>
                <c:pt idx="9">
                  <c:v>28</c:v>
                </c:pt>
                <c:pt idx="10">
                  <c:v>28</c:v>
                </c:pt>
                <c:pt idx="11">
                  <c:v>28.5</c:v>
                </c:pt>
                <c:pt idx="12">
                  <c:v>28.5</c:v>
                </c:pt>
                <c:pt idx="13">
                  <c:v>30</c:v>
                </c:pt>
                <c:pt idx="14">
                  <c:v>27.5</c:v>
                </c:pt>
                <c:pt idx="15">
                  <c:v>27</c:v>
                </c:pt>
                <c:pt idx="16">
                  <c:v>27</c:v>
                </c:pt>
                <c:pt idx="17">
                  <c:v>27.5</c:v>
                </c:pt>
                <c:pt idx="18">
                  <c:v>28</c:v>
                </c:pt>
              </c:numCache>
            </c:numRef>
          </c:val>
        </c:ser>
        <c:marker val="1"/>
        <c:axId val="73890048"/>
        <c:axId val="86271488"/>
      </c:lineChart>
      <c:catAx>
        <c:axId val="7389004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271488"/>
        <c:crosses val="autoZero"/>
        <c:auto val="1"/>
        <c:lblAlgn val="ctr"/>
        <c:lblOffset val="100"/>
      </c:catAx>
      <c:valAx>
        <c:axId val="86271488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£psf</a:t>
                </a:r>
              </a:p>
            </c:rich>
          </c:tx>
          <c:layout>
            <c:manualLayout>
              <c:xMode val="edge"/>
              <c:yMode val="edge"/>
              <c:x val="1.9137253633850191E-2"/>
              <c:y val="2.098926120039412E-2"/>
            </c:manualLayout>
          </c:layout>
        </c:title>
        <c:numFmt formatCode="0.00" sourceLinked="1"/>
        <c:tickLblPos val="nextTo"/>
        <c:spPr>
          <a:ln w="25400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8900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8348181323330502E-3"/>
          <c:y val="0.81438287091085226"/>
          <c:w val="0.79661605954286518"/>
          <c:h val="4.5181118921648999E-2"/>
        </c:manualLayout>
      </c:layout>
      <c:spPr>
        <a:ln w="25400">
          <a:noFill/>
        </a:ln>
      </c:spPr>
      <c:txPr>
        <a:bodyPr/>
        <a:lstStyle/>
        <a:p>
          <a:pPr>
            <a:defRPr sz="12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xMode val="edge"/>
          <c:yMode val="edge"/>
          <c:x val="1.9137254260380168E-2"/>
          <c:y val="5.8769894543076524E-2"/>
          <c:w val="0.90765263063517421"/>
          <c:h val="0.73462368178845583"/>
        </c:manualLayout>
      </c:layout>
      <c:lineChart>
        <c:grouping val="standard"/>
        <c:ser>
          <c:idx val="0"/>
          <c:order val="0"/>
          <c:tx>
            <c:v>Prime Rent</c:v>
          </c:tx>
          <c:spPr>
            <a:ln w="38100">
              <a:solidFill>
                <a:srgbClr val="E4303D"/>
              </a:solidFill>
              <a:prstDash val="solid"/>
            </a:ln>
          </c:spPr>
          <c:marker>
            <c:symbol val="none"/>
          </c:marker>
          <c:cat>
            <c:numRef>
              <c:f>'back casts'!$C$1:$U$1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cat>
          <c:val>
            <c:numRef>
              <c:f>'back casts'!$C$92:$U$92</c:f>
              <c:numCache>
                <c:formatCode>0.00</c:formatCode>
                <c:ptCount val="19"/>
                <c:pt idx="0">
                  <c:v>18.5</c:v>
                </c:pt>
                <c:pt idx="1">
                  <c:v>20</c:v>
                </c:pt>
                <c:pt idx="2">
                  <c:v>20</c:v>
                </c:pt>
                <c:pt idx="3">
                  <c:v>21.5</c:v>
                </c:pt>
                <c:pt idx="4">
                  <c:v>22.5</c:v>
                </c:pt>
                <c:pt idx="5">
                  <c:v>24</c:v>
                </c:pt>
                <c:pt idx="6">
                  <c:v>25</c:v>
                </c:pt>
                <c:pt idx="7">
                  <c:v>25</c:v>
                </c:pt>
                <c:pt idx="8">
                  <c:v>25</c:v>
                </c:pt>
                <c:pt idx="9">
                  <c:v>28</c:v>
                </c:pt>
                <c:pt idx="10">
                  <c:v>28</c:v>
                </c:pt>
                <c:pt idx="11">
                  <c:v>28.5</c:v>
                </c:pt>
                <c:pt idx="12">
                  <c:v>28.5</c:v>
                </c:pt>
                <c:pt idx="13">
                  <c:v>30</c:v>
                </c:pt>
                <c:pt idx="14">
                  <c:v>27.5</c:v>
                </c:pt>
                <c:pt idx="15">
                  <c:v>27</c:v>
                </c:pt>
                <c:pt idx="16">
                  <c:v>27</c:v>
                </c:pt>
                <c:pt idx="17">
                  <c:v>27.5</c:v>
                </c:pt>
                <c:pt idx="18">
                  <c:v>28</c:v>
                </c:pt>
              </c:numCache>
            </c:numRef>
          </c:val>
        </c:ser>
        <c:ser>
          <c:idx val="3"/>
          <c:order val="1"/>
          <c:tx>
            <c:strRef>
              <c:f>'back casts'!$B$93</c:f>
              <c:strCache>
                <c:ptCount val="1"/>
                <c:pt idx="0">
                  <c:v>Effective Rent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val>
            <c:numRef>
              <c:f>'back casts'!$C$93:$U$93</c:f>
              <c:numCache>
                <c:formatCode>0.00</c:formatCode>
                <c:ptCount val="19"/>
                <c:pt idx="0">
                  <c:v>15.262500000000003</c:v>
                </c:pt>
                <c:pt idx="1">
                  <c:v>17.166666666666664</c:v>
                </c:pt>
                <c:pt idx="2">
                  <c:v>17.5</c:v>
                </c:pt>
                <c:pt idx="3">
                  <c:v>18.8125</c:v>
                </c:pt>
                <c:pt idx="4">
                  <c:v>20.8125</c:v>
                </c:pt>
                <c:pt idx="5">
                  <c:v>21</c:v>
                </c:pt>
                <c:pt idx="6">
                  <c:v>21.875</c:v>
                </c:pt>
                <c:pt idx="7">
                  <c:v>20.625</c:v>
                </c:pt>
                <c:pt idx="8">
                  <c:v>19.375</c:v>
                </c:pt>
                <c:pt idx="9">
                  <c:v>23.099999999999994</c:v>
                </c:pt>
                <c:pt idx="10">
                  <c:v>23.099999999999994</c:v>
                </c:pt>
                <c:pt idx="11">
                  <c:v>23.512499999999996</c:v>
                </c:pt>
                <c:pt idx="12">
                  <c:v>23.512499999999996</c:v>
                </c:pt>
                <c:pt idx="13">
                  <c:v>21.75</c:v>
                </c:pt>
                <c:pt idx="14">
                  <c:v>19.9375</c:v>
                </c:pt>
                <c:pt idx="15">
                  <c:v>21.375</c:v>
                </c:pt>
                <c:pt idx="16">
                  <c:v>22.274999999999999</c:v>
                </c:pt>
                <c:pt idx="17">
                  <c:v>24.062499999999996</c:v>
                </c:pt>
                <c:pt idx="18">
                  <c:v>25.900000000000002</c:v>
                </c:pt>
              </c:numCache>
            </c:numRef>
          </c:val>
        </c:ser>
        <c:marker val="1"/>
        <c:axId val="105392384"/>
        <c:axId val="105804544"/>
      </c:lineChart>
      <c:catAx>
        <c:axId val="10539238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804544"/>
        <c:crosses val="autoZero"/>
        <c:auto val="1"/>
        <c:lblAlgn val="ctr"/>
        <c:lblOffset val="100"/>
      </c:catAx>
      <c:valAx>
        <c:axId val="10580454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£psf</a:t>
                </a:r>
              </a:p>
            </c:rich>
          </c:tx>
          <c:layout>
            <c:manualLayout>
              <c:xMode val="edge"/>
              <c:yMode val="edge"/>
              <c:x val="1.9137253633850194E-2"/>
              <c:y val="2.0989261200394124E-2"/>
            </c:manualLayout>
          </c:layout>
        </c:title>
        <c:numFmt formatCode="0.00" sourceLinked="1"/>
        <c:tickLblPos val="nextTo"/>
        <c:spPr>
          <a:ln w="25400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3923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8348181323330511E-3"/>
          <c:y val="0.81438287091085226"/>
          <c:w val="0.79661605954286518"/>
          <c:h val="4.5181118921648999E-2"/>
        </c:manualLayout>
      </c:layout>
      <c:spPr>
        <a:ln w="25400">
          <a:noFill/>
        </a:ln>
      </c:spPr>
      <c:txPr>
        <a:bodyPr/>
        <a:lstStyle/>
        <a:p>
          <a:pPr>
            <a:defRPr sz="12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4" tIns="45953" rIns="91904" bIns="4595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4" tIns="45953" rIns="91904" bIns="459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4" tIns="45953" rIns="91904" bIns="4595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4" tIns="45953" rIns="91904" bIns="4595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D6AC6EF3-5E1E-45C3-BF34-15EC17CECA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04" tIns="45953" rIns="91904" bIns="4595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04" tIns="45953" rIns="91904" bIns="459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04" tIns="45953" rIns="91904" bIns="459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04" tIns="45953" rIns="91904" bIns="4595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04" tIns="45953" rIns="91904" bIns="4595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AF55CEF3-9A1C-4A42-B641-9AEA5633D3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13C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13C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13C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13C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13C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13C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13C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13C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13C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13C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14C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13C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13C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14C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57188" y="1344613"/>
            <a:ext cx="8424862" cy="173037"/>
          </a:xfrm>
          <a:prstGeom prst="rect">
            <a:avLst/>
          </a:prstGeom>
          <a:solidFill>
            <a:srgbClr val="E43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Arial" charset="0"/>
            </a:endParaRPr>
          </a:p>
        </p:txBody>
      </p:sp>
      <p:pic>
        <p:nvPicPr>
          <p:cNvPr id="5" name="Picture 10" descr="C:\Documents and Settings\gmiller\My Documents\Desktop files\DTZ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600" y="333375"/>
            <a:ext cx="655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5600" y="2268538"/>
            <a:ext cx="8423275" cy="614362"/>
          </a:xfrm>
        </p:spPr>
        <p:txBody>
          <a:bodyPr tIns="0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5600" y="3006725"/>
            <a:ext cx="8423275" cy="334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1517650"/>
            <a:ext cx="2105025" cy="5008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1517650"/>
            <a:ext cx="6167437" cy="5008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57188" y="1344613"/>
            <a:ext cx="8424862" cy="173037"/>
          </a:xfrm>
          <a:prstGeom prst="rect">
            <a:avLst/>
          </a:prstGeom>
          <a:solidFill>
            <a:srgbClr val="E43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Arial" charset="0"/>
            </a:endParaRPr>
          </a:p>
        </p:txBody>
      </p:sp>
      <p:pic>
        <p:nvPicPr>
          <p:cNvPr id="5" name="Picture 6" descr="C:\Documents and Settings\gmiller\My Documents\Desktop files\DTZ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600" y="333375"/>
            <a:ext cx="655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205038"/>
            <a:ext cx="8424863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997200"/>
            <a:ext cx="8424863" cy="4572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213" y="2997200"/>
            <a:ext cx="3857625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3238" y="2997200"/>
            <a:ext cx="3859212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07125" y="2179638"/>
            <a:ext cx="1984375" cy="2955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179638"/>
            <a:ext cx="5803900" cy="2955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57188" y="1344613"/>
            <a:ext cx="8424862" cy="173037"/>
          </a:xfrm>
          <a:prstGeom prst="rect">
            <a:avLst/>
          </a:prstGeom>
          <a:solidFill>
            <a:srgbClr val="E43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" name="Picture 10" descr="C:\Documents and Settings\gmiller\My Documents\Desktop files\DTZ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600" y="333375"/>
            <a:ext cx="655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5600" y="2268538"/>
            <a:ext cx="8423275" cy="614362"/>
          </a:xfrm>
        </p:spPr>
        <p:txBody>
          <a:bodyPr tIns="0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5600" y="3006725"/>
            <a:ext cx="8423275" cy="334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TZRESEARCH_LOGO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28613"/>
            <a:ext cx="1857375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88" y="1954213"/>
            <a:ext cx="41354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54213"/>
            <a:ext cx="413702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1517650"/>
            <a:ext cx="2105025" cy="5008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1517650"/>
            <a:ext cx="6167437" cy="5008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57188" y="1344613"/>
            <a:ext cx="8424862" cy="173037"/>
          </a:xfrm>
          <a:prstGeom prst="rect">
            <a:avLst/>
          </a:prstGeom>
          <a:solidFill>
            <a:srgbClr val="E43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" name="Picture 10" descr="C:\Documents and Settings\gmiller\My Documents\Desktop files\DTZ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600" y="333375"/>
            <a:ext cx="655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5600" y="2268538"/>
            <a:ext cx="8423275" cy="614362"/>
          </a:xfrm>
        </p:spPr>
        <p:txBody>
          <a:bodyPr tIns="0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5600" y="3006725"/>
            <a:ext cx="8423275" cy="334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88" y="1954213"/>
            <a:ext cx="41354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54213"/>
            <a:ext cx="413702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88" y="1954213"/>
            <a:ext cx="41354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54213"/>
            <a:ext cx="413702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1517650"/>
            <a:ext cx="2105025" cy="5008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1517650"/>
            <a:ext cx="6167437" cy="5008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57188" y="1344613"/>
            <a:ext cx="8424862" cy="173037"/>
          </a:xfrm>
          <a:prstGeom prst="rect">
            <a:avLst/>
          </a:prstGeom>
          <a:solidFill>
            <a:srgbClr val="E43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" name="Picture 11" descr="C:\Documents and Settings\gmiller\My Documents\Desktop files\DTZ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600" y="333375"/>
            <a:ext cx="655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DTZRESEARCH_LOGO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338138"/>
            <a:ext cx="1857375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3488" y="304800"/>
            <a:ext cx="7548562" cy="314325"/>
          </a:xfrm>
        </p:spPr>
        <p:txBody>
          <a:bodyPr tIns="0"/>
          <a:lstStyle>
            <a:lvl1pPr marL="0" marR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/>
              <a:defRPr sz="2000">
                <a:latin typeface="+mn-lt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3488" y="998523"/>
            <a:ext cx="7548562" cy="334962"/>
          </a:xfrm>
        </p:spPr>
        <p:txBody>
          <a:bodyPr/>
          <a:lstStyle>
            <a:lvl1pPr algn="r"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sequen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57188" y="1344613"/>
            <a:ext cx="8424862" cy="173037"/>
          </a:xfrm>
          <a:prstGeom prst="rect">
            <a:avLst/>
          </a:prstGeom>
          <a:solidFill>
            <a:srgbClr val="E43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3488" y="304800"/>
            <a:ext cx="7548562" cy="314325"/>
          </a:xfrm>
        </p:spPr>
        <p:txBody>
          <a:bodyPr tIns="0"/>
          <a:lstStyle>
            <a:lvl1pPr marL="0" marR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/>
              <a:defRPr sz="21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3488" y="614363"/>
            <a:ext cx="7548562" cy="334962"/>
          </a:xfrm>
        </p:spPr>
        <p:txBody>
          <a:bodyPr/>
          <a:lstStyle>
            <a:lvl1pPr algn="r">
              <a:defRPr sz="21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TZRESEARCH_LOGO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38138"/>
            <a:ext cx="1857375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85728"/>
            <a:ext cx="8424862" cy="436563"/>
          </a:xfrm>
        </p:spPr>
        <p:txBody>
          <a:bodyPr/>
          <a:lstStyle>
            <a:lvl1pPr algn="r">
              <a:defRPr sz="20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424862" cy="43656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88" y="1954213"/>
            <a:ext cx="41354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54213"/>
            <a:ext cx="413702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DTZRESEARCH_LOGO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38138"/>
            <a:ext cx="1857375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424862" cy="43656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1517650"/>
            <a:ext cx="2105025" cy="5008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1517650"/>
            <a:ext cx="6167437" cy="5008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1517650"/>
            <a:ext cx="8424862" cy="436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357188" y="1954213"/>
            <a:ext cx="4135437" cy="45720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954213"/>
            <a:ext cx="4137025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57188" y="1344613"/>
            <a:ext cx="8424862" cy="173037"/>
          </a:xfrm>
          <a:prstGeom prst="rect">
            <a:avLst/>
          </a:prstGeom>
          <a:solidFill>
            <a:srgbClr val="E43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" name="Picture 2" descr="DTZRESEARCH_LOGO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38138"/>
            <a:ext cx="1857375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5600" y="2268538"/>
            <a:ext cx="8423275" cy="614362"/>
          </a:xfrm>
        </p:spPr>
        <p:txBody>
          <a:bodyPr tIns="0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5600" y="3006725"/>
            <a:ext cx="8423275" cy="334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TZRESEARCH_LOGO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28613"/>
            <a:ext cx="1857375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88" y="1954213"/>
            <a:ext cx="41354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54213"/>
            <a:ext cx="413702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1517650"/>
            <a:ext cx="2105025" cy="5008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1517650"/>
            <a:ext cx="6167437" cy="5008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954213"/>
            <a:ext cx="842486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57188" y="1344613"/>
            <a:ext cx="8424862" cy="173037"/>
          </a:xfrm>
          <a:prstGeom prst="rect">
            <a:avLst/>
          </a:prstGeom>
          <a:solidFill>
            <a:srgbClr val="E43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Arial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7748588" y="6561138"/>
            <a:ext cx="1033462" cy="13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GB" sz="1000">
                <a:cs typeface="Arial" charset="0"/>
              </a:rPr>
              <a:t>Page </a:t>
            </a:r>
            <a:fld id="{9E04E246-5785-446C-9035-90E2A7B3EDB9}" type="slidenum">
              <a:rPr lang="en-GB" sz="1000">
                <a:cs typeface="Arial" charset="0"/>
              </a:rPr>
              <a:pPr algn="r" eaLnBrk="0" hangingPunct="0">
                <a:spcBef>
                  <a:spcPct val="50000"/>
                </a:spcBef>
                <a:defRPr/>
              </a:pPr>
              <a:t>‹#›</a:t>
            </a:fld>
            <a:endParaRPr lang="en-GB" sz="1000">
              <a:cs typeface="Arial" charset="0"/>
            </a:endParaRP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1517650"/>
            <a:ext cx="8424862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90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1030" name="Picture 9" descr="C:\Documents and Settings\gmiller\My Documents\Desktop files\DTZ_RGB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5600" y="333375"/>
            <a:ext cx="655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090" r:id="rId1"/>
    <p:sldLayoutId id="2147487031" r:id="rId2"/>
    <p:sldLayoutId id="2147487032" r:id="rId3"/>
    <p:sldLayoutId id="2147487033" r:id="rId4"/>
    <p:sldLayoutId id="2147487034" r:id="rId5"/>
    <p:sldLayoutId id="2147487035" r:id="rId6"/>
    <p:sldLayoutId id="2147487036" r:id="rId7"/>
    <p:sldLayoutId id="2147487037" r:id="rId8"/>
    <p:sldLayoutId id="2147487038" r:id="rId9"/>
    <p:sldLayoutId id="2147487039" r:id="rId10"/>
    <p:sldLayoutId id="2147487040" r:id="rId11"/>
  </p:sldLayoutIdLst>
  <p:transition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defRPr sz="2400">
          <a:solidFill>
            <a:srgbClr val="E4303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defRPr sz="2400">
          <a:solidFill>
            <a:schemeClr val="tx1"/>
          </a:solidFill>
          <a:latin typeface="+mn-lt"/>
          <a:ea typeface="+mn-ea"/>
        </a:defRPr>
      </a:lvl2pPr>
      <a:lvl3pPr marL="254000" indent="-25400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3pPr>
      <a:lvl4pPr marL="508000" indent="-25400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4pPr>
      <a:lvl5pPr marL="762000" indent="-25400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5pPr>
      <a:lvl6pPr marL="1219200" indent="-254000" algn="l" rtl="0" fontAlgn="base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6pPr>
      <a:lvl7pPr marL="1676400" indent="-254000" algn="l" rtl="0" fontAlgn="base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7pPr>
      <a:lvl8pPr marL="2133600" indent="-254000" algn="l" rtl="0" fontAlgn="base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8pPr>
      <a:lvl9pPr marL="2590800" indent="-254000" algn="l" rtl="0" fontAlgn="base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179638"/>
            <a:ext cx="7940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3213" y="2997200"/>
            <a:ext cx="7869237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357188" y="1344613"/>
            <a:ext cx="8424862" cy="173037"/>
          </a:xfrm>
          <a:prstGeom prst="rect">
            <a:avLst/>
          </a:prstGeom>
          <a:solidFill>
            <a:srgbClr val="E43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Arial" charset="0"/>
            </a:endParaRPr>
          </a:p>
        </p:txBody>
      </p:sp>
      <p:pic>
        <p:nvPicPr>
          <p:cNvPr id="2053" name="Picture 6" descr="C:\Documents and Settings\gmiller\My Documents\Desktop files\DTZ_RGB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5600" y="333375"/>
            <a:ext cx="655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091" r:id="rId1"/>
    <p:sldLayoutId id="2147487041" r:id="rId2"/>
    <p:sldLayoutId id="2147487042" r:id="rId3"/>
    <p:sldLayoutId id="2147487043" r:id="rId4"/>
    <p:sldLayoutId id="2147487044" r:id="rId5"/>
    <p:sldLayoutId id="2147487045" r:id="rId6"/>
    <p:sldLayoutId id="2147487046" r:id="rId7"/>
    <p:sldLayoutId id="2147487047" r:id="rId8"/>
    <p:sldLayoutId id="2147487048" r:id="rId9"/>
    <p:sldLayoutId id="2147487049" r:id="rId10"/>
    <p:sldLayoutId id="2147487050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954213"/>
            <a:ext cx="842486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57188" y="1344613"/>
            <a:ext cx="8424862" cy="173037"/>
          </a:xfrm>
          <a:prstGeom prst="rect">
            <a:avLst/>
          </a:prstGeom>
          <a:solidFill>
            <a:srgbClr val="E43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7748588" y="6561138"/>
            <a:ext cx="1033462" cy="13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GB" sz="1000">
                <a:solidFill>
                  <a:srgbClr val="000000"/>
                </a:solidFill>
                <a:cs typeface="Arial" charset="0"/>
              </a:rPr>
              <a:t>Page </a:t>
            </a:r>
            <a:fld id="{C5A530BC-92BB-4266-8A95-B1463FA8EE01}" type="slidenum">
              <a:rPr lang="en-GB" sz="1000">
                <a:solidFill>
                  <a:srgbClr val="000000"/>
                </a:solidFill>
                <a:cs typeface="Arial" charset="0"/>
              </a:rPr>
              <a:pPr algn="r" eaLnBrk="0" hangingPunct="0">
                <a:spcBef>
                  <a:spcPct val="50000"/>
                </a:spcBef>
                <a:defRPr/>
              </a:pPr>
              <a:t>‹#›</a:t>
            </a:fld>
            <a:endParaRPr lang="en-GB" sz="1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7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1517650"/>
            <a:ext cx="8424862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90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3078" name="Picture 9" descr="C:\Documents and Settings\gmiller\My Documents\Desktop files\DTZ_RGB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5600" y="333375"/>
            <a:ext cx="655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092" r:id="rId1"/>
    <p:sldLayoutId id="2147487093" r:id="rId2"/>
    <p:sldLayoutId id="2147487051" r:id="rId3"/>
    <p:sldLayoutId id="2147487052" r:id="rId4"/>
    <p:sldLayoutId id="2147487053" r:id="rId5"/>
    <p:sldLayoutId id="2147487054" r:id="rId6"/>
    <p:sldLayoutId id="2147487055" r:id="rId7"/>
    <p:sldLayoutId id="2147487056" r:id="rId8"/>
    <p:sldLayoutId id="2147487057" r:id="rId9"/>
    <p:sldLayoutId id="2147487058" r:id="rId10"/>
    <p:sldLayoutId id="2147487059" r:id="rId11"/>
    <p:sldLayoutId id="2147487060" r:id="rId12"/>
  </p:sldLayoutIdLst>
  <p:transition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defRPr sz="2400">
          <a:solidFill>
            <a:srgbClr val="E4303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defRPr sz="2400">
          <a:solidFill>
            <a:schemeClr val="tx1"/>
          </a:solidFill>
          <a:latin typeface="+mn-lt"/>
          <a:ea typeface="+mn-ea"/>
        </a:defRPr>
      </a:lvl2pPr>
      <a:lvl3pPr marL="254000" indent="-25400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3pPr>
      <a:lvl4pPr marL="508000" indent="-25400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4pPr>
      <a:lvl5pPr marL="762000" indent="-25400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5pPr>
      <a:lvl6pPr marL="1219200" indent="-254000" algn="l" rtl="0" fontAlgn="base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6pPr>
      <a:lvl7pPr marL="1676400" indent="-254000" algn="l" rtl="0" fontAlgn="base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7pPr>
      <a:lvl8pPr marL="2133600" indent="-254000" algn="l" rtl="0" fontAlgn="base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8pPr>
      <a:lvl9pPr marL="2590800" indent="-254000" algn="l" rtl="0" fontAlgn="base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954213"/>
            <a:ext cx="842486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57188" y="1344613"/>
            <a:ext cx="8424862" cy="173037"/>
          </a:xfrm>
          <a:prstGeom prst="rect">
            <a:avLst/>
          </a:prstGeom>
          <a:solidFill>
            <a:srgbClr val="E43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7748588" y="6561138"/>
            <a:ext cx="1033462" cy="13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GB" sz="1000">
                <a:solidFill>
                  <a:srgbClr val="000000"/>
                </a:solidFill>
                <a:cs typeface="Arial" charset="0"/>
              </a:rPr>
              <a:t>Page </a:t>
            </a:r>
            <a:fld id="{D3C94CC6-0B41-4D2F-9A97-0F270D2AF68F}" type="slidenum">
              <a:rPr lang="en-GB" sz="1000">
                <a:solidFill>
                  <a:srgbClr val="000000"/>
                </a:solidFill>
                <a:cs typeface="Arial" charset="0"/>
              </a:rPr>
              <a:pPr algn="r" eaLnBrk="0" hangingPunct="0">
                <a:spcBef>
                  <a:spcPct val="50000"/>
                </a:spcBef>
                <a:defRPr/>
              </a:pPr>
              <a:t>‹#›</a:t>
            </a:fld>
            <a:endParaRPr lang="en-GB" sz="1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0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1517650"/>
            <a:ext cx="8424862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90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4102" name="Picture 9" descr="C:\Documents and Settings\gmiller\My Documents\Desktop files\DTZ_RGB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5600" y="333375"/>
            <a:ext cx="655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094" r:id="rId1"/>
    <p:sldLayoutId id="2147487061" r:id="rId2"/>
    <p:sldLayoutId id="2147487062" r:id="rId3"/>
    <p:sldLayoutId id="2147487063" r:id="rId4"/>
    <p:sldLayoutId id="2147487064" r:id="rId5"/>
    <p:sldLayoutId id="2147487065" r:id="rId6"/>
    <p:sldLayoutId id="2147487066" r:id="rId7"/>
    <p:sldLayoutId id="2147487067" r:id="rId8"/>
    <p:sldLayoutId id="2147487068" r:id="rId9"/>
    <p:sldLayoutId id="2147487069" r:id="rId10"/>
    <p:sldLayoutId id="2147487070" r:id="rId11"/>
  </p:sldLayoutIdLst>
  <p:transition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defRPr sz="2400">
          <a:solidFill>
            <a:srgbClr val="E4303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defRPr sz="2400">
          <a:solidFill>
            <a:schemeClr val="tx1"/>
          </a:solidFill>
          <a:latin typeface="+mn-lt"/>
          <a:ea typeface="+mn-ea"/>
        </a:defRPr>
      </a:lvl2pPr>
      <a:lvl3pPr marL="254000" indent="-25400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3pPr>
      <a:lvl4pPr marL="508000" indent="-25400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4pPr>
      <a:lvl5pPr marL="762000" indent="-25400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5pPr>
      <a:lvl6pPr marL="1219200" indent="-254000" algn="l" rtl="0" fontAlgn="base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6pPr>
      <a:lvl7pPr marL="1676400" indent="-254000" algn="l" rtl="0" fontAlgn="base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7pPr>
      <a:lvl8pPr marL="2133600" indent="-254000" algn="l" rtl="0" fontAlgn="base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8pPr>
      <a:lvl9pPr marL="2590800" indent="-254000" algn="l" rtl="0" fontAlgn="base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954213"/>
            <a:ext cx="842486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57188" y="1344613"/>
            <a:ext cx="8424862" cy="173037"/>
          </a:xfrm>
          <a:prstGeom prst="rect">
            <a:avLst/>
          </a:prstGeom>
          <a:solidFill>
            <a:srgbClr val="E43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7748588" y="6561138"/>
            <a:ext cx="1033462" cy="13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GB" sz="1000">
                <a:solidFill>
                  <a:srgbClr val="000000"/>
                </a:solidFill>
                <a:cs typeface="Arial" charset="0"/>
              </a:rPr>
              <a:t>Page </a:t>
            </a:r>
            <a:fld id="{FB0CF3E1-AE3E-4AFF-B409-1EADEDA65DDA}" type="slidenum">
              <a:rPr lang="en-GB" sz="1000">
                <a:solidFill>
                  <a:srgbClr val="000000"/>
                </a:solidFill>
                <a:cs typeface="Arial" charset="0"/>
              </a:rPr>
              <a:pPr algn="r" eaLnBrk="0" hangingPunct="0">
                <a:spcBef>
                  <a:spcPct val="50000"/>
                </a:spcBef>
                <a:defRPr/>
              </a:pPr>
              <a:t>‹#›</a:t>
            </a:fld>
            <a:endParaRPr lang="en-GB" sz="1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25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1517650"/>
            <a:ext cx="8424862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90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95" r:id="rId1"/>
    <p:sldLayoutId id="2147487096" r:id="rId2"/>
    <p:sldLayoutId id="2147487097" r:id="rId3"/>
    <p:sldLayoutId id="2147487071" r:id="rId4"/>
    <p:sldLayoutId id="2147487072" r:id="rId5"/>
    <p:sldLayoutId id="2147487073" r:id="rId6"/>
    <p:sldLayoutId id="2147487098" r:id="rId7"/>
    <p:sldLayoutId id="2147487074" r:id="rId8"/>
    <p:sldLayoutId id="2147487075" r:id="rId9"/>
    <p:sldLayoutId id="2147487076" r:id="rId10"/>
    <p:sldLayoutId id="2147487077" r:id="rId11"/>
    <p:sldLayoutId id="2147487078" r:id="rId12"/>
    <p:sldLayoutId id="2147487079" r:id="rId13"/>
  </p:sldLayoutIdLst>
  <p:transition>
    <p:wipe dir="r"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defRPr sz="24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defRPr sz="2400">
          <a:solidFill>
            <a:schemeClr val="tx1"/>
          </a:solidFill>
          <a:latin typeface="+mn-lt"/>
          <a:ea typeface="ＭＳ Ｐゴシック" pitchFamily="34" charset="-128"/>
        </a:defRPr>
      </a:lvl2pPr>
      <a:lvl3pPr marL="254000" indent="-25400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508000" indent="-25400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ＭＳ Ｐゴシック" pitchFamily="34" charset="-128"/>
        </a:defRPr>
      </a:lvl4pPr>
      <a:lvl5pPr marL="762000" indent="-25400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ＭＳ Ｐゴシック" pitchFamily="34" charset="-128"/>
        </a:defRPr>
      </a:lvl5pPr>
      <a:lvl6pPr marL="1219200" indent="-254000" algn="l" rtl="0" eaLnBrk="1" fontAlgn="base" hangingPunct="1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6pPr>
      <a:lvl7pPr marL="1676400" indent="-254000" algn="l" rtl="0" eaLnBrk="1" fontAlgn="base" hangingPunct="1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7pPr>
      <a:lvl8pPr marL="2133600" indent="-254000" algn="l" rtl="0" eaLnBrk="1" fontAlgn="base" hangingPunct="1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8pPr>
      <a:lvl9pPr marL="2590800" indent="-254000" algn="l" rtl="0" eaLnBrk="1" fontAlgn="base" hangingPunct="1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954213"/>
            <a:ext cx="842486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57188" y="1344613"/>
            <a:ext cx="8424862" cy="173037"/>
          </a:xfrm>
          <a:prstGeom prst="rect">
            <a:avLst/>
          </a:prstGeom>
          <a:solidFill>
            <a:srgbClr val="E43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7748588" y="6561138"/>
            <a:ext cx="1033462" cy="13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GB" sz="1000">
                <a:solidFill>
                  <a:srgbClr val="000000"/>
                </a:solidFill>
                <a:cs typeface="Arial" charset="0"/>
              </a:rPr>
              <a:t>Page </a:t>
            </a:r>
            <a:fld id="{315403CC-1DF9-45E3-9D8D-DCCC292A322A}" type="slidenum">
              <a:rPr lang="en-GB" sz="1000">
                <a:solidFill>
                  <a:srgbClr val="000000"/>
                </a:solidFill>
                <a:cs typeface="Arial" charset="0"/>
              </a:rPr>
              <a:pPr algn="r" eaLnBrk="0" hangingPunct="0">
                <a:spcBef>
                  <a:spcPct val="50000"/>
                </a:spcBef>
                <a:defRPr/>
              </a:pPr>
              <a:t>‹#›</a:t>
            </a:fld>
            <a:endParaRPr lang="en-GB" sz="1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14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1517650"/>
            <a:ext cx="8424862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90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6150" name="Picture 2" descr="DTZRESEARCH_LOGO_RG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7188" y="338138"/>
            <a:ext cx="1857375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099" r:id="rId1"/>
    <p:sldLayoutId id="2147487100" r:id="rId2"/>
    <p:sldLayoutId id="2147487080" r:id="rId3"/>
    <p:sldLayoutId id="2147487081" r:id="rId4"/>
    <p:sldLayoutId id="2147487082" r:id="rId5"/>
    <p:sldLayoutId id="2147487083" r:id="rId6"/>
    <p:sldLayoutId id="2147487084" r:id="rId7"/>
    <p:sldLayoutId id="2147487085" r:id="rId8"/>
    <p:sldLayoutId id="2147487086" r:id="rId9"/>
    <p:sldLayoutId id="2147487087" r:id="rId10"/>
    <p:sldLayoutId id="2147487088" r:id="rId11"/>
    <p:sldLayoutId id="2147487089" r:id="rId12"/>
  </p:sldLayoutIdLst>
  <p:transition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64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defRPr sz="2400">
          <a:solidFill>
            <a:srgbClr val="E4303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defRPr sz="2400">
          <a:solidFill>
            <a:schemeClr val="tx1"/>
          </a:solidFill>
          <a:latin typeface="+mn-lt"/>
          <a:ea typeface="+mn-ea"/>
        </a:defRPr>
      </a:lvl2pPr>
      <a:lvl3pPr marL="254000" indent="-25400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3pPr>
      <a:lvl4pPr marL="508000" indent="-25400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4pPr>
      <a:lvl5pPr marL="762000" indent="-254000" algn="l" rtl="0" eaLnBrk="0" fontAlgn="base" hangingPunct="0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5pPr>
      <a:lvl6pPr marL="1219200" indent="-254000" algn="l" rtl="0" fontAlgn="base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6pPr>
      <a:lvl7pPr marL="1676400" indent="-254000" algn="l" rtl="0" fontAlgn="base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7pPr>
      <a:lvl8pPr marL="2133600" indent="-254000" algn="l" rtl="0" fontAlgn="base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8pPr>
      <a:lvl9pPr marL="2590800" indent="-254000" algn="l" rtl="0" fontAlgn="base">
        <a:lnSpc>
          <a:spcPct val="90000"/>
        </a:lnSpc>
        <a:spcBef>
          <a:spcPct val="0"/>
        </a:spcBef>
        <a:spcAft>
          <a:spcPts val="10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.hall@dtz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hyperlink" Target="mailto:tony.mcgough@dtz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Modelling Effective Office Rents</a:t>
            </a:r>
            <a:endParaRPr lang="en-GB" sz="2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/>
              <a:t> </a:t>
            </a:r>
            <a:endParaRPr lang="en-GB" sz="2000" dirty="0" smtClean="0"/>
          </a:p>
          <a:p>
            <a:pPr algn="ctr"/>
            <a:endParaRPr lang="en-GB" sz="2000" dirty="0" smtClean="0"/>
          </a:p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by</a:t>
            </a:r>
            <a:endParaRPr lang="en-GB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/>
              <a:t> </a:t>
            </a:r>
            <a:endParaRPr lang="en-GB" sz="2000" dirty="0" smtClean="0"/>
          </a:p>
          <a:p>
            <a:pPr algn="ctr"/>
            <a:r>
              <a:rPr lang="en-GB" sz="2000" dirty="0" smtClean="0"/>
              <a:t> </a:t>
            </a:r>
            <a:r>
              <a:rPr lang="en-GB" sz="2000" b="1" dirty="0" smtClean="0"/>
              <a:t>Matt Hall</a:t>
            </a:r>
            <a:endParaRPr lang="en-GB" sz="2000" dirty="0" smtClean="0"/>
          </a:p>
          <a:p>
            <a:pPr algn="ctr"/>
            <a:r>
              <a:rPr lang="en-GB" sz="2000" i="1" dirty="0" smtClean="0"/>
              <a:t>DTZ, 125 Old Broad Street, London, EC2N 2BQ</a:t>
            </a:r>
            <a:endParaRPr lang="en-GB" sz="2000" dirty="0" smtClean="0"/>
          </a:p>
          <a:p>
            <a:pPr algn="ctr"/>
            <a:r>
              <a:rPr lang="en-GB" sz="2000" dirty="0" smtClean="0"/>
              <a:t>Tel: +44 (0)20 3296 3011 Email: </a:t>
            </a:r>
            <a:r>
              <a:rPr lang="en-GB" sz="2000" u="sng" dirty="0" smtClean="0">
                <a:hlinkClick r:id="rId3"/>
              </a:rPr>
              <a:t>matthew.hall@dtz.com</a:t>
            </a:r>
            <a:endParaRPr lang="en-GB" sz="2000" u="sng" dirty="0" smtClean="0"/>
          </a:p>
          <a:p>
            <a:pPr algn="ctr"/>
            <a:endParaRPr lang="en-GB" sz="2000" u="sng" dirty="0" smtClean="0"/>
          </a:p>
          <a:p>
            <a:pPr algn="ctr"/>
            <a:r>
              <a:rPr lang="en-GB" sz="2000" dirty="0" smtClean="0"/>
              <a:t>&amp;</a:t>
            </a:r>
            <a:endParaRPr lang="en-GB" sz="2000" dirty="0" smtClean="0"/>
          </a:p>
          <a:p>
            <a:pPr algn="ctr"/>
            <a:r>
              <a:rPr lang="en-GB" sz="2000" dirty="0" smtClean="0"/>
              <a:t> </a:t>
            </a:r>
            <a:r>
              <a:rPr lang="en-GB" sz="2000" b="1" dirty="0" smtClean="0"/>
              <a:t>Tony McGough</a:t>
            </a:r>
            <a:endParaRPr lang="en-GB" sz="2000" dirty="0" smtClean="0"/>
          </a:p>
          <a:p>
            <a:pPr algn="ctr"/>
            <a:r>
              <a:rPr lang="en-GB" sz="2000" i="1" dirty="0" smtClean="0"/>
              <a:t>DTZ, 125 Old Broad Street, London, EC2N 2BQ</a:t>
            </a:r>
            <a:endParaRPr lang="en-GB" sz="2000" dirty="0" smtClean="0"/>
          </a:p>
          <a:p>
            <a:pPr algn="ctr"/>
            <a:r>
              <a:rPr lang="en-GB" sz="2000" dirty="0" smtClean="0"/>
              <a:t>Tel: +44 (0)20 3296 2314 Email: </a:t>
            </a:r>
            <a:r>
              <a:rPr lang="en-GB" sz="2000" u="sng" dirty="0" smtClean="0">
                <a:hlinkClick r:id="rId4"/>
              </a:rPr>
              <a:t>tony.mcgough@dtz.com</a:t>
            </a:r>
            <a:endParaRPr lang="en-GB" sz="2000" dirty="0" smtClean="0"/>
          </a:p>
          <a:p>
            <a:pPr algn="ctr"/>
            <a:r>
              <a:rPr lang="en-GB" sz="2000" dirty="0" smtClean="0"/>
              <a:t> </a:t>
            </a:r>
          </a:p>
          <a:p>
            <a:r>
              <a:rPr lang="en-GB" sz="2000" dirty="0" smtClean="0"/>
              <a:t>  </a:t>
            </a:r>
          </a:p>
          <a:p>
            <a:r>
              <a:rPr lang="en-GB" sz="2000" dirty="0" smtClean="0"/>
              <a:t> </a:t>
            </a:r>
          </a:p>
          <a:p>
            <a:r>
              <a:rPr lang="en-GB" sz="2000" dirty="0" smtClean="0"/>
              <a:t> </a:t>
            </a:r>
          </a:p>
          <a:p>
            <a:r>
              <a:rPr lang="en-GB" sz="2000" dirty="0" smtClean="0"/>
              <a:t> </a:t>
            </a:r>
          </a:p>
          <a:p>
            <a:r>
              <a:rPr lang="en-GB" sz="2000" dirty="0" smtClean="0"/>
              <a:t> </a:t>
            </a:r>
          </a:p>
          <a:p>
            <a:r>
              <a:rPr lang="en-GB" sz="2000" dirty="0" smtClean="0"/>
              <a:t> </a:t>
            </a:r>
          </a:p>
          <a:p>
            <a:r>
              <a:rPr lang="en-GB" sz="2000" dirty="0" smtClean="0"/>
              <a:t> </a:t>
            </a:r>
          </a:p>
          <a:p>
            <a:r>
              <a:rPr lang="en-GB" sz="2000" dirty="0" smtClean="0"/>
              <a:t> </a:t>
            </a:r>
          </a:p>
          <a:p>
            <a:r>
              <a:rPr lang="en-GB" sz="2000" dirty="0" smtClean="0"/>
              <a:t> </a:t>
            </a:r>
          </a:p>
          <a:p>
            <a:r>
              <a:rPr lang="en-GB" sz="2000" dirty="0" smtClean="0"/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285875" y="928688"/>
            <a:ext cx="750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GB" b="1" dirty="0" smtClean="0">
                <a:solidFill>
                  <a:srgbClr val="E4303D"/>
                </a:solidFill>
                <a:latin typeface="+mj-lt"/>
              </a:rPr>
              <a:t>Models</a:t>
            </a:r>
            <a:endParaRPr lang="en-GB" b="1" dirty="0">
              <a:solidFill>
                <a:srgbClr val="E4303D"/>
              </a:solidFill>
              <a:latin typeface="+mj-lt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3286125" y="4741863"/>
            <a:ext cx="4857750" cy="1143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sz="1100"/>
          </a:p>
        </p:txBody>
      </p:sp>
      <p:sp>
        <p:nvSpPr>
          <p:cNvPr id="25604" name="TextBox 13"/>
          <p:cNvSpPr txBox="1">
            <a:spLocks noChangeArrowheads="1"/>
          </p:cNvSpPr>
          <p:nvPr/>
        </p:nvSpPr>
        <p:spPr bwMode="auto">
          <a:xfrm>
            <a:off x="285750" y="6500813"/>
            <a:ext cx="30718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/>
              <a:t>Source :DTZ Research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57158" y="2018351"/>
          <a:ext cx="8286808" cy="4053854"/>
        </p:xfrm>
        <a:graphic>
          <a:graphicData uri="http://schemas.openxmlformats.org/drawingml/2006/table">
            <a:tbl>
              <a:tblPr/>
              <a:tblGrid>
                <a:gridCol w="2428892"/>
                <a:gridCol w="1285884"/>
                <a:gridCol w="1245749"/>
                <a:gridCol w="2317363"/>
                <a:gridCol w="1008920"/>
              </a:tblGrid>
              <a:tr h="289561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Coefficient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Std. Error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t-Statistic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Prob.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1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0.883235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0.385658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2.290203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DLOG(UKLOOGVAJKL)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-4.725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2.098057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-2.252081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UKLOCOAV/UKLOCOST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8.169706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2.197412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3.717877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LOG(UKLOCORF(-1))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0.487866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0.136537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3.573143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1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R-squared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0.857329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Mean dependent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var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2.6595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Adjusted R-squared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0.814528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S.D. dependent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var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0.576503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S.E. of regression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0.248279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Akaike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info criterion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0.286433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Sum squared resid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0.616427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Schwarz criterion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0.46902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Log likelihood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1.994971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Hannan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-Quinn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criter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0.269531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F-statistic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20.03045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Durbin-Watson stat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2.160189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Prob(F-statistic)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8596" y="1643050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London City</a:t>
            </a:r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3286125" y="4741863"/>
            <a:ext cx="4857750" cy="1143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sz="1100"/>
          </a:p>
        </p:txBody>
      </p:sp>
      <p:sp>
        <p:nvSpPr>
          <p:cNvPr id="26627" name="TextBox 13"/>
          <p:cNvSpPr txBox="1">
            <a:spLocks noChangeArrowheads="1"/>
          </p:cNvSpPr>
          <p:nvPr/>
        </p:nvSpPr>
        <p:spPr bwMode="auto">
          <a:xfrm>
            <a:off x="285750" y="6500813"/>
            <a:ext cx="30718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/>
              <a:t>Source :DTZ Research</a:t>
            </a: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1285875" y="928688"/>
            <a:ext cx="750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GB" b="1" dirty="0" smtClean="0">
                <a:solidFill>
                  <a:srgbClr val="E4303D"/>
                </a:solidFill>
                <a:latin typeface="+mj-lt"/>
              </a:rPr>
              <a:t>Results</a:t>
            </a:r>
            <a:endParaRPr lang="en-GB" b="1" dirty="0">
              <a:solidFill>
                <a:srgbClr val="E4303D"/>
              </a:solidFill>
              <a:latin typeface="+mj-lt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Paris IDF Office markets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57188" y="1954213"/>
          <a:ext cx="8424862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3286125" y="4741863"/>
            <a:ext cx="4857750" cy="1143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sz="1100"/>
          </a:p>
        </p:txBody>
      </p:sp>
      <p:sp>
        <p:nvSpPr>
          <p:cNvPr id="26627" name="TextBox 13"/>
          <p:cNvSpPr txBox="1">
            <a:spLocks noChangeArrowheads="1"/>
          </p:cNvSpPr>
          <p:nvPr/>
        </p:nvSpPr>
        <p:spPr bwMode="auto">
          <a:xfrm>
            <a:off x="285750" y="6500813"/>
            <a:ext cx="30718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/>
              <a:t>Source :DTZ Research</a:t>
            </a: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1285875" y="928688"/>
            <a:ext cx="750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GB" b="1" dirty="0" smtClean="0">
                <a:solidFill>
                  <a:srgbClr val="E4303D"/>
                </a:solidFill>
                <a:latin typeface="+mj-lt"/>
              </a:rPr>
              <a:t>Results</a:t>
            </a:r>
            <a:endParaRPr lang="en-GB" b="1" dirty="0">
              <a:solidFill>
                <a:srgbClr val="E4303D"/>
              </a:solidFill>
              <a:latin typeface="+mj-lt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Brussels Office markets</a:t>
            </a:r>
            <a:endParaRPr lang="en-GB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57158" y="1928802"/>
          <a:ext cx="8424862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286125" y="4741863"/>
            <a:ext cx="4857750" cy="1143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sz="1100"/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1285875" y="928688"/>
            <a:ext cx="750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GB" b="1" dirty="0" smtClean="0">
                <a:solidFill>
                  <a:srgbClr val="E4303D"/>
                </a:solidFill>
                <a:latin typeface="+mj-lt"/>
              </a:rPr>
              <a:t>Conclusions</a:t>
            </a:r>
            <a:endParaRPr lang="en-GB" b="1" dirty="0">
              <a:solidFill>
                <a:srgbClr val="E4303D"/>
              </a:solidFill>
              <a:latin typeface="+mj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Rents are similarly volatile at effective rents level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Some markets (UK) have used incentives a long time but other markets (Belgium) are using them more – particularly in difficult conditions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Some markets (Madrid) do not use incentives and thus appear more volatile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3286125" y="4741863"/>
            <a:ext cx="4857750" cy="1143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sz="1100"/>
          </a:p>
        </p:txBody>
      </p:sp>
      <p:sp>
        <p:nvSpPr>
          <p:cNvPr id="28675" name="TextBox 13"/>
          <p:cNvSpPr txBox="1">
            <a:spLocks noChangeArrowheads="1"/>
          </p:cNvSpPr>
          <p:nvPr/>
        </p:nvSpPr>
        <p:spPr bwMode="auto">
          <a:xfrm>
            <a:off x="285750" y="6500813"/>
            <a:ext cx="30718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/>
              <a:t>Source :DTZ Research</a:t>
            </a: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1285875" y="928688"/>
            <a:ext cx="750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GB" b="1" dirty="0" smtClean="0">
                <a:solidFill>
                  <a:srgbClr val="E4303D"/>
                </a:solidFill>
                <a:latin typeface="+mj-lt"/>
              </a:rPr>
              <a:t>Conclusions</a:t>
            </a:r>
            <a:endParaRPr lang="en-GB" b="1" dirty="0">
              <a:solidFill>
                <a:srgbClr val="E4303D"/>
              </a:solidFill>
              <a:latin typeface="+mj-lt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428596" y="2000240"/>
          <a:ext cx="828680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8662" y="1571612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Madrid Office markets</a:t>
            </a:r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3286125" y="4741863"/>
            <a:ext cx="4857750" cy="1143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sz="1100"/>
          </a:p>
        </p:txBody>
      </p:sp>
      <p:sp>
        <p:nvSpPr>
          <p:cNvPr id="28675" name="TextBox 13"/>
          <p:cNvSpPr txBox="1">
            <a:spLocks noChangeArrowheads="1"/>
          </p:cNvSpPr>
          <p:nvPr/>
        </p:nvSpPr>
        <p:spPr bwMode="auto">
          <a:xfrm>
            <a:off x="285750" y="6500813"/>
            <a:ext cx="30718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/>
              <a:t>Source :DTZ Research</a:t>
            </a: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1285875" y="928688"/>
            <a:ext cx="750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GB" b="1" dirty="0" smtClean="0">
                <a:solidFill>
                  <a:srgbClr val="E4303D"/>
                </a:solidFill>
                <a:latin typeface="+mj-lt"/>
              </a:rPr>
              <a:t>Conclusions</a:t>
            </a:r>
            <a:endParaRPr lang="en-GB" b="1" dirty="0">
              <a:solidFill>
                <a:srgbClr val="E4303D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1571612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Manchester Office markets</a:t>
            </a:r>
            <a:endParaRPr lang="en-GB" sz="2000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357188" y="1954213"/>
          <a:ext cx="8424862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3286125" y="4741863"/>
            <a:ext cx="4857750" cy="1143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sz="1100"/>
          </a:p>
        </p:txBody>
      </p:sp>
      <p:sp>
        <p:nvSpPr>
          <p:cNvPr id="28675" name="TextBox 13"/>
          <p:cNvSpPr txBox="1">
            <a:spLocks noChangeArrowheads="1"/>
          </p:cNvSpPr>
          <p:nvPr/>
        </p:nvSpPr>
        <p:spPr bwMode="auto">
          <a:xfrm>
            <a:off x="285750" y="6500813"/>
            <a:ext cx="30718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/>
              <a:t>Source :DTZ Research</a:t>
            </a: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1285875" y="928688"/>
            <a:ext cx="750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GB" b="1" dirty="0" smtClean="0">
                <a:solidFill>
                  <a:srgbClr val="E4303D"/>
                </a:solidFill>
                <a:latin typeface="+mj-lt"/>
              </a:rPr>
              <a:t>Conclusions</a:t>
            </a:r>
            <a:endParaRPr lang="en-GB" b="1" dirty="0">
              <a:solidFill>
                <a:srgbClr val="E4303D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1571612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Manchester Office markets</a:t>
            </a:r>
            <a:endParaRPr lang="en-GB" sz="2000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357188" y="1954213"/>
          <a:ext cx="8424862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286125" y="4741863"/>
            <a:ext cx="4857750" cy="1143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sz="1100"/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1285875" y="928688"/>
            <a:ext cx="750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GB" b="1" dirty="0" smtClean="0">
                <a:solidFill>
                  <a:srgbClr val="E4303D"/>
                </a:solidFill>
                <a:latin typeface="+mj-lt"/>
              </a:rPr>
              <a:t>Conclusions</a:t>
            </a:r>
            <a:endParaRPr lang="en-GB" b="1" dirty="0">
              <a:solidFill>
                <a:srgbClr val="E4303D"/>
              </a:solidFill>
              <a:latin typeface="+mj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Rents are similarly volatile at effective rents level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Some markets (UK) have used incentives a long time but other markets (Belgium) are using them more – particularly in difficult conditions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Some markets (Madrid) do not use incentives and thus appear more volatile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Incentives are being increasingly used and this trend will continue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285875" y="928688"/>
            <a:ext cx="750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GB" b="1" dirty="0">
                <a:solidFill>
                  <a:srgbClr val="E4303D"/>
                </a:solidFill>
                <a:latin typeface="+mj-lt"/>
              </a:rPr>
              <a:t>Introduction</a:t>
            </a:r>
            <a:endParaRPr lang="en-GB" b="1" dirty="0">
              <a:solidFill>
                <a:srgbClr val="E4303D"/>
              </a:solidFill>
              <a:latin typeface="+mj-lt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3286125" y="4741863"/>
            <a:ext cx="4857750" cy="1143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sz="1100"/>
          </a:p>
        </p:txBody>
      </p:sp>
      <p:sp>
        <p:nvSpPr>
          <p:cNvPr id="19460" name="Content Placeholder 8"/>
          <p:cNvSpPr>
            <a:spLocks noGrp="1"/>
          </p:cNvSpPr>
          <p:nvPr>
            <p:ph idx="1"/>
          </p:nvPr>
        </p:nvSpPr>
        <p:spPr>
          <a:xfrm>
            <a:off x="357188" y="1954213"/>
            <a:ext cx="8424862" cy="3832225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dirty="0" smtClean="0"/>
              <a:t>Introduction </a:t>
            </a:r>
            <a:endParaRPr lang="en-GB" dirty="0" smtClean="0"/>
          </a:p>
          <a:p>
            <a:pPr>
              <a:buFontTx/>
              <a:buChar char="•"/>
            </a:pPr>
            <a:endParaRPr lang="en-GB" dirty="0" smtClean="0"/>
          </a:p>
          <a:p>
            <a:pPr>
              <a:buFontTx/>
              <a:buChar char="•"/>
            </a:pPr>
            <a:r>
              <a:rPr lang="en-GB" dirty="0" smtClean="0"/>
              <a:t>Data calculation</a:t>
            </a:r>
            <a:endParaRPr lang="en-GB" dirty="0" smtClean="0"/>
          </a:p>
          <a:p>
            <a:pPr>
              <a:buFontTx/>
              <a:buChar char="•"/>
            </a:pPr>
            <a:endParaRPr lang="en-GB" dirty="0" smtClean="0"/>
          </a:p>
          <a:p>
            <a:pPr>
              <a:buFontTx/>
              <a:buChar char="•"/>
            </a:pPr>
            <a:r>
              <a:rPr lang="en-GB" dirty="0" smtClean="0"/>
              <a:t>Models</a:t>
            </a:r>
            <a:endParaRPr lang="en-GB" dirty="0" smtClean="0"/>
          </a:p>
          <a:p>
            <a:pPr>
              <a:buFontTx/>
              <a:buChar char="•"/>
            </a:pPr>
            <a:endParaRPr lang="en-GB" dirty="0" smtClean="0"/>
          </a:p>
          <a:p>
            <a:pPr>
              <a:buFontTx/>
              <a:buChar char="•"/>
            </a:pPr>
            <a:r>
              <a:rPr lang="en-GB" dirty="0" smtClean="0"/>
              <a:t>Results</a:t>
            </a:r>
            <a:endParaRPr lang="en-GB" dirty="0" smtClean="0"/>
          </a:p>
          <a:p>
            <a:pPr>
              <a:buFontTx/>
              <a:buChar char="•"/>
            </a:pPr>
            <a:endParaRPr lang="en-GB" dirty="0" smtClean="0"/>
          </a:p>
          <a:p>
            <a:pPr>
              <a:buFontTx/>
              <a:buChar char="•"/>
            </a:pP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285875" y="928688"/>
            <a:ext cx="750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GB" b="1" dirty="0">
                <a:solidFill>
                  <a:srgbClr val="E4303D"/>
                </a:solidFill>
                <a:latin typeface="+mj-lt"/>
              </a:rPr>
              <a:t>Introduction</a:t>
            </a:r>
            <a:endParaRPr lang="en-GB" b="1" dirty="0">
              <a:solidFill>
                <a:srgbClr val="E4303D"/>
              </a:solidFill>
              <a:latin typeface="+mj-lt"/>
            </a:endParaRP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3286125" y="4741863"/>
            <a:ext cx="4857750" cy="1143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sz="1100"/>
          </a:p>
        </p:txBody>
      </p:sp>
      <p:sp>
        <p:nvSpPr>
          <p:cNvPr id="20484" name="Content Placeholder 8"/>
          <p:cNvSpPr>
            <a:spLocks noGrp="1"/>
          </p:cNvSpPr>
          <p:nvPr>
            <p:ph idx="1"/>
          </p:nvPr>
        </p:nvSpPr>
        <p:spPr>
          <a:xfrm>
            <a:off x="357188" y="2714625"/>
            <a:ext cx="8424862" cy="3429000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Prime office rents are often questioned for lack of responsiveness to market pressures</a:t>
            </a: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571472" y="1857364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/>
              <a:t>Issue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285875" y="928688"/>
            <a:ext cx="750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GB" b="1" dirty="0">
                <a:solidFill>
                  <a:srgbClr val="E4303D"/>
                </a:solidFill>
                <a:latin typeface="+mj-lt"/>
              </a:rPr>
              <a:t>Introduction</a:t>
            </a:r>
            <a:endParaRPr lang="en-GB" b="1" dirty="0">
              <a:solidFill>
                <a:srgbClr val="E4303D"/>
              </a:solidFill>
              <a:latin typeface="+mj-lt"/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954213"/>
            <a:ext cx="785818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643042" y="1643050"/>
            <a:ext cx="5357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Prime office rents</a:t>
            </a:r>
            <a:endParaRPr lang="en-GB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285875" y="928688"/>
            <a:ext cx="750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GB" b="1" dirty="0">
                <a:solidFill>
                  <a:srgbClr val="E4303D"/>
                </a:solidFill>
                <a:latin typeface="+mj-lt"/>
              </a:rPr>
              <a:t>Introduction</a:t>
            </a:r>
            <a:endParaRPr lang="en-GB" b="1" dirty="0">
              <a:solidFill>
                <a:srgbClr val="E4303D"/>
              </a:solidFill>
              <a:latin typeface="+mj-lt"/>
            </a:endParaRP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3286125" y="4741863"/>
            <a:ext cx="4857750" cy="1143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sz="1100"/>
          </a:p>
        </p:txBody>
      </p:sp>
      <p:sp>
        <p:nvSpPr>
          <p:cNvPr id="20484" name="Content Placeholder 8"/>
          <p:cNvSpPr>
            <a:spLocks noGrp="1"/>
          </p:cNvSpPr>
          <p:nvPr>
            <p:ph idx="1"/>
          </p:nvPr>
        </p:nvSpPr>
        <p:spPr>
          <a:xfrm>
            <a:off x="357188" y="2357430"/>
            <a:ext cx="8424862" cy="3786195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Prime office rents are often questioned for lack of responsiveness to market </a:t>
            </a:r>
            <a:r>
              <a:rPr lang="en-GB" dirty="0" smtClean="0">
                <a:solidFill>
                  <a:schemeClr val="tx1"/>
                </a:solidFill>
              </a:rPr>
              <a:t>pressures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Some reasons</a:t>
            </a:r>
          </a:p>
          <a:p>
            <a:endParaRPr lang="en-GB" b="1" dirty="0" smtClean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Smaller markets struggle to get evidence of declines</a:t>
            </a:r>
          </a:p>
          <a:p>
            <a:pPr lvl="4">
              <a:buFontTx/>
              <a:buChar char="•"/>
            </a:pPr>
            <a:r>
              <a:rPr lang="en-GB" sz="2000" dirty="0" smtClean="0"/>
              <a:t>Less active market especially in quiet times</a:t>
            </a:r>
          </a:p>
          <a:p>
            <a:pPr lvl="4">
              <a:buFontTx/>
              <a:buChar char="•"/>
            </a:pPr>
            <a:r>
              <a:rPr lang="en-GB" sz="2000" dirty="0" smtClean="0"/>
              <a:t>But see some example of this even in London</a:t>
            </a:r>
          </a:p>
          <a:p>
            <a:pPr lvl="2">
              <a:buFontTx/>
              <a:buChar char="•"/>
            </a:pPr>
            <a:r>
              <a:rPr lang="en-GB" dirty="0" smtClean="0"/>
              <a:t>Asymmetric Properties of rental movement (</a:t>
            </a:r>
            <a:r>
              <a:rPr lang="en-GB" dirty="0" err="1" smtClean="0"/>
              <a:t>Hendershott</a:t>
            </a:r>
            <a:r>
              <a:rPr lang="en-GB" dirty="0" smtClean="0"/>
              <a:t> et al)2008</a:t>
            </a:r>
          </a:p>
          <a:p>
            <a:pPr lvl="1">
              <a:buFontTx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Definitely something there but a quantifiable known is effective rents</a:t>
            </a:r>
            <a:endParaRPr lang="en-GB" sz="2000" dirty="0" smtClean="0">
              <a:solidFill>
                <a:schemeClr val="tx1"/>
              </a:solidFill>
            </a:endParaRP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571472" y="1857364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/>
              <a:t>Issue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285875" y="928688"/>
            <a:ext cx="750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GB" b="1" dirty="0">
                <a:solidFill>
                  <a:srgbClr val="E4303D"/>
                </a:solidFill>
                <a:latin typeface="+mj-lt"/>
              </a:rPr>
              <a:t>Introduction</a:t>
            </a:r>
            <a:endParaRPr lang="en-GB" b="1" dirty="0">
              <a:solidFill>
                <a:srgbClr val="E4303D"/>
              </a:solidFill>
              <a:latin typeface="+mj-lt"/>
            </a:endParaRP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3286125" y="4741863"/>
            <a:ext cx="4857750" cy="1143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sz="1100"/>
          </a:p>
        </p:txBody>
      </p:sp>
      <p:sp>
        <p:nvSpPr>
          <p:cNvPr id="20484" name="Content Placeholder 8"/>
          <p:cNvSpPr>
            <a:spLocks noGrp="1"/>
          </p:cNvSpPr>
          <p:nvPr>
            <p:ph idx="1"/>
          </p:nvPr>
        </p:nvSpPr>
        <p:spPr>
          <a:xfrm>
            <a:off x="357188" y="2357430"/>
            <a:ext cx="8424862" cy="3786195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Incentives are used to hold up rents in downturns</a:t>
            </a:r>
          </a:p>
          <a:p>
            <a:pPr>
              <a:buFontTx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It is in landlord’s interests to maintain headline rents</a:t>
            </a:r>
          </a:p>
          <a:p>
            <a:pPr lvl="1">
              <a:buFontTx/>
              <a:buChar char="•"/>
            </a:pPr>
            <a:r>
              <a:rPr lang="en-GB" dirty="0" smtClean="0"/>
              <a:t>Supports capital value and provides a market floor</a:t>
            </a:r>
          </a:p>
          <a:p>
            <a:pPr lvl="1">
              <a:buFontTx/>
              <a:buChar char="•"/>
            </a:pPr>
            <a:r>
              <a:rPr lang="en-GB" dirty="0" smtClean="0"/>
              <a:t>Provides a lock in value for developers</a:t>
            </a:r>
          </a:p>
          <a:p>
            <a:pPr lvl="1"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Market evidence used in rent reviews</a:t>
            </a:r>
          </a:p>
          <a:p>
            <a:pPr lvl="1">
              <a:buFontTx/>
              <a:buChar char="•"/>
            </a:pPr>
            <a:r>
              <a:rPr lang="en-GB" dirty="0" smtClean="0"/>
              <a:t>Especially with upward only rent reviews</a:t>
            </a:r>
          </a:p>
          <a:p>
            <a:pPr lvl="1">
              <a:buFontTx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Impact and how to treat incentives for investment returns well documented (Brown) 1995</a:t>
            </a:r>
          </a:p>
          <a:p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571472" y="1857364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 smtClean="0"/>
              <a:t>Effective rents</a:t>
            </a:r>
            <a:endParaRPr lang="en-GB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285875" y="928688"/>
            <a:ext cx="750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GB" b="1" dirty="0">
                <a:solidFill>
                  <a:srgbClr val="E4303D"/>
                </a:solidFill>
                <a:latin typeface="+mj-lt"/>
              </a:rPr>
              <a:t>Introduction</a:t>
            </a:r>
            <a:endParaRPr lang="en-GB" b="1" dirty="0">
              <a:solidFill>
                <a:srgbClr val="E4303D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1643050"/>
            <a:ext cx="6072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Prime and effective office rents in London City</a:t>
            </a:r>
            <a:endParaRPr lang="en-GB" sz="2000" b="1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57188" y="1954213"/>
          <a:ext cx="8424862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71472" y="6286520"/>
            <a:ext cx="2286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Source: DTZ Research</a:t>
            </a:r>
            <a:endParaRPr lang="en-GB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1285875" y="928688"/>
            <a:ext cx="750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GB" b="1" dirty="0">
                <a:solidFill>
                  <a:srgbClr val="E4303D"/>
                </a:solidFill>
              </a:rPr>
              <a:t>Data </a:t>
            </a:r>
            <a:r>
              <a:rPr lang="en-GB" b="1" dirty="0" smtClean="0">
                <a:solidFill>
                  <a:srgbClr val="E4303D"/>
                </a:solidFill>
              </a:rPr>
              <a:t>Collection</a:t>
            </a:r>
            <a:endParaRPr lang="en-GB" b="1" dirty="0">
              <a:solidFill>
                <a:srgbClr val="E4303D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8" y="1714488"/>
            <a:ext cx="8572500" cy="4811713"/>
          </a:xfrm>
        </p:spPr>
        <p:txBody>
          <a:bodyPr/>
          <a:lstStyle/>
          <a:p>
            <a:pPr marL="342900" lvl="4" indent="-342900">
              <a:buFont typeface="Arial" pitchFamily="34" charset="0"/>
              <a:buChar char="•"/>
              <a:defRPr/>
            </a:pPr>
            <a:r>
              <a:rPr lang="en-GB" b="1" dirty="0" smtClean="0"/>
              <a:t>Need to standardise approach</a:t>
            </a:r>
            <a:endParaRPr lang="en-GB" b="1" dirty="0" smtClean="0"/>
          </a:p>
          <a:p>
            <a:pPr marL="342900" lvl="4" indent="-342900">
              <a:buFont typeface="Symbol" pitchFamily="18" charset="2"/>
              <a:buNone/>
              <a:defRPr/>
            </a:pPr>
            <a:r>
              <a:rPr lang="en-GB" b="1" dirty="0" smtClean="0"/>
              <a:t>		</a:t>
            </a:r>
            <a:r>
              <a:rPr lang="en-GB" b="1" dirty="0" smtClean="0"/>
              <a:t>Take account of standards</a:t>
            </a:r>
          </a:p>
          <a:p>
            <a:pPr marL="342900" lvl="4" indent="-342900">
              <a:buFont typeface="Symbol" pitchFamily="18" charset="2"/>
              <a:buNone/>
              <a:defRPr/>
            </a:pPr>
            <a:r>
              <a:rPr lang="en-GB" b="1" dirty="0" smtClean="0"/>
              <a:t>	</a:t>
            </a:r>
            <a:r>
              <a:rPr lang="en-GB" b="1" dirty="0" smtClean="0"/>
              <a:t>	– UK 3 month always free for fit out</a:t>
            </a:r>
          </a:p>
          <a:p>
            <a:pPr marL="342900" lvl="4" indent="-342900">
              <a:buNone/>
              <a:defRPr/>
            </a:pPr>
            <a:r>
              <a:rPr lang="en-GB" b="1" dirty="0" smtClean="0"/>
              <a:t>		– Other markets in ‘turn key’ condition</a:t>
            </a:r>
          </a:p>
          <a:p>
            <a:pPr marL="342900" lvl="4" indent="-342900">
              <a:buNone/>
              <a:defRPr/>
            </a:pPr>
            <a:r>
              <a:rPr lang="en-GB" b="1" dirty="0" smtClean="0"/>
              <a:t>		– No rent frees beyond first break (5 years in UK 3 	years in Italy)</a:t>
            </a:r>
          </a:p>
          <a:p>
            <a:pPr marL="342900" lvl="4" indent="-342900">
              <a:buNone/>
              <a:defRPr/>
            </a:pPr>
            <a:endParaRPr lang="en-GB" b="1" dirty="0" smtClean="0"/>
          </a:p>
          <a:p>
            <a:pPr marL="342900" lvl="4" indent="-342900">
              <a:buFont typeface="Arial" pitchFamily="34" charset="0"/>
              <a:buChar char="•"/>
              <a:defRPr/>
            </a:pPr>
            <a:r>
              <a:rPr lang="en-GB" b="1" dirty="0" smtClean="0"/>
              <a:t>Standardise lease lengths at 10 years</a:t>
            </a:r>
          </a:p>
          <a:p>
            <a:pPr marL="342900" lvl="4" indent="-342900">
              <a:buNone/>
              <a:defRPr/>
            </a:pPr>
            <a:r>
              <a:rPr lang="en-GB" b="1" dirty="0" smtClean="0"/>
              <a:t>		– </a:t>
            </a:r>
            <a:r>
              <a:rPr lang="en-GB" b="1" dirty="0" smtClean="0"/>
              <a:t>No rent frees beyond first break (5 years in UK 3 	</a:t>
            </a:r>
            <a:endParaRPr lang="en-GB" b="1" dirty="0" smtClean="0"/>
          </a:p>
          <a:p>
            <a:pPr marL="342900" lvl="4" indent="-342900"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chemeClr val="tx1"/>
                </a:solidFill>
              </a:rPr>
              <a:t>Calculate effective rent</a:t>
            </a:r>
          </a:p>
          <a:p>
            <a:pPr marL="342900" lvl="4" indent="-342900">
              <a:buNone/>
              <a:defRPr/>
            </a:pP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</a:rPr>
              <a:t>(((Lease length – (rent free period-fit out allowance))/lease length)*prime rent</a:t>
            </a:r>
          </a:p>
          <a:p>
            <a:pPr marL="342900" lvl="4" indent="-342900">
              <a:buFont typeface="Arial" pitchFamily="34" charset="0"/>
              <a:buChar char="•"/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1285875" y="928688"/>
            <a:ext cx="750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GB" b="1" dirty="0" smtClean="0">
                <a:solidFill>
                  <a:srgbClr val="E4303D"/>
                </a:solidFill>
              </a:rPr>
              <a:t>Models</a:t>
            </a:r>
            <a:endParaRPr lang="en-GB" b="1" dirty="0">
              <a:solidFill>
                <a:srgbClr val="E4303D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8" y="1714488"/>
            <a:ext cx="8572500" cy="4811713"/>
          </a:xfrm>
        </p:spPr>
        <p:txBody>
          <a:bodyPr/>
          <a:lstStyle/>
          <a:p>
            <a:pPr marL="342900" lvl="4" indent="-342900">
              <a:buFont typeface="Arial" pitchFamily="34" charset="0"/>
              <a:buChar char="•"/>
              <a:defRPr/>
            </a:pPr>
            <a:r>
              <a:rPr lang="en-GB" b="1" dirty="0" smtClean="0"/>
              <a:t>From this we calculate an implicit rent series of rent free months and model this</a:t>
            </a:r>
          </a:p>
          <a:p>
            <a:pPr marL="342900" lvl="4" indent="-342900">
              <a:buFont typeface="Arial" pitchFamily="34" charset="0"/>
              <a:buChar char="•"/>
              <a:defRPr/>
            </a:pPr>
            <a:endParaRPr lang="en-GB" b="1" dirty="0" smtClean="0"/>
          </a:p>
          <a:p>
            <a:pPr marL="342900" lvl="4" indent="-342900">
              <a:buFont typeface="Arial" pitchFamily="34" charset="0"/>
              <a:buChar char="•"/>
              <a:defRPr/>
            </a:pPr>
            <a:r>
              <a:rPr lang="en-GB" b="1" dirty="0" smtClean="0"/>
              <a:t>Other variables used</a:t>
            </a:r>
          </a:p>
          <a:p>
            <a:pPr marL="342900" lvl="4" indent="-342900">
              <a:buFont typeface="Arial" pitchFamily="34" charset="0"/>
              <a:buChar char="•"/>
              <a:defRPr/>
            </a:pPr>
            <a:endParaRPr lang="en-GB" b="1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lvl="4" indent="-342900">
              <a:buFont typeface="Arial" pitchFamily="34" charset="0"/>
              <a:buChar char="•"/>
              <a:defRPr/>
            </a:pPr>
            <a:r>
              <a:rPr lang="en-GB" b="1" dirty="0" smtClean="0"/>
              <a:t>Availability</a:t>
            </a:r>
          </a:p>
          <a:p>
            <a:pPr marL="342900" lvl="4" indent="-342900"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chemeClr val="tx1"/>
                </a:solidFill>
                <a:latin typeface="+mn-lt"/>
                <a:ea typeface="+mn-ea"/>
              </a:rPr>
              <a:t>Stock</a:t>
            </a:r>
          </a:p>
          <a:p>
            <a:pPr marL="342900" lvl="4" indent="-342900">
              <a:buFont typeface="Arial" pitchFamily="34" charset="0"/>
              <a:buChar char="•"/>
              <a:defRPr/>
            </a:pPr>
            <a:r>
              <a:rPr lang="en-GB" b="1" dirty="0" smtClean="0"/>
              <a:t>Main driver of prime rent – not the rent itself</a:t>
            </a:r>
          </a:p>
          <a:p>
            <a:pPr marL="342900" lvl="4" indent="-342900"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chemeClr val="tx1"/>
                </a:solidFill>
                <a:latin typeface="+mn-lt"/>
                <a:ea typeface="+mn-ea"/>
              </a:rPr>
              <a:t>Lagged incentive</a:t>
            </a:r>
            <a:endParaRPr lang="en-GB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lvl="4" indent="-342900">
              <a:buFont typeface="Arial" pitchFamily="34" charset="0"/>
              <a:buChar char="•"/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FB1821"/>
      </a:dk2>
      <a:lt2>
        <a:srgbClr val="2C3A44"/>
      </a:lt2>
      <a:accent1>
        <a:srgbClr val="999999"/>
      </a:accent1>
      <a:accent2>
        <a:srgbClr val="CCCCCC"/>
      </a:accent2>
      <a:accent3>
        <a:srgbClr val="FFFFFF"/>
      </a:accent3>
      <a:accent4>
        <a:srgbClr val="000000"/>
      </a:accent4>
      <a:accent5>
        <a:srgbClr val="CACACA"/>
      </a:accent5>
      <a:accent6>
        <a:srgbClr val="B9B9B9"/>
      </a:accent6>
      <a:hlink>
        <a:srgbClr val="008A71"/>
      </a:hlink>
      <a:folHlink>
        <a:srgbClr val="BB012C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FB1821"/>
        </a:dk2>
        <a:lt2>
          <a:srgbClr val="2C3A44"/>
        </a:lt2>
        <a:accent1>
          <a:srgbClr val="999999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CACACA"/>
        </a:accent5>
        <a:accent6>
          <a:srgbClr val="B9B9B9"/>
        </a:accent6>
        <a:hlink>
          <a:srgbClr val="008A71"/>
        </a:hlink>
        <a:folHlink>
          <a:srgbClr val="BB01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FB1821"/>
      </a:dk2>
      <a:lt2>
        <a:srgbClr val="2C3A44"/>
      </a:lt2>
      <a:accent1>
        <a:srgbClr val="999999"/>
      </a:accent1>
      <a:accent2>
        <a:srgbClr val="CCCCCC"/>
      </a:accent2>
      <a:accent3>
        <a:srgbClr val="FFFFFF"/>
      </a:accent3>
      <a:accent4>
        <a:srgbClr val="000000"/>
      </a:accent4>
      <a:accent5>
        <a:srgbClr val="CACACA"/>
      </a:accent5>
      <a:accent6>
        <a:srgbClr val="B9B9B9"/>
      </a:accent6>
      <a:hlink>
        <a:srgbClr val="008A71"/>
      </a:hlink>
      <a:folHlink>
        <a:srgbClr val="BB012C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FB1821"/>
        </a:dk2>
        <a:lt2>
          <a:srgbClr val="2C3A44"/>
        </a:lt2>
        <a:accent1>
          <a:srgbClr val="999999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CACACA"/>
        </a:accent5>
        <a:accent6>
          <a:srgbClr val="B9B9B9"/>
        </a:accent6>
        <a:hlink>
          <a:srgbClr val="008A71"/>
        </a:hlink>
        <a:folHlink>
          <a:srgbClr val="BB01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FB1821"/>
      </a:dk2>
      <a:lt2>
        <a:srgbClr val="2C3A44"/>
      </a:lt2>
      <a:accent1>
        <a:srgbClr val="999999"/>
      </a:accent1>
      <a:accent2>
        <a:srgbClr val="CCCCCC"/>
      </a:accent2>
      <a:accent3>
        <a:srgbClr val="FFFFFF"/>
      </a:accent3>
      <a:accent4>
        <a:srgbClr val="000000"/>
      </a:accent4>
      <a:accent5>
        <a:srgbClr val="CACACA"/>
      </a:accent5>
      <a:accent6>
        <a:srgbClr val="B9B9B9"/>
      </a:accent6>
      <a:hlink>
        <a:srgbClr val="008A71"/>
      </a:hlink>
      <a:folHlink>
        <a:srgbClr val="BB012C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FB1821"/>
        </a:dk2>
        <a:lt2>
          <a:srgbClr val="2C3A44"/>
        </a:lt2>
        <a:accent1>
          <a:srgbClr val="999999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CACACA"/>
        </a:accent5>
        <a:accent6>
          <a:srgbClr val="B9B9B9"/>
        </a:accent6>
        <a:hlink>
          <a:srgbClr val="008A71"/>
        </a:hlink>
        <a:folHlink>
          <a:srgbClr val="BB01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TZ Template">
  <a:themeElements>
    <a:clrScheme name="Office Theme 1">
      <a:dk1>
        <a:srgbClr val="000000"/>
      </a:dk1>
      <a:lt1>
        <a:srgbClr val="FFFFFF"/>
      </a:lt1>
      <a:dk2>
        <a:srgbClr val="FB1821"/>
      </a:dk2>
      <a:lt2>
        <a:srgbClr val="2C3A44"/>
      </a:lt2>
      <a:accent1>
        <a:srgbClr val="999999"/>
      </a:accent1>
      <a:accent2>
        <a:srgbClr val="CCCCCC"/>
      </a:accent2>
      <a:accent3>
        <a:srgbClr val="FFFFFF"/>
      </a:accent3>
      <a:accent4>
        <a:srgbClr val="000000"/>
      </a:accent4>
      <a:accent5>
        <a:srgbClr val="CACACA"/>
      </a:accent5>
      <a:accent6>
        <a:srgbClr val="B9B9B9"/>
      </a:accent6>
      <a:hlink>
        <a:srgbClr val="008A71"/>
      </a:hlink>
      <a:folHlink>
        <a:srgbClr val="BB012C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FB1821"/>
        </a:dk2>
        <a:lt2>
          <a:srgbClr val="2C3A44"/>
        </a:lt2>
        <a:accent1>
          <a:srgbClr val="999999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CACACA"/>
        </a:accent5>
        <a:accent6>
          <a:srgbClr val="B9B9B9"/>
        </a:accent6>
        <a:hlink>
          <a:srgbClr val="008A71"/>
        </a:hlink>
        <a:folHlink>
          <a:srgbClr val="BB01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FB1821"/>
      </a:dk2>
      <a:lt2>
        <a:srgbClr val="2C3A44"/>
      </a:lt2>
      <a:accent1>
        <a:srgbClr val="999999"/>
      </a:accent1>
      <a:accent2>
        <a:srgbClr val="CCCCCC"/>
      </a:accent2>
      <a:accent3>
        <a:srgbClr val="FFFFFF"/>
      </a:accent3>
      <a:accent4>
        <a:srgbClr val="000000"/>
      </a:accent4>
      <a:accent5>
        <a:srgbClr val="CACACA"/>
      </a:accent5>
      <a:accent6>
        <a:srgbClr val="B9B9B9"/>
      </a:accent6>
      <a:hlink>
        <a:srgbClr val="008A71"/>
      </a:hlink>
      <a:folHlink>
        <a:srgbClr val="BB012C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FB1821"/>
        </a:dk2>
        <a:lt2>
          <a:srgbClr val="2C3A44"/>
        </a:lt2>
        <a:accent1>
          <a:srgbClr val="999999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CACACA"/>
        </a:accent5>
        <a:accent6>
          <a:srgbClr val="B9B9B9"/>
        </a:accent6>
        <a:hlink>
          <a:srgbClr val="008A71"/>
        </a:hlink>
        <a:folHlink>
          <a:srgbClr val="BB01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FB1821"/>
    </a:dk2>
    <a:lt2>
      <a:srgbClr val="2C3A44"/>
    </a:lt2>
    <a:accent1>
      <a:srgbClr val="999999"/>
    </a:accent1>
    <a:accent2>
      <a:srgbClr val="CCCCCC"/>
    </a:accent2>
    <a:accent3>
      <a:srgbClr val="FFFFFF"/>
    </a:accent3>
    <a:accent4>
      <a:srgbClr val="000000"/>
    </a:accent4>
    <a:accent5>
      <a:srgbClr val="CACACA"/>
    </a:accent5>
    <a:accent6>
      <a:srgbClr val="B9B9B9"/>
    </a:accent6>
    <a:hlink>
      <a:srgbClr val="008A71"/>
    </a:hlink>
    <a:folHlink>
      <a:srgbClr val="BB012C"/>
    </a:folHlink>
  </a:clrScheme>
  <a:fontScheme name="Office Theme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DTZ_TEMP</Template>
  <TotalTime>6308</TotalTime>
  <Words>474</Words>
  <Application>Microsoft Office PowerPoint</Application>
  <PresentationFormat>On-screen Show (4:3)</PresentationFormat>
  <Paragraphs>182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ＭＳ Ｐゴシック</vt:lpstr>
      <vt:lpstr>Symbol</vt:lpstr>
      <vt:lpstr>Office Theme</vt:lpstr>
      <vt:lpstr>1_Office Theme</vt:lpstr>
      <vt:lpstr>2_Office Theme</vt:lpstr>
      <vt:lpstr>3_Office Theme</vt:lpstr>
      <vt:lpstr>DTZ Template</vt:lpstr>
      <vt:lpstr>4_Office Theme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Paris IDF Office markets</vt:lpstr>
      <vt:lpstr>Brussels Office markets</vt:lpstr>
      <vt:lpstr>Slide 12</vt:lpstr>
      <vt:lpstr>Slide 13</vt:lpstr>
      <vt:lpstr>Slide 14</vt:lpstr>
      <vt:lpstr>Slide 15</vt:lpstr>
      <vt:lpstr>Slide 16</vt:lpstr>
    </vt:vector>
  </TitlesOfParts>
  <Company>DTZ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aallen</dc:creator>
  <cp:lastModifiedBy>tmcgough</cp:lastModifiedBy>
  <cp:revision>452</cp:revision>
  <cp:lastPrinted>2007-05-04T08:39:47Z</cp:lastPrinted>
  <dcterms:created xsi:type="dcterms:W3CDTF">2008-11-03T10:22:26Z</dcterms:created>
  <dcterms:modified xsi:type="dcterms:W3CDTF">2010-06-25T12:14:01Z</dcterms:modified>
</cp:coreProperties>
</file>