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3" r:id="rId2"/>
    <p:sldMasterId id="2147483654" r:id="rId3"/>
    <p:sldMasterId id="2147483655" r:id="rId4"/>
    <p:sldMasterId id="2147483657" r:id="rId5"/>
    <p:sldMasterId id="2147483658" r:id="rId6"/>
  </p:sldMasterIdLst>
  <p:notesMasterIdLst>
    <p:notesMasterId r:id="rId25"/>
  </p:notesMasterIdLst>
  <p:handoutMasterIdLst>
    <p:handoutMasterId r:id="rId26"/>
  </p:handoutMasterIdLst>
  <p:sldIdLst>
    <p:sldId id="378" r:id="rId7"/>
    <p:sldId id="379" r:id="rId8"/>
    <p:sldId id="380" r:id="rId9"/>
    <p:sldId id="381" r:id="rId10"/>
    <p:sldId id="382" r:id="rId11"/>
    <p:sldId id="384" r:id="rId12"/>
    <p:sldId id="398" r:id="rId13"/>
    <p:sldId id="397" r:id="rId14"/>
    <p:sldId id="399" r:id="rId15"/>
    <p:sldId id="391" r:id="rId16"/>
    <p:sldId id="386" r:id="rId17"/>
    <p:sldId id="400" r:id="rId18"/>
    <p:sldId id="401" r:id="rId19"/>
    <p:sldId id="402" r:id="rId20"/>
    <p:sldId id="403" r:id="rId21"/>
    <p:sldId id="404" r:id="rId22"/>
    <p:sldId id="405" r:id="rId23"/>
    <p:sldId id="406" r:id="rId24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Rdg Vest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5" autoAdjust="0"/>
  </p:normalViewPr>
  <p:slideViewPr>
    <p:cSldViewPr>
      <p:cViewPr varScale="1">
        <p:scale>
          <a:sx n="80" d="100"/>
          <a:sy n="80" d="100"/>
        </p:scale>
        <p:origin x="-59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15D53EF-BD62-4186-9B3A-125EB924D1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DC1C396-0C11-4B06-AA0C-88BB6CEC6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-Logo-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hidden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evice-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1813" y="433388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79850" y="6519863"/>
            <a:ext cx="3829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chemeClr val="tx1"/>
                </a:solidFill>
                <a:latin typeface="Rdg Vesta" pitchFamily="50" charset="0"/>
              </a:rPr>
              <a:t>© University of Reading 2006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40613" y="6519863"/>
            <a:ext cx="20272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b="1">
                <a:solidFill>
                  <a:schemeClr val="tx1"/>
                </a:solidFill>
                <a:latin typeface="Rdg Vesta" pitchFamily="50" charset="0"/>
              </a:rPr>
              <a:t>www.reading.ac.uk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hidden">
          <a:xfrm>
            <a:off x="7956550" y="0"/>
            <a:ext cx="1949450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pic>
        <p:nvPicPr>
          <p:cNvPr id="9" name="Picture 10" descr="Device-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hidden">
          <a:xfrm>
            <a:off x="8151813" y="438150"/>
            <a:ext cx="12827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9150" y="1166813"/>
            <a:ext cx="8578850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552825"/>
            <a:ext cx="8578850" cy="1476375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A3B7D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19150" y="6519863"/>
            <a:ext cx="192087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Rdg Vesta" pitchFamily="50" charset="0"/>
              </a:defRPr>
            </a:lvl1pPr>
          </a:lstStyle>
          <a:p>
            <a:pPr>
              <a:defRPr/>
            </a:pPr>
            <a:fld id="{D0C4A5C3-E3B8-48ED-A48C-0BD6B68DAA46}" type="datetime4">
              <a:rPr lang="en-US"/>
              <a:pPr>
                <a:defRPr/>
              </a:pPr>
              <a:t>June 25, 2010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267B-7745-41D7-BD0F-158FA251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274638"/>
            <a:ext cx="21478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150" y="274638"/>
            <a:ext cx="62912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1BF8-5FBF-47BC-B5C6-5D14C16A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647825"/>
            <a:ext cx="42148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647825"/>
            <a:ext cx="4214812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4CE9-9C90-49A4-8DFD-232A37477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3288" y="320675"/>
            <a:ext cx="2144712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320675"/>
            <a:ext cx="6284913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F944-1760-4B5E-8D2F-A05F9356D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-Logo-blue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hidden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evice-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1813" y="433388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79850" y="6519863"/>
            <a:ext cx="3829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tx1"/>
              </a:solidFill>
              <a:latin typeface="Rdg Vesta" pitchFamily="50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40613" y="6519863"/>
            <a:ext cx="2027237" cy="623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GB" sz="1400" b="1">
              <a:solidFill>
                <a:schemeClr val="tx1"/>
              </a:solidFill>
              <a:latin typeface="Rdg Vesta" pitchFamily="50" charset="0"/>
            </a:endParaRPr>
          </a:p>
          <a:p>
            <a:pPr algn="r">
              <a:spcBef>
                <a:spcPct val="50000"/>
              </a:spcBef>
              <a:defRPr/>
            </a:pPr>
            <a:endParaRPr lang="en-US" sz="1400" b="1">
              <a:solidFill>
                <a:schemeClr val="tx1"/>
              </a:solidFill>
              <a:latin typeface="Rdg Vesta" pitchFamily="50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hidden">
          <a:xfrm>
            <a:off x="7956550" y="0"/>
            <a:ext cx="1949450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pic>
        <p:nvPicPr>
          <p:cNvPr id="9" name="Picture 10" descr="Device-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hidden">
          <a:xfrm>
            <a:off x="8151813" y="438150"/>
            <a:ext cx="12827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9150" y="1166813"/>
            <a:ext cx="8578850" cy="2387600"/>
          </a:xfrm>
        </p:spPr>
        <p:txBody>
          <a:bodyPr wrap="square"/>
          <a:lstStyle>
            <a:lvl1pPr>
              <a:lnSpc>
                <a:spcPct val="90000"/>
              </a:lnSpc>
              <a:tabLst>
                <a:tab pos="4038600" algn="l"/>
              </a:tabLst>
              <a:defRPr sz="8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9150" y="3552825"/>
            <a:ext cx="8578850" cy="1476375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A3B7D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19150" y="6519863"/>
            <a:ext cx="192087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Rdg Vesta" pitchFamily="50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D3C3-95DF-49DF-8EA0-567F9D321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ECDE-BB84-435B-926A-AEC31AB98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2195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125" y="1600200"/>
            <a:ext cx="42195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04307-CAA0-4F2A-9397-9038860C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90228-FCED-41C6-8A10-F83A4C2B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443F-DEDD-408C-8584-42D1C9A7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2195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125" y="1600200"/>
            <a:ext cx="42195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F5A1-9AFF-4C4B-916B-9A5EE5548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8540-05F9-4158-9E58-ABD3DB705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E5EC-0211-4ED6-884C-1F6E48B15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872E-50CF-47DF-8246-193117091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3197-D19C-465D-987F-4CE5C348F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274638"/>
            <a:ext cx="2147887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150" y="274638"/>
            <a:ext cx="6291263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80E69-D5F4-4F18-B97B-3F45D6B4D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2B84-45DF-4ED1-9BBE-F388B9AA2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647825"/>
            <a:ext cx="4214813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647825"/>
            <a:ext cx="4214812" cy="4219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1222-D82E-4288-A29F-E3425FAAE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3288" y="320675"/>
            <a:ext cx="2144712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320675"/>
            <a:ext cx="6284913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8FA3-5A56-4218-8CAC-E83E6F85A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A02D-10A6-449D-AC98-532995FFF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3088-20F3-47DB-AE1B-7FFEB435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1EE3-0699-49C4-8068-C93B5D9D2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vice-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1813" y="438150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9150" y="274638"/>
            <a:ext cx="6708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5915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5538" y="6519863"/>
            <a:ext cx="7318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Rdg Vesta" pitchFamily="50" charset="0"/>
              </a:defRPr>
            </a:lvl1pPr>
          </a:lstStyle>
          <a:p>
            <a:pPr>
              <a:defRPr/>
            </a:pPr>
            <a:fld id="{C7FF7DEB-1988-4FB5-9A24-11A24AD24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819150" y="6519863"/>
            <a:ext cx="686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solidFill>
                <a:schemeClr val="tx1"/>
              </a:solidFill>
              <a:latin typeface="Rdg Vesta" pitchFamily="50" charset="0"/>
            </a:endParaRP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hidden">
          <a:xfrm>
            <a:off x="7956550" y="0"/>
            <a:ext cx="1949450" cy="11255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pic>
        <p:nvPicPr>
          <p:cNvPr id="1032" name="Picture 8" descr="Device-blu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8151813" y="438150"/>
            <a:ext cx="12827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5325" r:id="rId1"/>
    <p:sldLayoutId id="2147485261" r:id="rId2"/>
    <p:sldLayoutId id="2147485262" r:id="rId3"/>
    <p:sldLayoutId id="2147485263" r:id="rId4"/>
    <p:sldLayoutId id="2147485264" r:id="rId5"/>
    <p:sldLayoutId id="2147485265" r:id="rId6"/>
    <p:sldLayoutId id="2147485266" r:id="rId7"/>
    <p:sldLayoutId id="2147485267" r:id="rId8"/>
    <p:sldLayoutId id="2147485268" r:id="rId9"/>
    <p:sldLayoutId id="2147485269" r:id="rId10"/>
    <p:sldLayoutId id="214748527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vice-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1813" y="434975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320675"/>
            <a:ext cx="6477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975" y="1647825"/>
            <a:ext cx="85820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>
            <a:off x="2457450" y="6813550"/>
            <a:ext cx="24177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1911350" y="6858000"/>
            <a:ext cx="3352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hidden">
          <a:xfrm>
            <a:off x="7956550" y="0"/>
            <a:ext cx="1949450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pic>
        <p:nvPicPr>
          <p:cNvPr id="2056" name="Picture 8" descr="Device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8151813" y="436563"/>
            <a:ext cx="1282700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272" r:id="rId2"/>
    <p:sldLayoutId id="2147485273" r:id="rId3"/>
    <p:sldLayoutId id="2147485274" r:id="rId4"/>
    <p:sldLayoutId id="2147485275" r:id="rId5"/>
    <p:sldLayoutId id="2147485276" r:id="rId6"/>
    <p:sldLayoutId id="2147485277" r:id="rId7"/>
    <p:sldLayoutId id="2147485278" r:id="rId8"/>
    <p:sldLayoutId id="2147485279" r:id="rId9"/>
    <p:sldLayoutId id="2147485280" r:id="rId10"/>
    <p:sldLayoutId id="214748528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tx2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282" r:id="rId1"/>
    <p:sldLayoutId id="2147485283" r:id="rId2"/>
    <p:sldLayoutId id="2147485284" r:id="rId3"/>
    <p:sldLayoutId id="2147485285" r:id="rId4"/>
    <p:sldLayoutId id="2147485286" r:id="rId5"/>
    <p:sldLayoutId id="2147485287" r:id="rId6"/>
    <p:sldLayoutId id="2147485288" r:id="rId7"/>
    <p:sldLayoutId id="2147485289" r:id="rId8"/>
    <p:sldLayoutId id="2147485290" r:id="rId9"/>
    <p:sldLayoutId id="2147485291" r:id="rId10"/>
    <p:sldLayoutId id="21474852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vice-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1813" y="438150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9150" y="274638"/>
            <a:ext cx="6708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5915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2"/>
            <a:r>
              <a:rPr lang="en-US" smtClean="0"/>
              <a:t>Third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5538" y="6519863"/>
            <a:ext cx="7318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Rdg Vesta" pitchFamily="50" charset="0"/>
              </a:defRPr>
            </a:lvl1pPr>
          </a:lstStyle>
          <a:p>
            <a:pPr>
              <a:defRPr/>
            </a:pPr>
            <a:fld id="{3D7C755A-D815-4AD8-A909-0415EAB44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819150" y="6519863"/>
            <a:ext cx="686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chemeClr val="tx1"/>
                </a:solidFill>
                <a:latin typeface="Rdg Vesta" pitchFamily="50" charset="0"/>
              </a:rPr>
              <a:t>Real Estate &amp; Planning</a:t>
            </a:r>
          </a:p>
        </p:txBody>
      </p:sp>
      <p:pic>
        <p:nvPicPr>
          <p:cNvPr id="3079" name="Picture 7" descr="Device-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hidden">
          <a:xfrm>
            <a:off x="8151813" y="436563"/>
            <a:ext cx="1282700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26" r:id="rId1"/>
    <p:sldLayoutId id="2147485293" r:id="rId2"/>
    <p:sldLayoutId id="2147485294" r:id="rId3"/>
    <p:sldLayoutId id="2147485295" r:id="rId4"/>
    <p:sldLayoutId id="2147485296" r:id="rId5"/>
    <p:sldLayoutId id="2147485297" r:id="rId6"/>
    <p:sldLayoutId id="2147485298" r:id="rId7"/>
    <p:sldLayoutId id="2147485299" r:id="rId8"/>
    <p:sldLayoutId id="2147485300" r:id="rId9"/>
    <p:sldLayoutId id="2147485301" r:id="rId10"/>
    <p:sldLayoutId id="2147485302" r:id="rId11"/>
    <p:sldLayoutId id="2147485327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1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vice-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1813" y="434975"/>
            <a:ext cx="128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320675"/>
            <a:ext cx="6477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975" y="1647825"/>
            <a:ext cx="85820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457450" y="6813550"/>
            <a:ext cx="24177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1911350" y="6858000"/>
            <a:ext cx="3352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hidden">
          <a:xfrm>
            <a:off x="7956550" y="0"/>
            <a:ext cx="1949450" cy="11255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Rdg Vesta" pitchFamily="50" charset="0"/>
            </a:endParaRPr>
          </a:p>
        </p:txBody>
      </p:sp>
      <p:pic>
        <p:nvPicPr>
          <p:cNvPr id="4104" name="Picture 8" descr="Device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8151813" y="436563"/>
            <a:ext cx="1282700" cy="38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03" r:id="rId1"/>
    <p:sldLayoutId id="2147485304" r:id="rId2"/>
    <p:sldLayoutId id="2147485305" r:id="rId3"/>
    <p:sldLayoutId id="2147485306" r:id="rId4"/>
    <p:sldLayoutId id="2147485307" r:id="rId5"/>
    <p:sldLayoutId id="2147485308" r:id="rId6"/>
    <p:sldLayoutId id="2147485309" r:id="rId7"/>
    <p:sldLayoutId id="2147485310" r:id="rId8"/>
    <p:sldLayoutId id="2147485311" r:id="rId9"/>
    <p:sldLayoutId id="2147485312" r:id="rId10"/>
    <p:sldLayoutId id="214748531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8600">
          <a:solidFill>
            <a:schemeClr val="tx2"/>
          </a:solidFill>
          <a:latin typeface="+mn-lt"/>
          <a:ea typeface="+mn-ea"/>
          <a:cs typeface="+mn-cs"/>
        </a:defRPr>
      </a:lvl1pPr>
      <a:lvl2pPr marL="2330450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2967038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3527425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4087813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45450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50022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54594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5916613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314" r:id="rId1"/>
    <p:sldLayoutId id="2147485315" r:id="rId2"/>
    <p:sldLayoutId id="2147485316" r:id="rId3"/>
    <p:sldLayoutId id="2147485317" r:id="rId4"/>
    <p:sldLayoutId id="2147485318" r:id="rId5"/>
    <p:sldLayoutId id="2147485319" r:id="rId6"/>
    <p:sldLayoutId id="2147485320" r:id="rId7"/>
    <p:sldLayoutId id="2147485321" r:id="rId8"/>
    <p:sldLayoutId id="2147485322" r:id="rId9"/>
    <p:sldLayoutId id="2147485323" r:id="rId10"/>
    <p:sldLayoutId id="214748532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dg Vesta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643063"/>
            <a:ext cx="8420100" cy="1498600"/>
          </a:xfrm>
        </p:spPr>
        <p:txBody>
          <a:bodyPr/>
          <a:lstStyle/>
          <a:p>
            <a:pPr eaLnBrk="1" hangingPunct="1"/>
            <a:r>
              <a:rPr lang="en-GB" sz="2800" b="1" dirty="0" smtClean="0">
                <a:latin typeface="Tahoma" pitchFamily="34" charset="0"/>
                <a:cs typeface="Tahoma" pitchFamily="34" charset="0"/>
              </a:rPr>
              <a:t>Precisely Wrong or Roughly Right?</a:t>
            </a:r>
            <a:br>
              <a:rPr lang="en-GB" sz="2800" b="1" dirty="0" smtClean="0">
                <a:latin typeface="Tahoma" pitchFamily="34" charset="0"/>
                <a:cs typeface="Tahoma" pitchFamily="34" charset="0"/>
              </a:rPr>
            </a:br>
            <a:r>
              <a:rPr lang="en-GB" sz="2800" b="1" dirty="0" smtClean="0">
                <a:latin typeface="Tahoma" pitchFamily="34" charset="0"/>
                <a:cs typeface="Tahoma" pitchFamily="34" charset="0"/>
              </a:rPr>
              <a:t>An Evaluation of Development Viability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Peter Byrne</a:t>
            </a:r>
          </a:p>
          <a:p>
            <a:pPr eaLnBrk="1" hangingPunct="1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Pat McAllister</a:t>
            </a:r>
          </a:p>
          <a:p>
            <a:pPr eaLnBrk="1" hangingPunct="1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Peter Wyatt</a:t>
            </a:r>
          </a:p>
          <a:p>
            <a:pPr eaLnBrk="1" hangingPunct="1"/>
            <a:endParaRPr lang="en-GB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</a:rPr>
              <a:t>www.henley.reading.ac.uk/rep/fulltxt/0810.pdf</a:t>
            </a:r>
            <a:endParaRPr lang="en-GB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488950"/>
            <a:ext cx="6919913" cy="582613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Is there an optimally complex model?</a:t>
            </a:r>
          </a:p>
        </p:txBody>
      </p:sp>
      <p:grpSp>
        <p:nvGrpSpPr>
          <p:cNvPr id="17411" name="Text Placeholder 3"/>
          <p:cNvGrpSpPr>
            <a:grpSpLocks noGrp="1"/>
          </p:cNvGrpSpPr>
          <p:nvPr>
            <p:ph type="body" idx="1"/>
          </p:nvPr>
        </p:nvGrpSpPr>
        <p:grpSpPr bwMode="auto">
          <a:xfrm>
            <a:off x="1047750" y="1500188"/>
            <a:ext cx="7437438" cy="4206875"/>
            <a:chOff x="1085" y="496"/>
            <a:chExt cx="3927" cy="3195"/>
          </a:xfrm>
        </p:grpSpPr>
        <p:sp>
          <p:nvSpPr>
            <p:cNvPr id="17413" name="Line 4"/>
            <p:cNvSpPr>
              <a:spLocks noChangeShapeType="1"/>
            </p:cNvSpPr>
            <p:nvPr/>
          </p:nvSpPr>
          <p:spPr bwMode="auto">
            <a:xfrm>
              <a:off x="1338" y="3203"/>
              <a:ext cx="36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1338" y="2387"/>
              <a:ext cx="36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 flipV="1">
              <a:off x="1338" y="572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3719" y="1933"/>
              <a:ext cx="103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tx1"/>
                  </a:solidFill>
                  <a:latin typeface="Arial" charset="0"/>
                  <a:cs typeface="Arial" charset="0"/>
                </a:rPr>
                <a:t>Input uncertainty</a:t>
              </a:r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 flipV="1">
              <a:off x="1085" y="496"/>
              <a:ext cx="289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tx1"/>
                  </a:solidFill>
                  <a:latin typeface="Arial" charset="0"/>
                  <a:cs typeface="Arial" charset="0"/>
                </a:rPr>
                <a:t>Output uncertainty</a:t>
              </a:r>
            </a:p>
          </p:txBody>
        </p:sp>
        <p:sp>
          <p:nvSpPr>
            <p:cNvPr id="17418" name="Line 9"/>
            <p:cNvSpPr>
              <a:spLocks noChangeShapeType="1"/>
            </p:cNvSpPr>
            <p:nvPr/>
          </p:nvSpPr>
          <p:spPr bwMode="auto">
            <a:xfrm>
              <a:off x="1565" y="754"/>
              <a:ext cx="3357" cy="2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2278" y="970"/>
              <a:ext cx="1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>
                  <a:solidFill>
                    <a:schemeClr val="tx1"/>
                  </a:solidFill>
                  <a:latin typeface="Arial" charset="0"/>
                  <a:cs typeface="Arial" charset="0"/>
                </a:rPr>
                <a:t>Model uncertainty</a:t>
              </a:r>
            </a:p>
          </p:txBody>
        </p:sp>
        <p:sp>
          <p:nvSpPr>
            <p:cNvPr id="17420" name="Line 11"/>
            <p:cNvSpPr>
              <a:spLocks noChangeShapeType="1"/>
            </p:cNvSpPr>
            <p:nvPr/>
          </p:nvSpPr>
          <p:spPr bwMode="auto">
            <a:xfrm>
              <a:off x="2971" y="2478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2959" y="184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1474" y="2568"/>
              <a:ext cx="1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chemeClr val="tx1"/>
                  </a:solidFill>
                  <a:latin typeface="Arial" charset="0"/>
                  <a:cs typeface="Arial" charset="0"/>
                </a:rPr>
                <a:t>Output uncertainty due to input uncertainty</a:t>
              </a: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1429" y="1933"/>
              <a:ext cx="1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chemeClr val="tx1"/>
                  </a:solidFill>
                  <a:latin typeface="Arial" charset="0"/>
                  <a:cs typeface="Arial" charset="0"/>
                </a:rPr>
                <a:t>Output uncertainty due to model uncertainty</a:t>
              </a:r>
            </a:p>
          </p:txBody>
        </p:sp>
        <p:sp>
          <p:nvSpPr>
            <p:cNvPr id="17424" name="Line 15"/>
            <p:cNvSpPr>
              <a:spLocks noChangeShapeType="1"/>
            </p:cNvSpPr>
            <p:nvPr/>
          </p:nvSpPr>
          <p:spPr bwMode="auto">
            <a:xfrm>
              <a:off x="3878" y="2387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5" name="Text Box 16"/>
            <p:cNvSpPr txBox="1">
              <a:spLocks noChangeArrowheads="1"/>
            </p:cNvSpPr>
            <p:nvPr/>
          </p:nvSpPr>
          <p:spPr bwMode="auto">
            <a:xfrm>
              <a:off x="3275" y="3294"/>
              <a:ext cx="118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cs typeface="Arial" charset="0"/>
                </a:rPr>
                <a:t>Optimal level of</a:t>
              </a:r>
            </a:p>
            <a:p>
              <a:pPr algn="ctr"/>
              <a:r>
                <a:rPr lang="en-GB" sz="1400" b="1">
                  <a:solidFill>
                    <a:schemeClr val="tx1"/>
                  </a:solidFill>
                  <a:latin typeface="Arial" charset="0"/>
                  <a:cs typeface="Arial" charset="0"/>
                </a:rPr>
                <a:t>model complexity</a:t>
              </a:r>
            </a:p>
          </p:txBody>
        </p:sp>
        <p:sp>
          <p:nvSpPr>
            <p:cNvPr id="17426" name="Line 17"/>
            <p:cNvSpPr>
              <a:spLocks noChangeShapeType="1"/>
            </p:cNvSpPr>
            <p:nvPr/>
          </p:nvSpPr>
          <p:spPr bwMode="auto">
            <a:xfrm flipH="1">
              <a:off x="2653" y="1253"/>
              <a:ext cx="182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7" name="Line 18"/>
            <p:cNvSpPr>
              <a:spLocks noChangeShapeType="1"/>
            </p:cNvSpPr>
            <p:nvPr/>
          </p:nvSpPr>
          <p:spPr bwMode="auto">
            <a:xfrm>
              <a:off x="4241" y="216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2" name="TextBox 19"/>
          <p:cNvSpPr txBox="1">
            <a:spLocks noChangeArrowheads="1"/>
          </p:cNvSpPr>
          <p:nvPr/>
        </p:nvSpPr>
        <p:spPr bwMode="auto">
          <a:xfrm>
            <a:off x="7500938" y="5143500"/>
            <a:ext cx="2166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chemeClr val="tx1"/>
                </a:solidFill>
                <a:latin typeface="Arial" charset="0"/>
                <a:cs typeface="Arial" charset="0"/>
              </a:rPr>
              <a:t>Model Complexity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939800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Monte Carlo Simulation is used</a:t>
            </a:r>
            <a:br>
              <a:rPr lang="en-GB" sz="2800" b="1" smtClean="0">
                <a:latin typeface="Tahoma" pitchFamily="34" charset="0"/>
                <a:cs typeface="Tahoma" pitchFamily="34" charset="0"/>
              </a:rPr>
            </a:br>
            <a:r>
              <a:rPr lang="en-GB" sz="2800" b="1" smtClean="0">
                <a:latin typeface="Tahoma" pitchFamily="34" charset="0"/>
                <a:cs typeface="Tahoma" pitchFamily="34" charset="0"/>
              </a:rPr>
              <a:t>to assess whether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Choice of model structure produces significantly different output means and variance?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Choice of model scale produces different output means and variances?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Five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Traditional residual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Aggregated standard cash flow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Aggregated alternative cash flow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Disaggregated standard cash flow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Disaggregated alternative cash flow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Key assumptions and inputs #1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125538"/>
            <a:ext cx="8994775" cy="50006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0" y="1124744"/>
            <a:ext cx="4570734" cy="5256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Results - #1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915400" cy="49831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8" y="1125538"/>
            <a:ext cx="8629650" cy="4697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Key assumptions and inputs #2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915400" cy="49831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071563"/>
            <a:ext cx="7805738" cy="471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Key assumptions and inputs #2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915400" cy="49831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357313"/>
            <a:ext cx="5500688" cy="403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0"/>
            <a:ext cx="8613775" cy="857250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Results #2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2438" y="1071563"/>
            <a:ext cx="8958262" cy="4418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0"/>
            <a:ext cx="8613775" cy="857250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Results #2</a:t>
            </a:r>
          </a:p>
        </p:txBody>
      </p:sp>
      <p:pic>
        <p:nvPicPr>
          <p:cNvPr id="23555" name="Picture 5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23938" y="1857375"/>
            <a:ext cx="7170737" cy="228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Conclusions and Further 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052513"/>
            <a:ext cx="859155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DVAs are now an important nexus in the UK planning system.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Many of the dilemmas in development viability modelling are shared in other disciplines.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Largely due to high levels of input uncertainty, it is a common finding that simple, aggregated models can display </a:t>
            </a:r>
            <a:r>
              <a:rPr lang="en-GB" sz="1800" dirty="0" err="1" smtClean="0">
                <a:latin typeface="Tahoma" pitchFamily="34" charset="0"/>
              </a:rPr>
              <a:t>equifinality</a:t>
            </a:r>
            <a:r>
              <a:rPr lang="en-GB" sz="1800" dirty="0" smtClean="0">
                <a:latin typeface="Tahoma" pitchFamily="34" charset="0"/>
              </a:rPr>
              <a:t>  with complex, disaggregated models. 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We also find evidence of </a:t>
            </a:r>
            <a:r>
              <a:rPr lang="en-GB" sz="1800" dirty="0" err="1" smtClean="0">
                <a:latin typeface="Tahoma" pitchFamily="34" charset="0"/>
              </a:rPr>
              <a:t>equifinality</a:t>
            </a:r>
            <a:r>
              <a:rPr lang="en-GB" sz="1800" dirty="0" smtClean="0">
                <a:latin typeface="Tahoma" pitchFamily="34" charset="0"/>
              </a:rPr>
              <a:t> in the outputs of a simple, aggregated model relative to more complex, disaggregated models.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However, we need further testing to model phased developments and development period uncertainty.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latin typeface="Tahoma" pitchFamily="34" charset="0"/>
              </a:rPr>
              <a:t>We need to be more certain that our conclusions are robust and are not a function of subjective estimates of estimated variances, distributions and correlations.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274638"/>
            <a:ext cx="6708775" cy="582612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Main Research questions</a:t>
            </a:r>
          </a:p>
          <a:p>
            <a:pPr eaLnBrk="1" hangingPunct="1">
              <a:buFont typeface="+mj-lt"/>
              <a:buAutoNum type="alphaLcParenR"/>
              <a:defRPr/>
            </a:pPr>
            <a:endParaRPr lang="en-GB" sz="1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Background and context</a:t>
            </a:r>
          </a:p>
          <a:p>
            <a:pPr eaLnBrk="1" hangingPunct="1">
              <a:buFont typeface="+mj-lt"/>
              <a:buAutoNum type="alphaLcParenR"/>
              <a:defRPr/>
            </a:pPr>
            <a:endParaRPr lang="en-GB" sz="1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Current practice</a:t>
            </a:r>
          </a:p>
          <a:p>
            <a:pPr eaLnBrk="1" hangingPunct="1">
              <a:buFont typeface="+mj-lt"/>
              <a:buAutoNum type="alphaLcParenR"/>
              <a:defRPr/>
            </a:pPr>
            <a:endParaRPr lang="en-GB" sz="1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Uncertainty issues</a:t>
            </a:r>
          </a:p>
          <a:p>
            <a:pPr eaLnBrk="1" hangingPunct="1">
              <a:buFont typeface="+mj-lt"/>
              <a:buAutoNum type="alphaLcParenR"/>
              <a:defRPr/>
            </a:pPr>
            <a:endParaRPr lang="en-GB" sz="1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Some hypothetically typical developments and their simulation outputs</a:t>
            </a:r>
          </a:p>
          <a:p>
            <a:pPr eaLnBrk="1" hangingPunct="1">
              <a:buFont typeface="+mj-lt"/>
              <a:buAutoNum type="alphaLcParenR"/>
              <a:defRPr/>
            </a:pPr>
            <a:endParaRPr lang="en-GB" sz="1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Findings and conclusions 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488950"/>
            <a:ext cx="6708775" cy="582613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Main research questions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latin typeface="Tahoma" pitchFamily="34" charset="0"/>
                <a:cs typeface="Tahoma" pitchFamily="34" charset="0"/>
              </a:rPr>
              <a:t>Given intrinsic input uncertainty and volatility, what do:</a:t>
            </a:r>
          </a:p>
          <a:p>
            <a:pPr eaLnBrk="1" hangingPunct="1"/>
            <a:endParaRPr lang="en-GB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smtClean="0">
                <a:latin typeface="Tahoma" pitchFamily="34" charset="0"/>
                <a:cs typeface="Tahoma" pitchFamily="34" charset="0"/>
              </a:rPr>
              <a:t>choice of model structure, and</a:t>
            </a:r>
          </a:p>
          <a:p>
            <a:pPr eaLnBrk="1" hangingPunct="1"/>
            <a:r>
              <a:rPr lang="en-GB" smtClean="0">
                <a:latin typeface="Tahoma" pitchFamily="34" charset="0"/>
                <a:cs typeface="Tahoma" pitchFamily="34" charset="0"/>
              </a:rPr>
              <a:t>level of input variable complexity </a:t>
            </a:r>
          </a:p>
          <a:p>
            <a:pPr eaLnBrk="1" hangingPunct="1">
              <a:buFontTx/>
              <a:buNone/>
            </a:pPr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GB" smtClean="0">
                <a:latin typeface="Tahoma" pitchFamily="34" charset="0"/>
                <a:cs typeface="Tahoma" pitchFamily="34" charset="0"/>
              </a:rPr>
              <a:t>mean for the uncertainty of DVA output(s)?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488950"/>
            <a:ext cx="6708775" cy="582613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Background and context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smtClean="0">
                <a:latin typeface="Tahoma" pitchFamily="34" charset="0"/>
                <a:cs typeface="Tahoma" pitchFamily="34" charset="0"/>
              </a:rPr>
              <a:t>Financial modelling of development proposals has now become a matter of public policy</a:t>
            </a:r>
          </a:p>
          <a:p>
            <a:pPr eaLnBrk="1" hangingPunct="1"/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sz="2000" smtClean="0">
                <a:latin typeface="Tahoma" pitchFamily="34" charset="0"/>
                <a:cs typeface="Tahoma" pitchFamily="34" charset="0"/>
              </a:rPr>
              <a:t>DVAs are a central component of negotiations on planning contributions</a:t>
            </a:r>
          </a:p>
          <a:p>
            <a:pPr eaLnBrk="1" hangingPunct="1"/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sz="2000" smtClean="0">
                <a:latin typeface="Tahoma" pitchFamily="34" charset="0"/>
                <a:cs typeface="Tahoma" pitchFamily="34" charset="0"/>
              </a:rPr>
              <a:t>Developers and planning authorities must now demonstrate that proposals are financially viable</a:t>
            </a:r>
          </a:p>
          <a:p>
            <a:pPr eaLnBrk="1" hangingPunct="1"/>
            <a:endParaRPr lang="en-GB" sz="200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GB" sz="2000" smtClean="0">
                <a:latin typeface="Tahoma" pitchFamily="34" charset="0"/>
                <a:cs typeface="Tahoma" pitchFamily="34" charset="0"/>
              </a:rPr>
              <a:t>Development appraisal methodology is increasingly being scrutinised and contested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600200"/>
            <a:ext cx="8348663" cy="434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DVAs are rule-based, deterministic models that attempt to simulate the expected input-output behaviour of a development project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Specifically regarding quantity and timing of future revenue and expenditure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Like all models, they simplify – to varying degrees...</a:t>
            </a:r>
          </a:p>
        </p:txBody>
      </p:sp>
      <p:pic>
        <p:nvPicPr>
          <p:cNvPr id="12291" name="Picture 15"/>
          <p:cNvPicPr>
            <a:picLocks noChangeAspect="1" noChangeArrowheads="1"/>
          </p:cNvPicPr>
          <p:nvPr/>
        </p:nvPicPr>
        <p:blipFill>
          <a:blip r:embed="rId2" cstate="print"/>
          <a:srcRect l="23633" t="39258" r="46338" b="52930"/>
          <a:stretch>
            <a:fillRect/>
          </a:stretch>
        </p:blipFill>
        <p:spPr bwMode="auto">
          <a:xfrm>
            <a:off x="2524125" y="3857625"/>
            <a:ext cx="4027488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2" name="Picture 16"/>
          <p:cNvPicPr>
            <a:picLocks noChangeAspect="1" noChangeArrowheads="1"/>
          </p:cNvPicPr>
          <p:nvPr/>
        </p:nvPicPr>
        <p:blipFill>
          <a:blip r:embed="rId3" cstate="print"/>
          <a:srcRect l="22900" t="55664" r="35352" b="36523"/>
          <a:stretch>
            <a:fillRect/>
          </a:stretch>
        </p:blipFill>
        <p:spPr bwMode="auto">
          <a:xfrm>
            <a:off x="2425700" y="4500563"/>
            <a:ext cx="5599113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500063"/>
            <a:ext cx="6708775" cy="571500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DVAs: current practice</a:t>
            </a:r>
          </a:p>
        </p:txBody>
      </p:sp>
      <p:pic>
        <p:nvPicPr>
          <p:cNvPr id="12294" name="Picture 17"/>
          <p:cNvPicPr>
            <a:picLocks noChangeAspect="1" noChangeArrowheads="1"/>
          </p:cNvPicPr>
          <p:nvPr/>
        </p:nvPicPr>
        <p:blipFill>
          <a:blip r:embed="rId4" cstate="print"/>
          <a:srcRect l="33887" t="34180" r="40479" b="58006"/>
          <a:stretch>
            <a:fillRect/>
          </a:stretch>
        </p:blipFill>
        <p:spPr bwMode="auto">
          <a:xfrm>
            <a:off x="2381250" y="5286375"/>
            <a:ext cx="3751263" cy="857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 cstate="print"/>
          <a:srcRect l="41211" t="54688" r="46338" b="40430"/>
          <a:stretch>
            <a:fillRect/>
          </a:stretch>
        </p:blipFill>
        <p:spPr bwMode="auto">
          <a:xfrm>
            <a:off x="2366963" y="3429000"/>
            <a:ext cx="1871662" cy="550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488950"/>
            <a:ext cx="6708775" cy="582613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DVAs: current 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600200"/>
            <a:ext cx="8205788" cy="434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Well-known limitations of traditional residual approach linked to assumptions about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Timing of expenditure and receipts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Simplistic profit ‘mark-up’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Inclusion of finance costs</a:t>
            </a:r>
          </a:p>
          <a:p>
            <a:pPr lvl="1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1800" smtClean="0">
                <a:latin typeface="Tahoma" pitchFamily="34" charset="0"/>
                <a:cs typeface="Tahoma" pitchFamily="34" charset="0"/>
              </a:rPr>
              <a:t>Lack of forecasts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Cash flow models have ‘solved’ the timing and forecast issues only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GB" sz="2000" smtClean="0">
                <a:latin typeface="Tahoma" pitchFamily="34" charset="0"/>
                <a:cs typeface="Tahoma" pitchFamily="34" charset="0"/>
              </a:rPr>
              <a:t>An alternative cash flow approach has been proposed – but requires a hurdle rate of return to be specified</a:t>
            </a:r>
          </a:p>
          <a:p>
            <a:pPr lvl="1" eaLnBrk="1" hangingPunct="1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r="23892"/>
          <a:stretch>
            <a:fillRect/>
          </a:stretch>
        </p:blipFill>
        <p:spPr bwMode="auto">
          <a:xfrm>
            <a:off x="595313" y="3714750"/>
            <a:ext cx="7092950" cy="1214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r="26239"/>
          <a:stretch>
            <a:fillRect/>
          </a:stretch>
        </p:blipFill>
        <p:spPr bwMode="auto">
          <a:xfrm>
            <a:off x="1993900" y="5091113"/>
            <a:ext cx="7673975" cy="112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85750"/>
            <a:ext cx="5429250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t="2596"/>
          <a:stretch>
            <a:fillRect/>
          </a:stretch>
        </p:blipFill>
        <p:spPr bwMode="auto">
          <a:xfrm>
            <a:off x="523875" y="1071563"/>
            <a:ext cx="8821738" cy="536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500063"/>
            <a:ext cx="6708775" cy="571500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Tahoma" pitchFamily="34" charset="0"/>
                <a:cs typeface="Tahoma" pitchFamily="34" charset="0"/>
              </a:rPr>
              <a:t>Uncertainty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3538" indent="-363538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Model structure</a:t>
            </a:r>
          </a:p>
          <a:p>
            <a:pPr marL="763588" lvl="1" indent="-363538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Choice of model scale: extent and balance of disaggregation</a:t>
            </a:r>
          </a:p>
          <a:p>
            <a:pPr marL="763588" lvl="1" indent="-363538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Error propagation</a:t>
            </a:r>
          </a:p>
          <a:p>
            <a:pPr marL="363538" indent="-3635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 smtClean="0">
                <a:latin typeface="Tahoma" pitchFamily="34" charset="0"/>
                <a:cs typeface="Tahoma" pitchFamily="34" charset="0"/>
              </a:rPr>
              <a:t>Inputs</a:t>
            </a:r>
          </a:p>
          <a:p>
            <a:pPr marL="763588" lvl="1" indent="-3635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Over-parameterisation vs. parsimony</a:t>
            </a:r>
          </a:p>
          <a:p>
            <a:pPr marL="763588" lvl="1" indent="-363538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Uncertain estimation and uncertain volatility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Most are stochastic rather than deterministic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Many are linked in a ratio-dependent manner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>
                <a:latin typeface="Tahoma" pitchFamily="34" charset="0"/>
                <a:cs typeface="Tahoma" pitchFamily="34" charset="0"/>
              </a:rPr>
              <a:t>Some of these ratios are also stochastic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g Blue full">
  <a:themeElements>
    <a:clrScheme name="Rdg Blue full 1">
      <a:dk1>
        <a:srgbClr val="1C1C1C"/>
      </a:dk1>
      <a:lt1>
        <a:srgbClr val="FFFFFF"/>
      </a:lt1>
      <a:dk2>
        <a:srgbClr val="194B8D"/>
      </a:dk2>
      <a:lt2>
        <a:srgbClr val="FFFFFF"/>
      </a:lt2>
      <a:accent1>
        <a:srgbClr val="194B8D"/>
      </a:accent1>
      <a:accent2>
        <a:srgbClr val="808080"/>
      </a:accent2>
      <a:accent3>
        <a:srgbClr val="ABB1C5"/>
      </a:accent3>
      <a:accent4>
        <a:srgbClr val="DADADA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Rdg Blue full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Rdg Blue full 1">
        <a:dk1>
          <a:srgbClr val="1C1C1C"/>
        </a:dk1>
        <a:lt1>
          <a:srgbClr val="FFFFFF"/>
        </a:lt1>
        <a:dk2>
          <a:srgbClr val="194B8D"/>
        </a:dk2>
        <a:lt2>
          <a:srgbClr val="FFFFFF"/>
        </a:lt2>
        <a:accent1>
          <a:srgbClr val="194B8D"/>
        </a:accent1>
        <a:accent2>
          <a:srgbClr val="808080"/>
        </a:accent2>
        <a:accent3>
          <a:srgbClr val="ABB1C5"/>
        </a:accent3>
        <a:accent4>
          <a:srgbClr val="DADADA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777777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656565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Custom Design 1">
        <a:dk1>
          <a:srgbClr val="777777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656565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1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dg Blue half">
  <a:themeElements>
    <a:clrScheme name="Rdg Blue half 2">
      <a:dk1>
        <a:srgbClr val="000000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000000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Rdg Blue half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Rdg Blue half 1">
        <a:dk1>
          <a:srgbClr val="1C1C1C"/>
        </a:dk1>
        <a:lt1>
          <a:srgbClr val="FFFFFF"/>
        </a:lt1>
        <a:dk2>
          <a:srgbClr val="194B8D"/>
        </a:dk2>
        <a:lt2>
          <a:srgbClr val="FFFFFF"/>
        </a:lt2>
        <a:accent1>
          <a:srgbClr val="194B8D"/>
        </a:accent1>
        <a:accent2>
          <a:srgbClr val="808080"/>
        </a:accent2>
        <a:accent3>
          <a:srgbClr val="ABB1C5"/>
        </a:accent3>
        <a:accent4>
          <a:srgbClr val="DADADA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g Blue half 2">
        <a:dk1>
          <a:srgbClr val="000000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2_Custom Design 1">
      <a:dk1>
        <a:srgbClr val="777777"/>
      </a:dk1>
      <a:lt1>
        <a:srgbClr val="FFFFFF"/>
      </a:lt1>
      <a:dk2>
        <a:srgbClr val="194B8D"/>
      </a:dk2>
      <a:lt2>
        <a:srgbClr val="1C1C1C"/>
      </a:lt2>
      <a:accent1>
        <a:srgbClr val="194B8D"/>
      </a:accent1>
      <a:accent2>
        <a:srgbClr val="808080"/>
      </a:accent2>
      <a:accent3>
        <a:srgbClr val="FFFFFF"/>
      </a:accent3>
      <a:accent4>
        <a:srgbClr val="656565"/>
      </a:accent4>
      <a:accent5>
        <a:srgbClr val="ABB1C5"/>
      </a:accent5>
      <a:accent6>
        <a:srgbClr val="737373"/>
      </a:accent6>
      <a:hlink>
        <a:srgbClr val="B2B2B2"/>
      </a:hlink>
      <a:folHlink>
        <a:srgbClr val="DDDDDD"/>
      </a:folHlink>
    </a:clrScheme>
    <a:fontScheme name="2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2_Custom Design 1">
        <a:dk1>
          <a:srgbClr val="777777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656565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194B8D"/>
        </a:dk2>
        <a:lt2>
          <a:srgbClr val="1C1C1C"/>
        </a:lt2>
        <a:accent1>
          <a:srgbClr val="194B8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BB1C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1B4C8F"/>
      </a:dk2>
      <a:lt2>
        <a:srgbClr val="1C1C1C"/>
      </a:lt2>
      <a:accent1>
        <a:srgbClr val="333333"/>
      </a:accent1>
      <a:accent2>
        <a:srgbClr val="808080"/>
      </a:accent2>
      <a:accent3>
        <a:srgbClr val="FFFFFF"/>
      </a:accent3>
      <a:accent4>
        <a:srgbClr val="000000"/>
      </a:accent4>
      <a:accent5>
        <a:srgbClr val="ADADAD"/>
      </a:accent5>
      <a:accent6>
        <a:srgbClr val="737373"/>
      </a:accent6>
      <a:hlink>
        <a:srgbClr val="B2B2B2"/>
      </a:hlink>
      <a:folHlink>
        <a:srgbClr val="DDDDDD"/>
      </a:folHlink>
    </a:clrScheme>
    <a:fontScheme name="3_Custom Design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Rdg Vesta" pitchFamily="50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1C1C1C"/>
        </a:dk1>
        <a:lt1>
          <a:srgbClr val="FFFFFF"/>
        </a:lt1>
        <a:dk2>
          <a:srgbClr val="1A4B8E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BB1C6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33333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FFFFFF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FFFFFF"/>
        </a:dk2>
        <a:lt2>
          <a:srgbClr val="1C1C1C"/>
        </a:lt2>
        <a:accent1>
          <a:srgbClr val="9C011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dg Blue half 1">
    <a:dk1>
      <a:srgbClr val="1C1C1C"/>
    </a:dk1>
    <a:lt1>
      <a:srgbClr val="FFFFFF"/>
    </a:lt1>
    <a:dk2>
      <a:srgbClr val="194B8D"/>
    </a:dk2>
    <a:lt2>
      <a:srgbClr val="FFFFFF"/>
    </a:lt2>
    <a:accent1>
      <a:srgbClr val="194B8D"/>
    </a:accent1>
    <a:accent2>
      <a:srgbClr val="808080"/>
    </a:accent2>
    <a:accent3>
      <a:srgbClr val="ABB1C5"/>
    </a:accent3>
    <a:accent4>
      <a:srgbClr val="DADADA"/>
    </a:accent4>
    <a:accent5>
      <a:srgbClr val="ABB1C5"/>
    </a:accent5>
    <a:accent6>
      <a:srgbClr val="737373"/>
    </a:accent6>
    <a:hlink>
      <a:srgbClr val="B2B2B2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Rdg Blue full</Template>
  <TotalTime>3516</TotalTime>
  <Words>502</Words>
  <Application>Microsoft Office PowerPoint</Application>
  <PresentationFormat>A4 Paper (210x297 mm)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Rdg Blue full</vt:lpstr>
      <vt:lpstr>Custom Design</vt:lpstr>
      <vt:lpstr>1_Custom Design</vt:lpstr>
      <vt:lpstr>Rdg Blue half</vt:lpstr>
      <vt:lpstr>2_Custom Design</vt:lpstr>
      <vt:lpstr>3_Custom Design</vt:lpstr>
      <vt:lpstr>Precisely Wrong or Roughly Right? An Evaluation of Development Viability</vt:lpstr>
      <vt:lpstr>Structure</vt:lpstr>
      <vt:lpstr>Main research questions</vt:lpstr>
      <vt:lpstr>Background and context</vt:lpstr>
      <vt:lpstr>DVAs: current practice</vt:lpstr>
      <vt:lpstr>DVAs: current practice</vt:lpstr>
      <vt:lpstr>Slide 7</vt:lpstr>
      <vt:lpstr>Slide 8</vt:lpstr>
      <vt:lpstr>Uncertainty issues</vt:lpstr>
      <vt:lpstr>Is there an optimally complex model?</vt:lpstr>
      <vt:lpstr>Monte Carlo Simulation is used to assess whether </vt:lpstr>
      <vt:lpstr>Key assumptions and inputs #1</vt:lpstr>
      <vt:lpstr>Results - #1</vt:lpstr>
      <vt:lpstr>Key assumptions and inputs #2</vt:lpstr>
      <vt:lpstr>Key assumptions and inputs #2</vt:lpstr>
      <vt:lpstr>Results #2</vt:lpstr>
      <vt:lpstr>Results #2</vt:lpstr>
      <vt:lpstr>Conclusions and Further Work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 Resources</dc:title>
  <dc:creator>PJB</dc:creator>
  <cp:lastModifiedBy> </cp:lastModifiedBy>
  <cp:revision>235</cp:revision>
  <dcterms:created xsi:type="dcterms:W3CDTF">2000-02-06T12:48:26Z</dcterms:created>
  <dcterms:modified xsi:type="dcterms:W3CDTF">2010-06-25T09:40:11Z</dcterms:modified>
</cp:coreProperties>
</file>