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sldIdLst>
    <p:sldId id="256" r:id="rId2"/>
    <p:sldId id="268" r:id="rId3"/>
    <p:sldId id="273" r:id="rId4"/>
    <p:sldId id="257" r:id="rId5"/>
    <p:sldId id="269" r:id="rId6"/>
    <p:sldId id="271" r:id="rId7"/>
    <p:sldId id="258" r:id="rId8"/>
    <p:sldId id="260" r:id="rId9"/>
    <p:sldId id="259" r:id="rId10"/>
    <p:sldId id="261" r:id="rId11"/>
    <p:sldId id="262" r:id="rId12"/>
    <p:sldId id="26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712" autoAdjust="0"/>
  </p:normalViewPr>
  <p:slideViewPr>
    <p:cSldViewPr>
      <p:cViewPr varScale="1">
        <p:scale>
          <a:sx n="75" d="100"/>
          <a:sy n="75" d="100"/>
        </p:scale>
        <p:origin x="-3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yonder\Desktop\sttes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yonder\Desktop\Real%20Estate%20Performance,%20Governance%20and%20the%20Crisis\others\Industry%20CGQ%20Portfoli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8.0252438324727546E-2"/>
          <c:y val="3.5685320356853518E-2"/>
          <c:w val="0.8941365461847387"/>
          <c:h val="0.74190459425125899"/>
        </c:manualLayout>
      </c:layout>
      <c:lineChart>
        <c:grouping val="standard"/>
        <c:ser>
          <c:idx val="0"/>
          <c:order val="0"/>
          <c:tx>
            <c:v>NAREIT</c:v>
          </c:tx>
          <c:spPr>
            <a:ln w="38100" cmpd="sng">
              <a:solidFill>
                <a:schemeClr val="tx1"/>
              </a:solidFill>
            </a:ln>
          </c:spPr>
          <c:marker>
            <c:symbol val="none"/>
          </c:marker>
          <c:cat>
            <c:numRef>
              <c:f>Sayfa1!$A$2:$A$85</c:f>
              <c:numCache>
                <c:formatCode>mmm/yy</c:formatCode>
                <c:ptCount val="84"/>
                <c:pt idx="0">
                  <c:v>37652</c:v>
                </c:pt>
                <c:pt idx="1">
                  <c:v>37680</c:v>
                </c:pt>
                <c:pt idx="2">
                  <c:v>37711</c:v>
                </c:pt>
                <c:pt idx="3">
                  <c:v>37741</c:v>
                </c:pt>
                <c:pt idx="4">
                  <c:v>37772</c:v>
                </c:pt>
                <c:pt idx="5">
                  <c:v>37802</c:v>
                </c:pt>
                <c:pt idx="6">
                  <c:v>37833</c:v>
                </c:pt>
                <c:pt idx="7">
                  <c:v>37864</c:v>
                </c:pt>
                <c:pt idx="8">
                  <c:v>37894</c:v>
                </c:pt>
                <c:pt idx="9">
                  <c:v>37925</c:v>
                </c:pt>
                <c:pt idx="10">
                  <c:v>37955</c:v>
                </c:pt>
                <c:pt idx="11">
                  <c:v>37986</c:v>
                </c:pt>
                <c:pt idx="12">
                  <c:v>38017</c:v>
                </c:pt>
                <c:pt idx="13">
                  <c:v>38046</c:v>
                </c:pt>
                <c:pt idx="14">
                  <c:v>38077</c:v>
                </c:pt>
                <c:pt idx="15">
                  <c:v>38107</c:v>
                </c:pt>
                <c:pt idx="16">
                  <c:v>38138</c:v>
                </c:pt>
                <c:pt idx="17">
                  <c:v>38168</c:v>
                </c:pt>
                <c:pt idx="18">
                  <c:v>38199</c:v>
                </c:pt>
                <c:pt idx="19">
                  <c:v>38230</c:v>
                </c:pt>
                <c:pt idx="20">
                  <c:v>38260</c:v>
                </c:pt>
                <c:pt idx="21">
                  <c:v>38291</c:v>
                </c:pt>
                <c:pt idx="22">
                  <c:v>38321</c:v>
                </c:pt>
                <c:pt idx="23">
                  <c:v>38352</c:v>
                </c:pt>
                <c:pt idx="24">
                  <c:v>38383</c:v>
                </c:pt>
                <c:pt idx="25">
                  <c:v>38411</c:v>
                </c:pt>
                <c:pt idx="26">
                  <c:v>38442</c:v>
                </c:pt>
                <c:pt idx="27">
                  <c:v>38472</c:v>
                </c:pt>
                <c:pt idx="28">
                  <c:v>38503</c:v>
                </c:pt>
                <c:pt idx="29">
                  <c:v>38533</c:v>
                </c:pt>
                <c:pt idx="30">
                  <c:v>38564</c:v>
                </c:pt>
                <c:pt idx="31">
                  <c:v>38595</c:v>
                </c:pt>
                <c:pt idx="32">
                  <c:v>38625</c:v>
                </c:pt>
                <c:pt idx="33">
                  <c:v>38656</c:v>
                </c:pt>
                <c:pt idx="34">
                  <c:v>38686</c:v>
                </c:pt>
                <c:pt idx="35">
                  <c:v>38717</c:v>
                </c:pt>
                <c:pt idx="36">
                  <c:v>38748</c:v>
                </c:pt>
                <c:pt idx="37">
                  <c:v>38776</c:v>
                </c:pt>
                <c:pt idx="38">
                  <c:v>38807</c:v>
                </c:pt>
                <c:pt idx="39">
                  <c:v>38837</c:v>
                </c:pt>
                <c:pt idx="40">
                  <c:v>38868</c:v>
                </c:pt>
                <c:pt idx="41">
                  <c:v>38898</c:v>
                </c:pt>
                <c:pt idx="42">
                  <c:v>38929</c:v>
                </c:pt>
                <c:pt idx="43">
                  <c:v>38960</c:v>
                </c:pt>
                <c:pt idx="44">
                  <c:v>38990</c:v>
                </c:pt>
                <c:pt idx="45">
                  <c:v>39021</c:v>
                </c:pt>
                <c:pt idx="46">
                  <c:v>39051</c:v>
                </c:pt>
                <c:pt idx="47">
                  <c:v>39082</c:v>
                </c:pt>
                <c:pt idx="48">
                  <c:v>39113</c:v>
                </c:pt>
                <c:pt idx="49">
                  <c:v>39141</c:v>
                </c:pt>
                <c:pt idx="50">
                  <c:v>39172</c:v>
                </c:pt>
                <c:pt idx="51">
                  <c:v>39202</c:v>
                </c:pt>
                <c:pt idx="52">
                  <c:v>39233</c:v>
                </c:pt>
                <c:pt idx="53">
                  <c:v>39263</c:v>
                </c:pt>
                <c:pt idx="54">
                  <c:v>39294</c:v>
                </c:pt>
                <c:pt idx="55">
                  <c:v>39325</c:v>
                </c:pt>
                <c:pt idx="56">
                  <c:v>39355</c:v>
                </c:pt>
                <c:pt idx="57">
                  <c:v>39386</c:v>
                </c:pt>
                <c:pt idx="58">
                  <c:v>39416</c:v>
                </c:pt>
                <c:pt idx="59">
                  <c:v>39447</c:v>
                </c:pt>
                <c:pt idx="60">
                  <c:v>39478</c:v>
                </c:pt>
                <c:pt idx="61">
                  <c:v>39507</c:v>
                </c:pt>
                <c:pt idx="62">
                  <c:v>39538</c:v>
                </c:pt>
                <c:pt idx="63">
                  <c:v>39568</c:v>
                </c:pt>
                <c:pt idx="64">
                  <c:v>39599</c:v>
                </c:pt>
                <c:pt idx="65">
                  <c:v>39629</c:v>
                </c:pt>
                <c:pt idx="66">
                  <c:v>39660</c:v>
                </c:pt>
                <c:pt idx="67">
                  <c:v>39691</c:v>
                </c:pt>
                <c:pt idx="68">
                  <c:v>39721</c:v>
                </c:pt>
                <c:pt idx="69">
                  <c:v>39752</c:v>
                </c:pt>
                <c:pt idx="70">
                  <c:v>39782</c:v>
                </c:pt>
                <c:pt idx="71">
                  <c:v>39813</c:v>
                </c:pt>
                <c:pt idx="72">
                  <c:v>39844</c:v>
                </c:pt>
                <c:pt idx="73">
                  <c:v>39872</c:v>
                </c:pt>
                <c:pt idx="74">
                  <c:v>39903</c:v>
                </c:pt>
                <c:pt idx="75">
                  <c:v>39933</c:v>
                </c:pt>
                <c:pt idx="76">
                  <c:v>39964</c:v>
                </c:pt>
                <c:pt idx="77">
                  <c:v>39994</c:v>
                </c:pt>
                <c:pt idx="78">
                  <c:v>40025</c:v>
                </c:pt>
                <c:pt idx="79">
                  <c:v>40056</c:v>
                </c:pt>
                <c:pt idx="80">
                  <c:v>40086</c:v>
                </c:pt>
                <c:pt idx="81">
                  <c:v>40117</c:v>
                </c:pt>
                <c:pt idx="82">
                  <c:v>40147</c:v>
                </c:pt>
                <c:pt idx="83">
                  <c:v>40178</c:v>
                </c:pt>
              </c:numCache>
            </c:numRef>
          </c:cat>
          <c:val>
            <c:numRef>
              <c:f>Sayfa1!$H$2:$H$85</c:f>
              <c:numCache>
                <c:formatCode>General</c:formatCode>
                <c:ptCount val="84"/>
                <c:pt idx="0">
                  <c:v>100</c:v>
                </c:pt>
                <c:pt idx="1">
                  <c:v>101.62002120585888</c:v>
                </c:pt>
                <c:pt idx="2">
                  <c:v>103.72095016235895</c:v>
                </c:pt>
                <c:pt idx="3">
                  <c:v>108.66869100758599</c:v>
                </c:pt>
                <c:pt idx="4">
                  <c:v>115.32068653050744</c:v>
                </c:pt>
                <c:pt idx="5">
                  <c:v>118.32021812450785</c:v>
                </c:pt>
                <c:pt idx="6">
                  <c:v>124.51465555027291</c:v>
                </c:pt>
                <c:pt idx="7">
                  <c:v>125.05048246040354</c:v>
                </c:pt>
                <c:pt idx="8">
                  <c:v>128.98663707484855</c:v>
                </c:pt>
                <c:pt idx="9">
                  <c:v>131.76540289715695</c:v>
                </c:pt>
                <c:pt idx="10">
                  <c:v>137.71734028257779</c:v>
                </c:pt>
                <c:pt idx="11">
                  <c:v>142.43965000435529</c:v>
                </c:pt>
                <c:pt idx="12">
                  <c:v>148.56760893131258</c:v>
                </c:pt>
                <c:pt idx="13">
                  <c:v>151.82615065555811</c:v>
                </c:pt>
                <c:pt idx="14">
                  <c:v>160.32464531902201</c:v>
                </c:pt>
                <c:pt idx="15">
                  <c:v>135.85273071239277</c:v>
                </c:pt>
                <c:pt idx="16">
                  <c:v>145.44668262261735</c:v>
                </c:pt>
                <c:pt idx="17">
                  <c:v>149.79951147805932</c:v>
                </c:pt>
                <c:pt idx="18">
                  <c:v>149.86261896079606</c:v>
                </c:pt>
                <c:pt idx="19">
                  <c:v>161.67519652436863</c:v>
                </c:pt>
                <c:pt idx="20">
                  <c:v>161.98874072520044</c:v>
                </c:pt>
                <c:pt idx="21">
                  <c:v>169.35297757289274</c:v>
                </c:pt>
                <c:pt idx="22">
                  <c:v>177.20654735652587</c:v>
                </c:pt>
                <c:pt idx="23">
                  <c:v>185.75484362463195</c:v>
                </c:pt>
                <c:pt idx="24">
                  <c:v>171.05837306093107</c:v>
                </c:pt>
                <c:pt idx="25">
                  <c:v>174.91413593470773</c:v>
                </c:pt>
                <c:pt idx="26">
                  <c:v>171.66138899062707</c:v>
                </c:pt>
                <c:pt idx="27">
                  <c:v>179.6927322838842</c:v>
                </c:pt>
                <c:pt idx="28">
                  <c:v>186.11783724415938</c:v>
                </c:pt>
                <c:pt idx="29">
                  <c:v>194.86486372101277</c:v>
                </c:pt>
                <c:pt idx="30">
                  <c:v>207.6618877419202</c:v>
                </c:pt>
                <c:pt idx="31">
                  <c:v>198.84449125546382</c:v>
                </c:pt>
                <c:pt idx="32">
                  <c:v>198.64451577110833</c:v>
                </c:pt>
                <c:pt idx="33">
                  <c:v>193.21280504141808</c:v>
                </c:pt>
                <c:pt idx="34">
                  <c:v>201.59503765554001</c:v>
                </c:pt>
                <c:pt idx="35">
                  <c:v>201.15050481282961</c:v>
                </c:pt>
                <c:pt idx="36">
                  <c:v>215.22711241231821</c:v>
                </c:pt>
                <c:pt idx="37">
                  <c:v>218.33473545945799</c:v>
                </c:pt>
                <c:pt idx="38">
                  <c:v>229.2603606495282</c:v>
                </c:pt>
                <c:pt idx="39">
                  <c:v>222.146649351381</c:v>
                </c:pt>
                <c:pt idx="40">
                  <c:v>215.96377126493456</c:v>
                </c:pt>
                <c:pt idx="41">
                  <c:v>226.7432515851352</c:v>
                </c:pt>
                <c:pt idx="42">
                  <c:v>233.57568510321912</c:v>
                </c:pt>
                <c:pt idx="43">
                  <c:v>241.56659059454458</c:v>
                </c:pt>
                <c:pt idx="44">
                  <c:v>246.34896699001811</c:v>
                </c:pt>
                <c:pt idx="45">
                  <c:v>261.91540264629629</c:v>
                </c:pt>
                <c:pt idx="46">
                  <c:v>273.58712225023669</c:v>
                </c:pt>
                <c:pt idx="47">
                  <c:v>270.24842041430702</c:v>
                </c:pt>
                <c:pt idx="48">
                  <c:v>291.41686283447842</c:v>
                </c:pt>
                <c:pt idx="49">
                  <c:v>282.92096560777929</c:v>
                </c:pt>
                <c:pt idx="50">
                  <c:v>275.84715650633871</c:v>
                </c:pt>
                <c:pt idx="51">
                  <c:v>276.14805831757059</c:v>
                </c:pt>
                <c:pt idx="52">
                  <c:v>276.43718571010169</c:v>
                </c:pt>
                <c:pt idx="53">
                  <c:v>251.4453278841672</c:v>
                </c:pt>
                <c:pt idx="54">
                  <c:v>229.33231543047671</c:v>
                </c:pt>
                <c:pt idx="55">
                  <c:v>241.93879305235251</c:v>
                </c:pt>
                <c:pt idx="56">
                  <c:v>252.20477789034069</c:v>
                </c:pt>
                <c:pt idx="57">
                  <c:v>254.26072222230312</c:v>
                </c:pt>
                <c:pt idx="58">
                  <c:v>232.33479219907338</c:v>
                </c:pt>
                <c:pt idx="59">
                  <c:v>222.05964947987238</c:v>
                </c:pt>
                <c:pt idx="60">
                  <c:v>221.38262040460131</c:v>
                </c:pt>
                <c:pt idx="61">
                  <c:v>212.86644501236287</c:v>
                </c:pt>
                <c:pt idx="62">
                  <c:v>221.1275079994256</c:v>
                </c:pt>
                <c:pt idx="63">
                  <c:v>234.6190294269465</c:v>
                </c:pt>
                <c:pt idx="64">
                  <c:v>236.39565838196111</c:v>
                </c:pt>
                <c:pt idx="65">
                  <c:v>209.79266759719019</c:v>
                </c:pt>
                <c:pt idx="66">
                  <c:v>215.6903430973376</c:v>
                </c:pt>
                <c:pt idx="67">
                  <c:v>220.01875023847208</c:v>
                </c:pt>
                <c:pt idx="68">
                  <c:v>219.28742801030569</c:v>
                </c:pt>
                <c:pt idx="69">
                  <c:v>153.00595447398752</c:v>
                </c:pt>
                <c:pt idx="70">
                  <c:v>120.08860459395038</c:v>
                </c:pt>
                <c:pt idx="71">
                  <c:v>139.15204260424258</c:v>
                </c:pt>
                <c:pt idx="72">
                  <c:v>116.20042988533574</c:v>
                </c:pt>
                <c:pt idx="73">
                  <c:v>93.583733965016066</c:v>
                </c:pt>
                <c:pt idx="74">
                  <c:v>97.710013585128735</c:v>
                </c:pt>
                <c:pt idx="75">
                  <c:v>125.04432659806746</c:v>
                </c:pt>
                <c:pt idx="76">
                  <c:v>127.71973618054298</c:v>
                </c:pt>
                <c:pt idx="77">
                  <c:v>124.56615437195732</c:v>
                </c:pt>
                <c:pt idx="78">
                  <c:v>137.24589504352429</c:v>
                </c:pt>
                <c:pt idx="79">
                  <c:v>154.02247928845512</c:v>
                </c:pt>
                <c:pt idx="80">
                  <c:v>163.8292617971278</c:v>
                </c:pt>
                <c:pt idx="81">
                  <c:v>155.96264183652841</c:v>
                </c:pt>
                <c:pt idx="82">
                  <c:v>166.63615238842544</c:v>
                </c:pt>
                <c:pt idx="83">
                  <c:v>177.34564033079604</c:v>
                </c:pt>
              </c:numCache>
            </c:numRef>
          </c:val>
        </c:ser>
        <c:ser>
          <c:idx val="1"/>
          <c:order val="1"/>
          <c:tx>
            <c:v>S&amp;P 500</c:v>
          </c:tx>
          <c:spPr>
            <a:ln w="38100">
              <a:solidFill>
                <a:schemeClr val="tx1"/>
              </a:solidFill>
              <a:prstDash val="sysDash"/>
            </a:ln>
          </c:spPr>
          <c:marker>
            <c:symbol val="none"/>
          </c:marker>
          <c:cat>
            <c:numRef>
              <c:f>Sayfa1!$A$2:$A$85</c:f>
              <c:numCache>
                <c:formatCode>mmm/yy</c:formatCode>
                <c:ptCount val="84"/>
                <c:pt idx="0">
                  <c:v>37652</c:v>
                </c:pt>
                <c:pt idx="1">
                  <c:v>37680</c:v>
                </c:pt>
                <c:pt idx="2">
                  <c:v>37711</c:v>
                </c:pt>
                <c:pt idx="3">
                  <c:v>37741</c:v>
                </c:pt>
                <c:pt idx="4">
                  <c:v>37772</c:v>
                </c:pt>
                <c:pt idx="5">
                  <c:v>37802</c:v>
                </c:pt>
                <c:pt idx="6">
                  <c:v>37833</c:v>
                </c:pt>
                <c:pt idx="7">
                  <c:v>37864</c:v>
                </c:pt>
                <c:pt idx="8">
                  <c:v>37894</c:v>
                </c:pt>
                <c:pt idx="9">
                  <c:v>37925</c:v>
                </c:pt>
                <c:pt idx="10">
                  <c:v>37955</c:v>
                </c:pt>
                <c:pt idx="11">
                  <c:v>37986</c:v>
                </c:pt>
                <c:pt idx="12">
                  <c:v>38017</c:v>
                </c:pt>
                <c:pt idx="13">
                  <c:v>38046</c:v>
                </c:pt>
                <c:pt idx="14">
                  <c:v>38077</c:v>
                </c:pt>
                <c:pt idx="15">
                  <c:v>38107</c:v>
                </c:pt>
                <c:pt idx="16">
                  <c:v>38138</c:v>
                </c:pt>
                <c:pt idx="17">
                  <c:v>38168</c:v>
                </c:pt>
                <c:pt idx="18">
                  <c:v>38199</c:v>
                </c:pt>
                <c:pt idx="19">
                  <c:v>38230</c:v>
                </c:pt>
                <c:pt idx="20">
                  <c:v>38260</c:v>
                </c:pt>
                <c:pt idx="21">
                  <c:v>38291</c:v>
                </c:pt>
                <c:pt idx="22">
                  <c:v>38321</c:v>
                </c:pt>
                <c:pt idx="23">
                  <c:v>38352</c:v>
                </c:pt>
                <c:pt idx="24">
                  <c:v>38383</c:v>
                </c:pt>
                <c:pt idx="25">
                  <c:v>38411</c:v>
                </c:pt>
                <c:pt idx="26">
                  <c:v>38442</c:v>
                </c:pt>
                <c:pt idx="27">
                  <c:v>38472</c:v>
                </c:pt>
                <c:pt idx="28">
                  <c:v>38503</c:v>
                </c:pt>
                <c:pt idx="29">
                  <c:v>38533</c:v>
                </c:pt>
                <c:pt idx="30">
                  <c:v>38564</c:v>
                </c:pt>
                <c:pt idx="31">
                  <c:v>38595</c:v>
                </c:pt>
                <c:pt idx="32">
                  <c:v>38625</c:v>
                </c:pt>
                <c:pt idx="33">
                  <c:v>38656</c:v>
                </c:pt>
                <c:pt idx="34">
                  <c:v>38686</c:v>
                </c:pt>
                <c:pt idx="35">
                  <c:v>38717</c:v>
                </c:pt>
                <c:pt idx="36">
                  <c:v>38748</c:v>
                </c:pt>
                <c:pt idx="37">
                  <c:v>38776</c:v>
                </c:pt>
                <c:pt idx="38">
                  <c:v>38807</c:v>
                </c:pt>
                <c:pt idx="39">
                  <c:v>38837</c:v>
                </c:pt>
                <c:pt idx="40">
                  <c:v>38868</c:v>
                </c:pt>
                <c:pt idx="41">
                  <c:v>38898</c:v>
                </c:pt>
                <c:pt idx="42">
                  <c:v>38929</c:v>
                </c:pt>
                <c:pt idx="43">
                  <c:v>38960</c:v>
                </c:pt>
                <c:pt idx="44">
                  <c:v>38990</c:v>
                </c:pt>
                <c:pt idx="45">
                  <c:v>39021</c:v>
                </c:pt>
                <c:pt idx="46">
                  <c:v>39051</c:v>
                </c:pt>
                <c:pt idx="47">
                  <c:v>39082</c:v>
                </c:pt>
                <c:pt idx="48">
                  <c:v>39113</c:v>
                </c:pt>
                <c:pt idx="49">
                  <c:v>39141</c:v>
                </c:pt>
                <c:pt idx="50">
                  <c:v>39172</c:v>
                </c:pt>
                <c:pt idx="51">
                  <c:v>39202</c:v>
                </c:pt>
                <c:pt idx="52">
                  <c:v>39233</c:v>
                </c:pt>
                <c:pt idx="53">
                  <c:v>39263</c:v>
                </c:pt>
                <c:pt idx="54">
                  <c:v>39294</c:v>
                </c:pt>
                <c:pt idx="55">
                  <c:v>39325</c:v>
                </c:pt>
                <c:pt idx="56">
                  <c:v>39355</c:v>
                </c:pt>
                <c:pt idx="57">
                  <c:v>39386</c:v>
                </c:pt>
                <c:pt idx="58">
                  <c:v>39416</c:v>
                </c:pt>
                <c:pt idx="59">
                  <c:v>39447</c:v>
                </c:pt>
                <c:pt idx="60">
                  <c:v>39478</c:v>
                </c:pt>
                <c:pt idx="61">
                  <c:v>39507</c:v>
                </c:pt>
                <c:pt idx="62">
                  <c:v>39538</c:v>
                </c:pt>
                <c:pt idx="63">
                  <c:v>39568</c:v>
                </c:pt>
                <c:pt idx="64">
                  <c:v>39599</c:v>
                </c:pt>
                <c:pt idx="65">
                  <c:v>39629</c:v>
                </c:pt>
                <c:pt idx="66">
                  <c:v>39660</c:v>
                </c:pt>
                <c:pt idx="67">
                  <c:v>39691</c:v>
                </c:pt>
                <c:pt idx="68">
                  <c:v>39721</c:v>
                </c:pt>
                <c:pt idx="69">
                  <c:v>39752</c:v>
                </c:pt>
                <c:pt idx="70">
                  <c:v>39782</c:v>
                </c:pt>
                <c:pt idx="71">
                  <c:v>39813</c:v>
                </c:pt>
                <c:pt idx="72">
                  <c:v>39844</c:v>
                </c:pt>
                <c:pt idx="73">
                  <c:v>39872</c:v>
                </c:pt>
                <c:pt idx="74">
                  <c:v>39903</c:v>
                </c:pt>
                <c:pt idx="75">
                  <c:v>39933</c:v>
                </c:pt>
                <c:pt idx="76">
                  <c:v>39964</c:v>
                </c:pt>
                <c:pt idx="77">
                  <c:v>39994</c:v>
                </c:pt>
                <c:pt idx="78">
                  <c:v>40025</c:v>
                </c:pt>
                <c:pt idx="79">
                  <c:v>40056</c:v>
                </c:pt>
                <c:pt idx="80">
                  <c:v>40086</c:v>
                </c:pt>
                <c:pt idx="81">
                  <c:v>40117</c:v>
                </c:pt>
                <c:pt idx="82">
                  <c:v>40147</c:v>
                </c:pt>
                <c:pt idx="83">
                  <c:v>40178</c:v>
                </c:pt>
              </c:numCache>
            </c:numRef>
          </c:cat>
          <c:val>
            <c:numRef>
              <c:f>Sayfa1!$I$2:$I$85</c:f>
              <c:numCache>
                <c:formatCode>General</c:formatCode>
                <c:ptCount val="84"/>
                <c:pt idx="0">
                  <c:v>100</c:v>
                </c:pt>
                <c:pt idx="1">
                  <c:v>98.299637723501178</c:v>
                </c:pt>
                <c:pt idx="2">
                  <c:v>99.121187332008006</c:v>
                </c:pt>
                <c:pt idx="3">
                  <c:v>107.15437653383111</c:v>
                </c:pt>
                <c:pt idx="4">
                  <c:v>112.60839079116508</c:v>
                </c:pt>
                <c:pt idx="5">
                  <c:v>113.88337034007235</c:v>
                </c:pt>
                <c:pt idx="6">
                  <c:v>115.73098048381442</c:v>
                </c:pt>
                <c:pt idx="7">
                  <c:v>117.79946242842118</c:v>
                </c:pt>
                <c:pt idx="8">
                  <c:v>116.39242725254125</c:v>
                </c:pt>
                <c:pt idx="9">
                  <c:v>122.7895290405516</c:v>
                </c:pt>
                <c:pt idx="10">
                  <c:v>123.66483580694124</c:v>
                </c:pt>
                <c:pt idx="11">
                  <c:v>129.94273694051731</c:v>
                </c:pt>
                <c:pt idx="12">
                  <c:v>132.18768259904061</c:v>
                </c:pt>
                <c:pt idx="13">
                  <c:v>133.80156596938079</c:v>
                </c:pt>
                <c:pt idx="14">
                  <c:v>131.61271473647207</c:v>
                </c:pt>
                <c:pt idx="15">
                  <c:v>129.40282809395819</c:v>
                </c:pt>
                <c:pt idx="16">
                  <c:v>130.9664602080168</c:v>
                </c:pt>
                <c:pt idx="17">
                  <c:v>133.32242608390962</c:v>
                </c:pt>
                <c:pt idx="18">
                  <c:v>128.75073039616672</c:v>
                </c:pt>
                <c:pt idx="19">
                  <c:v>129.04522613065367</c:v>
                </c:pt>
                <c:pt idx="20">
                  <c:v>130.25359354913937</c:v>
                </c:pt>
                <c:pt idx="21">
                  <c:v>132.07899964940981</c:v>
                </c:pt>
                <c:pt idx="22">
                  <c:v>137.17658057730495</c:v>
                </c:pt>
                <c:pt idx="23">
                  <c:v>141.62907561061118</c:v>
                </c:pt>
                <c:pt idx="24">
                  <c:v>138.04721280822721</c:v>
                </c:pt>
                <c:pt idx="25">
                  <c:v>140.65677223325918</c:v>
                </c:pt>
                <c:pt idx="26">
                  <c:v>137.96774570527054</c:v>
                </c:pt>
                <c:pt idx="27">
                  <c:v>135.19340890499001</c:v>
                </c:pt>
                <c:pt idx="28">
                  <c:v>139.24272525417652</c:v>
                </c:pt>
                <c:pt idx="29">
                  <c:v>139.22285847843881</c:v>
                </c:pt>
                <c:pt idx="30">
                  <c:v>144.23045459857352</c:v>
                </c:pt>
                <c:pt idx="31">
                  <c:v>142.61189669276618</c:v>
                </c:pt>
                <c:pt idx="32">
                  <c:v>143.60289821199021</c:v>
                </c:pt>
                <c:pt idx="33">
                  <c:v>141.05527638191063</c:v>
                </c:pt>
                <c:pt idx="34">
                  <c:v>146.0184644150988</c:v>
                </c:pt>
                <c:pt idx="35">
                  <c:v>145.87939698492542</c:v>
                </c:pt>
                <c:pt idx="36">
                  <c:v>149.59448404814688</c:v>
                </c:pt>
                <c:pt idx="37">
                  <c:v>149.66226481243541</c:v>
                </c:pt>
                <c:pt idx="38">
                  <c:v>151.32289353745557</c:v>
                </c:pt>
                <c:pt idx="39">
                  <c:v>153.16232324412758</c:v>
                </c:pt>
                <c:pt idx="40">
                  <c:v>148.42701881500682</c:v>
                </c:pt>
                <c:pt idx="41">
                  <c:v>148.43987378754133</c:v>
                </c:pt>
                <c:pt idx="42">
                  <c:v>149.19481126563051</c:v>
                </c:pt>
                <c:pt idx="43">
                  <c:v>152.36882084842952</c:v>
                </c:pt>
                <c:pt idx="44">
                  <c:v>156.11195512445767</c:v>
                </c:pt>
                <c:pt idx="45">
                  <c:v>161.03073507070218</c:v>
                </c:pt>
                <c:pt idx="46">
                  <c:v>163.68236531494679</c:v>
                </c:pt>
                <c:pt idx="47">
                  <c:v>165.74734135795356</c:v>
                </c:pt>
                <c:pt idx="48">
                  <c:v>168.0775972887694</c:v>
                </c:pt>
                <c:pt idx="49">
                  <c:v>164.40574967862651</c:v>
                </c:pt>
                <c:pt idx="50">
                  <c:v>166.0465116279062</c:v>
                </c:pt>
                <c:pt idx="51">
                  <c:v>173.2347785438813</c:v>
                </c:pt>
                <c:pt idx="52">
                  <c:v>178.87343695220463</c:v>
                </c:pt>
                <c:pt idx="53">
                  <c:v>175.68657239686689</c:v>
                </c:pt>
                <c:pt idx="54">
                  <c:v>170.0677807642858</c:v>
                </c:pt>
                <c:pt idx="55">
                  <c:v>172.25546336332818</c:v>
                </c:pt>
                <c:pt idx="56">
                  <c:v>178.42117564567044</c:v>
                </c:pt>
                <c:pt idx="57">
                  <c:v>181.06579408671232</c:v>
                </c:pt>
                <c:pt idx="58">
                  <c:v>173.09103657824082</c:v>
                </c:pt>
                <c:pt idx="59">
                  <c:v>171.59752249620178</c:v>
                </c:pt>
                <c:pt idx="60">
                  <c:v>161.10202173658999</c:v>
                </c:pt>
                <c:pt idx="61">
                  <c:v>155.50192824588061</c:v>
                </c:pt>
                <c:pt idx="62">
                  <c:v>154.57520158934113</c:v>
                </c:pt>
                <c:pt idx="63">
                  <c:v>161.92473997896542</c:v>
                </c:pt>
                <c:pt idx="64">
                  <c:v>163.65314946827161</c:v>
                </c:pt>
                <c:pt idx="65">
                  <c:v>149.58513497721242</c:v>
                </c:pt>
                <c:pt idx="66">
                  <c:v>148.11031903704571</c:v>
                </c:pt>
                <c:pt idx="67">
                  <c:v>149.91585836157518</c:v>
                </c:pt>
                <c:pt idx="68">
                  <c:v>136.30477971251611</c:v>
                </c:pt>
                <c:pt idx="69">
                  <c:v>113.21140586654202</c:v>
                </c:pt>
                <c:pt idx="70">
                  <c:v>104.7376416968564</c:v>
                </c:pt>
                <c:pt idx="71">
                  <c:v>105.55685403762929</c:v>
                </c:pt>
                <c:pt idx="72">
                  <c:v>96.515133808577772</c:v>
                </c:pt>
                <c:pt idx="73">
                  <c:v>85.905106929998823</c:v>
                </c:pt>
                <c:pt idx="74">
                  <c:v>93.241790347084248</c:v>
                </c:pt>
                <c:pt idx="75">
                  <c:v>101.99953254645283</c:v>
                </c:pt>
                <c:pt idx="76">
                  <c:v>107.41381325230847</c:v>
                </c:pt>
                <c:pt idx="77">
                  <c:v>107.43484866191466</c:v>
                </c:pt>
                <c:pt idx="78">
                  <c:v>115.4002570994507</c:v>
                </c:pt>
                <c:pt idx="79">
                  <c:v>119.27310973472008</c:v>
                </c:pt>
                <c:pt idx="80">
                  <c:v>123.53394881383589</c:v>
                </c:pt>
                <c:pt idx="81">
                  <c:v>121.09267266565388</c:v>
                </c:pt>
                <c:pt idx="82">
                  <c:v>128.03903237115722</c:v>
                </c:pt>
                <c:pt idx="83">
                  <c:v>128.83837793619261</c:v>
                </c:pt>
              </c:numCache>
            </c:numRef>
          </c:val>
        </c:ser>
        <c:marker val="1"/>
        <c:axId val="58038528"/>
        <c:axId val="58404864"/>
      </c:lineChart>
      <c:dateAx>
        <c:axId val="58038528"/>
        <c:scaling>
          <c:orientation val="minMax"/>
          <c:min val="37653"/>
        </c:scaling>
        <c:axPos val="b"/>
        <c:numFmt formatCode="[$-409]mmm\-yy;@" sourceLinked="0"/>
        <c:tickLblPos val="nextTo"/>
        <c:txPr>
          <a:bodyPr/>
          <a:lstStyle/>
          <a:p>
            <a:pPr>
              <a:defRPr lang="nl-NL" sz="1600" baseline="0">
                <a:latin typeface="Arial" pitchFamily="34" charset="0"/>
              </a:defRPr>
            </a:pPr>
            <a:endParaRPr lang="it-IT"/>
          </a:p>
        </c:txPr>
        <c:crossAx val="58404864"/>
        <c:crosses val="autoZero"/>
        <c:auto val="1"/>
        <c:lblOffset val="100"/>
        <c:baseTimeUnit val="months"/>
        <c:majorUnit val="3"/>
        <c:majorTimeUnit val="months"/>
      </c:dateAx>
      <c:valAx>
        <c:axId val="58404864"/>
        <c:scaling>
          <c:orientation val="minMax"/>
        </c:scaling>
        <c:axPos val="l"/>
        <c:numFmt formatCode="General" sourceLinked="1"/>
        <c:tickLblPos val="nextTo"/>
        <c:txPr>
          <a:bodyPr/>
          <a:lstStyle/>
          <a:p>
            <a:pPr>
              <a:defRPr lang="nl-NL" sz="1600" baseline="0">
                <a:latin typeface="Arial" pitchFamily="34" charset="0"/>
              </a:defRPr>
            </a:pPr>
            <a:endParaRPr lang="it-IT"/>
          </a:p>
        </c:txPr>
        <c:crossAx val="58038528"/>
        <c:crosses val="autoZero"/>
        <c:crossBetween val="between"/>
      </c:valAx>
    </c:plotArea>
    <c:legend>
      <c:legendPos val="r"/>
      <c:layout>
        <c:manualLayout>
          <c:xMode val="edge"/>
          <c:yMode val="edge"/>
          <c:x val="0.2747681556034603"/>
          <c:y val="0.93158412678567526"/>
          <c:w val="0.54259567737058911"/>
          <c:h val="6.7894067986027914E-2"/>
        </c:manualLayout>
      </c:layout>
      <c:txPr>
        <a:bodyPr/>
        <a:lstStyle/>
        <a:p>
          <a:pPr>
            <a:defRPr lang="nl-NL" sz="1600" baseline="0">
              <a:latin typeface="Times New Roman" pitchFamily="18" charset="0"/>
            </a:defRPr>
          </a:pPr>
          <a:endParaRPr lang="it-IT"/>
        </a:p>
      </c:txPr>
    </c:legend>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9.9525350593314577E-2"/>
          <c:y val="0.13488819972354488"/>
          <c:w val="0.86164513416406641"/>
          <c:h val="0.72927149992538665"/>
        </c:manualLayout>
      </c:layout>
      <c:barChart>
        <c:barDir val="col"/>
        <c:grouping val="clustered"/>
        <c:ser>
          <c:idx val="0"/>
          <c:order val="0"/>
          <c:tx>
            <c:v>Good Governance</c:v>
          </c:tx>
          <c:spPr>
            <a:solidFill>
              <a:schemeClr val="tx1"/>
            </a:solidFill>
          </c:spPr>
          <c:cat>
            <c:numRef>
              <c:f>Calculations!$B$55:$H$55</c:f>
              <c:numCache>
                <c:formatCode>General</c:formatCode>
                <c:ptCount val="7"/>
                <c:pt idx="0">
                  <c:v>2003</c:v>
                </c:pt>
                <c:pt idx="1">
                  <c:v>2004</c:v>
                </c:pt>
                <c:pt idx="2">
                  <c:v>2005</c:v>
                </c:pt>
                <c:pt idx="3">
                  <c:v>2006</c:v>
                </c:pt>
                <c:pt idx="4">
                  <c:v>2007</c:v>
                </c:pt>
                <c:pt idx="5">
                  <c:v>2008</c:v>
                </c:pt>
                <c:pt idx="6">
                  <c:v>2009</c:v>
                </c:pt>
              </c:numCache>
            </c:numRef>
          </c:cat>
          <c:val>
            <c:numRef>
              <c:f>Calculations!$B$50:$H$50</c:f>
              <c:numCache>
                <c:formatCode>0.00%</c:formatCode>
                <c:ptCount val="7"/>
                <c:pt idx="0">
                  <c:v>0.29692906471249464</c:v>
                </c:pt>
                <c:pt idx="1">
                  <c:v>0.33580883404069051</c:v>
                </c:pt>
                <c:pt idx="2">
                  <c:v>0.16698024947462073</c:v>
                </c:pt>
                <c:pt idx="3">
                  <c:v>0.23148631536610068</c:v>
                </c:pt>
                <c:pt idx="4">
                  <c:v>-0.127665737808171</c:v>
                </c:pt>
                <c:pt idx="5">
                  <c:v>-9.7814744049241509E-2</c:v>
                </c:pt>
                <c:pt idx="6">
                  <c:v>7.2688661874338048E-2</c:v>
                </c:pt>
              </c:numCache>
            </c:numRef>
          </c:val>
        </c:ser>
        <c:ser>
          <c:idx val="1"/>
          <c:order val="1"/>
          <c:tx>
            <c:v>Bad Governance</c:v>
          </c:tx>
          <c:spPr>
            <a:solidFill>
              <a:schemeClr val="tx1">
                <a:lumMod val="50000"/>
                <a:lumOff val="50000"/>
              </a:schemeClr>
            </a:solidFill>
          </c:spPr>
          <c:cat>
            <c:numRef>
              <c:f>Calculations!$B$55:$H$55</c:f>
              <c:numCache>
                <c:formatCode>General</c:formatCode>
                <c:ptCount val="7"/>
                <c:pt idx="0">
                  <c:v>2003</c:v>
                </c:pt>
                <c:pt idx="1">
                  <c:v>2004</c:v>
                </c:pt>
                <c:pt idx="2">
                  <c:v>2005</c:v>
                </c:pt>
                <c:pt idx="3">
                  <c:v>2006</c:v>
                </c:pt>
                <c:pt idx="4">
                  <c:v>2007</c:v>
                </c:pt>
                <c:pt idx="5">
                  <c:v>2008</c:v>
                </c:pt>
                <c:pt idx="6">
                  <c:v>2009</c:v>
                </c:pt>
              </c:numCache>
            </c:numRef>
          </c:cat>
          <c:val>
            <c:numRef>
              <c:f>Calculations!$B$58:$H$58</c:f>
              <c:numCache>
                <c:formatCode>0.00%</c:formatCode>
                <c:ptCount val="7"/>
                <c:pt idx="0">
                  <c:v>0.36703572862818579</c:v>
                </c:pt>
                <c:pt idx="1">
                  <c:v>0.32535090736911726</c:v>
                </c:pt>
                <c:pt idx="2">
                  <c:v>0.10415096941824002</c:v>
                </c:pt>
                <c:pt idx="3">
                  <c:v>0.32858239156031305</c:v>
                </c:pt>
                <c:pt idx="4">
                  <c:v>-0.22483221265766903</c:v>
                </c:pt>
                <c:pt idx="5">
                  <c:v>-0.27952792109607238</c:v>
                </c:pt>
                <c:pt idx="6">
                  <c:v>-7.1288297449964802E-2</c:v>
                </c:pt>
              </c:numCache>
            </c:numRef>
          </c:val>
        </c:ser>
        <c:axId val="58430592"/>
        <c:axId val="58432128"/>
      </c:barChart>
      <c:catAx>
        <c:axId val="58430592"/>
        <c:scaling>
          <c:orientation val="minMax"/>
        </c:scaling>
        <c:axPos val="b"/>
        <c:numFmt formatCode="General" sourceLinked="1"/>
        <c:majorTickMark val="none"/>
        <c:tickLblPos val="nextTo"/>
        <c:txPr>
          <a:bodyPr/>
          <a:lstStyle/>
          <a:p>
            <a:pPr>
              <a:defRPr lang="tr-TR" sz="1800" baseline="0">
                <a:latin typeface="Arial" pitchFamily="34" charset="0"/>
              </a:defRPr>
            </a:pPr>
            <a:endParaRPr lang="it-IT"/>
          </a:p>
        </c:txPr>
        <c:crossAx val="58432128"/>
        <c:crosses val="autoZero"/>
        <c:auto val="1"/>
        <c:lblAlgn val="ctr"/>
        <c:lblOffset val="100"/>
      </c:catAx>
      <c:valAx>
        <c:axId val="58432128"/>
        <c:scaling>
          <c:orientation val="minMax"/>
        </c:scaling>
        <c:axPos val="l"/>
        <c:numFmt formatCode="0%" sourceLinked="0"/>
        <c:majorTickMark val="none"/>
        <c:tickLblPos val="nextTo"/>
        <c:txPr>
          <a:bodyPr/>
          <a:lstStyle/>
          <a:p>
            <a:pPr>
              <a:defRPr lang="tr-TR" sz="1800" baseline="0">
                <a:latin typeface="Arial" pitchFamily="34" charset="0"/>
              </a:defRPr>
            </a:pPr>
            <a:endParaRPr lang="it-IT"/>
          </a:p>
        </c:txPr>
        <c:crossAx val="58430592"/>
        <c:crosses val="autoZero"/>
        <c:crossBetween val="between"/>
      </c:valAx>
      <c:spPr>
        <a:noFill/>
        <a:ln w="25400">
          <a:noFill/>
        </a:ln>
      </c:spPr>
    </c:plotArea>
    <c:legend>
      <c:legendPos val="r"/>
      <c:layout>
        <c:manualLayout>
          <c:xMode val="edge"/>
          <c:yMode val="edge"/>
          <c:x val="0.16011752629282003"/>
          <c:y val="0.86150560725364644"/>
          <c:w val="0.69471955349844605"/>
          <c:h val="0.13243378668575501"/>
        </c:manualLayout>
      </c:layout>
      <c:txPr>
        <a:bodyPr/>
        <a:lstStyle/>
        <a:p>
          <a:pPr>
            <a:defRPr lang="tr-TR" sz="1800" baseline="0">
              <a:latin typeface="Arial" pitchFamily="34" charset="0"/>
            </a:defRPr>
          </a:pPr>
          <a:endParaRPr lang="it-IT"/>
        </a:p>
      </c:txPr>
    </c:legend>
    <c:plotVisOnly val="1"/>
    <c:dispBlanksAs val="gap"/>
  </c:chart>
  <c:spPr>
    <a:ln>
      <a:noFill/>
    </a:ln>
  </c:spPr>
  <c:txPr>
    <a:bodyPr/>
    <a:lstStyle/>
    <a:p>
      <a:pPr>
        <a:defRPr baseline="0">
          <a:latin typeface="Times New Roman" pitchFamily="18" charset="0"/>
        </a:defRPr>
      </a:pPr>
      <a:endParaRPr lang="it-IT"/>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D27B85-C8E6-4244-ACF3-2A36DC2A70B7}" type="datetimeFigureOut">
              <a:rPr lang="tr-TR" smtClean="0"/>
              <a:pPr/>
              <a:t>23.06.2010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AEAC1-AADA-460D-A9C0-2468D7382E35}" type="slidenum">
              <a:rPr lang="tr-TR" smtClean="0"/>
              <a:pPr/>
              <a:t>‹N›</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2DDD9F-03DA-4726-8AFE-E3B61317BAAD}" type="slidenum">
              <a:rPr lang="en-GB"/>
              <a:pPr/>
              <a:t>1</a:t>
            </a:fld>
            <a:endParaRPr lang="en-GB"/>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FAEAC1-AADA-460D-A9C0-2468D7382E35}"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FAEAC1-AADA-460D-A9C0-2468D7382E35}"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4FAEAC1-AADA-460D-A9C0-2468D7382E35}" type="slidenum">
              <a:rPr lang="tr-TR" smtClean="0"/>
              <a:pPr/>
              <a:t>12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a:p>
        </p:txBody>
      </p:sp>
      <p:sp>
        <p:nvSpPr>
          <p:cNvPr id="4" name="3 Slayt Numarası Yer Tutucusu"/>
          <p:cNvSpPr>
            <a:spLocks noGrp="1"/>
          </p:cNvSpPr>
          <p:nvPr>
            <p:ph type="sldNum" sz="quarter" idx="10"/>
          </p:nvPr>
        </p:nvSpPr>
        <p:spPr/>
        <p:txBody>
          <a:bodyPr/>
          <a:lstStyle/>
          <a:p>
            <a:fld id="{D4FAEAC1-AADA-460D-A9C0-2468D7382E35}"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we know</a:t>
            </a:r>
            <a:r>
              <a:rPr lang="en-US" baseline="0" dirty="0" smtClean="0"/>
              <a:t> about governance issues in listed property companies – REITs?</a:t>
            </a:r>
            <a:endParaRPr lang="en-US" dirty="0"/>
          </a:p>
        </p:txBody>
      </p:sp>
      <p:sp>
        <p:nvSpPr>
          <p:cNvPr id="4" name="Slide Number Placeholder 3"/>
          <p:cNvSpPr>
            <a:spLocks noGrp="1"/>
          </p:cNvSpPr>
          <p:nvPr>
            <p:ph type="sldNum" sz="quarter" idx="10"/>
          </p:nvPr>
        </p:nvSpPr>
        <p:spPr/>
        <p:txBody>
          <a:bodyPr/>
          <a:lstStyle/>
          <a:p>
            <a:fld id="{9EAECD70-9D48-47F4-BC73-3F5C190829A7}"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cumulative return to the NAREIT Equity index corresponds to 191 percent from January 2003 through January 2007, the top observation in the NAREIT index, while it lost 68 percent from January 2007 through February 2009. In the same time period, the S&amp;P 500 index increased by 68 percent and then decreased by 49 percent. </a:t>
            </a:r>
            <a:endParaRPr lang="tr-TR" dirty="0"/>
          </a:p>
        </p:txBody>
      </p:sp>
      <p:sp>
        <p:nvSpPr>
          <p:cNvPr id="4" name="3 Slayt Numarası Yer Tutucusu"/>
          <p:cNvSpPr>
            <a:spLocks noGrp="1"/>
          </p:cNvSpPr>
          <p:nvPr>
            <p:ph type="sldNum" sz="quarter" idx="10"/>
          </p:nvPr>
        </p:nvSpPr>
        <p:spPr/>
        <p:txBody>
          <a:bodyPr/>
          <a:lstStyle/>
          <a:p>
            <a:fld id="{D4FAEAC1-AADA-460D-A9C0-2468D7382E35}"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FAEAC1-AADA-460D-A9C0-2468D7382E35}"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to measure</a:t>
            </a:r>
            <a:r>
              <a:rPr lang="en-US" baseline="0" dirty="0" smtClean="0"/>
              <a:t> the strength of corporate governance in property companies? Subject to debate, but one of the proxies is CGQ of Risk Metrics. </a:t>
            </a:r>
            <a:endParaRPr lang="en-US" dirty="0"/>
          </a:p>
        </p:txBody>
      </p:sp>
      <p:sp>
        <p:nvSpPr>
          <p:cNvPr id="4" name="Slide Number Placeholder 3"/>
          <p:cNvSpPr>
            <a:spLocks noGrp="1"/>
          </p:cNvSpPr>
          <p:nvPr>
            <p:ph type="sldNum" sz="quarter" idx="10"/>
          </p:nvPr>
        </p:nvSpPr>
        <p:spPr/>
        <p:txBody>
          <a:bodyPr/>
          <a:lstStyle/>
          <a:p>
            <a:fld id="{9EAECD70-9D48-47F4-BC73-3F5C190829A7}"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FAEAC1-AADA-460D-A9C0-2468D7382E35}"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FAEAC1-AADA-460D-A9C0-2468D7382E35}"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FAEAC1-AADA-460D-A9C0-2468D7382E35}"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fld id="{DBBF3FD0-E9DC-46D4-9079-6C30A312943F}" type="datetime1">
              <a:rPr lang="tr-TR" smtClean="0"/>
              <a:pPr/>
              <a:t>23.06.2010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E088428D-9190-474F-83F0-2B49DA8077E7}" type="datetime1">
              <a:rPr lang="tr-TR" smtClean="0"/>
              <a:pPr/>
              <a:t>23.06.2010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86550" y="152400"/>
            <a:ext cx="2076450" cy="6096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52400"/>
            <a:ext cx="6076950" cy="6096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517D54E5-512D-488D-9E61-D0479FD38764}" type="datetime1">
              <a:rPr lang="tr-TR" smtClean="0"/>
              <a:pPr/>
              <a:t>23.06.2010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fld id="{1D81F32E-0E87-4BC8-808E-7B013D57425D}" type="datetime1">
              <a:rPr lang="tr-TR" smtClean="0"/>
              <a:pPr/>
              <a:t>23.06.2010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fld id="{0A94C6AC-BC5C-4F04-A21B-5FBAE6366101}" type="datetime1">
              <a:rPr lang="tr-TR" smtClean="0"/>
              <a:pPr/>
              <a:t>23.06.2010</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371600"/>
            <a:ext cx="4076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86300" y="1371600"/>
            <a:ext cx="4076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fld id="{F8BD6ADA-FDDD-407F-A295-FE69E448208D}" type="datetime1">
              <a:rPr lang="tr-TR" smtClean="0"/>
              <a:pPr/>
              <a:t>23.06.2010</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fld id="{B4FAA947-2562-41AD-BEB3-75897D7A07CE}" type="datetime1">
              <a:rPr lang="tr-TR" smtClean="0"/>
              <a:pPr/>
              <a:t>23.06.2010</a:t>
            </a:fld>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fld id="{5E56DFC0-674C-41BC-8990-90158E9CDF82}" type="datetime1">
              <a:rPr lang="tr-TR" smtClean="0"/>
              <a:pPr/>
              <a:t>23.06.2010</a:t>
            </a:fld>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fld id="{DCA2B917-596E-43BB-858A-318F976960B1}" type="datetime1">
              <a:rPr lang="tr-TR" smtClean="0"/>
              <a:pPr/>
              <a:t>23.06.2010</a:t>
            </a:fld>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fld id="{C4C922FD-2525-4760-ABE8-1A98376FD2DD}" type="datetime1">
              <a:rPr lang="tr-TR" smtClean="0"/>
              <a:pPr/>
              <a:t>23.06.2010</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fld id="{301D97AE-B522-4068-933C-82299AB96F6A}" type="datetime1">
              <a:rPr lang="tr-TR" smtClean="0"/>
              <a:pPr/>
              <a:t>23.06.2010</a:t>
            </a:fld>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651F393-F767-49BE-8434-787CECD7ECD3}" type="slidenum">
              <a:rPr lang="tr-TR" smtClean="0"/>
              <a:pPr/>
              <a:t>‹N›</a:t>
            </a:fld>
            <a:endParaRPr lang="tr-T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FFFFFF"/>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152400" y="152400"/>
            <a:ext cx="8839200" cy="6553200"/>
          </a:xfrm>
          <a:prstGeom prst="rect">
            <a:avLst/>
          </a:prstGeom>
          <a:solidFill>
            <a:schemeClr val="bg1"/>
          </a:solidFill>
          <a:ln w="9525">
            <a:solidFill>
              <a:schemeClr val="tx1"/>
            </a:solidFill>
            <a:miter lim="800000"/>
            <a:headEnd/>
            <a:tailEnd/>
          </a:ln>
          <a:effectLst/>
        </p:spPr>
        <p:txBody>
          <a:bodyPr wrap="none" anchor="ctr"/>
          <a:lstStyle/>
          <a:p>
            <a:endParaRPr lang="tr-TR"/>
          </a:p>
        </p:txBody>
      </p:sp>
      <p:sp>
        <p:nvSpPr>
          <p:cNvPr id="1026" name="Rectangle 2"/>
          <p:cNvSpPr>
            <a:spLocks noGrp="1" noChangeArrowheads="1"/>
          </p:cNvSpPr>
          <p:nvPr>
            <p:ph type="title"/>
          </p:nvPr>
        </p:nvSpPr>
        <p:spPr bwMode="auto">
          <a:xfrm>
            <a:off x="457200" y="152400"/>
            <a:ext cx="8305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GB" smtClean="0"/>
          </a:p>
        </p:txBody>
      </p:sp>
      <p:sp>
        <p:nvSpPr>
          <p:cNvPr id="1027" name="Rectangle 3"/>
          <p:cNvSpPr>
            <a:spLocks noGrp="1" noChangeArrowheads="1"/>
          </p:cNvSpPr>
          <p:nvPr>
            <p:ph type="body" idx="1"/>
          </p:nvPr>
        </p:nvSpPr>
        <p:spPr bwMode="auto">
          <a:xfrm>
            <a:off x="457200" y="1371600"/>
            <a:ext cx="83058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smtClean="0"/>
          </a:p>
        </p:txBody>
      </p:sp>
      <p:sp>
        <p:nvSpPr>
          <p:cNvPr id="1028" name="Rectangle 4"/>
          <p:cNvSpPr>
            <a:spLocks noGrp="1" noChangeArrowheads="1"/>
          </p:cNvSpPr>
          <p:nvPr>
            <p:ph type="dt" sz="half" idx="2"/>
          </p:nvPr>
        </p:nvSpPr>
        <p:spPr bwMode="auto">
          <a:xfrm>
            <a:off x="685800"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Times New Roman" pitchFamily="80" charset="0"/>
              </a:defRPr>
            </a:lvl1pPr>
          </a:lstStyle>
          <a:p>
            <a:fld id="{579F2D69-4C4B-4AA7-B7C8-DC6B482D22F9}" type="datetime1">
              <a:rPr lang="tr-TR" smtClean="0"/>
              <a:pPr/>
              <a:t>23.06.2010</a:t>
            </a:fld>
            <a:endParaRPr lang="tr-TR"/>
          </a:p>
        </p:txBody>
      </p:sp>
      <p:sp>
        <p:nvSpPr>
          <p:cNvPr id="1029" name="Rectangle 5"/>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Times New Roman" pitchFamily="80" charset="0"/>
              </a:defRPr>
            </a:lvl1pPr>
          </a:lstStyle>
          <a:p>
            <a:endParaRPr lang="tr-TR"/>
          </a:p>
        </p:txBody>
      </p:sp>
      <p:sp>
        <p:nvSpPr>
          <p:cNvPr id="1030" name="Rectangle 6"/>
          <p:cNvSpPr>
            <a:spLocks noGrp="1" noChangeArrowheads="1"/>
          </p:cNvSpPr>
          <p:nvPr>
            <p:ph type="sldNum" sz="quarter" idx="4"/>
          </p:nvPr>
        </p:nvSpPr>
        <p:spPr bwMode="auto">
          <a:xfrm>
            <a:off x="6705600"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Times New Roman" pitchFamily="80" charset="0"/>
              </a:defRPr>
            </a:lvl1pPr>
          </a:lstStyle>
          <a:p>
            <a:fld id="{B651F393-F767-49BE-8434-787CECD7ECD3}" type="slidenum">
              <a:rPr lang="tr-TR" smtClean="0"/>
              <a:pPr/>
              <a:t>‹N›</a:t>
            </a:fld>
            <a:endParaRPr lang="tr-TR"/>
          </a:p>
        </p:txBody>
      </p:sp>
      <p:pic>
        <p:nvPicPr>
          <p:cNvPr id="1032" name="Picture 8" descr="umlogo-voorkant"/>
          <p:cNvPicPr>
            <a:picLocks noChangeAspect="1" noChangeArrowheads="1"/>
          </p:cNvPicPr>
          <p:nvPr/>
        </p:nvPicPr>
        <p:blipFill>
          <a:blip r:embed="rId13" cstate="print"/>
          <a:srcRect/>
          <a:stretch>
            <a:fillRect/>
          </a:stretch>
        </p:blipFill>
        <p:spPr bwMode="auto">
          <a:xfrm>
            <a:off x="0" y="0"/>
            <a:ext cx="438150" cy="609600"/>
          </a:xfrm>
          <a:prstGeom prst="rect">
            <a:avLst/>
          </a:prstGeom>
          <a:noFill/>
        </p:spPr>
      </p:pic>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342900" indent="-342900" algn="l" rtl="0" eaLnBrk="1" fontAlgn="base" hangingPunct="1">
        <a:spcBef>
          <a:spcPct val="20000"/>
        </a:spcBef>
        <a:spcAft>
          <a:spcPct val="0"/>
        </a:spcAft>
        <a:buSzPct val="120000"/>
        <a:buFont typeface="Wingdings" pitchFamily="80"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SzPct val="65000"/>
        <a:buFont typeface="Wingdings" pitchFamily="80" charset="2"/>
        <a:buChar char="q"/>
        <a:defRPr>
          <a:solidFill>
            <a:schemeClr val="tx1"/>
          </a:solidFill>
          <a:latin typeface="+mn-lt"/>
        </a:defRPr>
      </a:lvl2pPr>
      <a:lvl3pPr marL="1143000" indent="-228600" algn="l" rtl="0" eaLnBrk="1" fontAlgn="base" hangingPunct="1">
        <a:spcBef>
          <a:spcPct val="20000"/>
        </a:spcBef>
        <a:spcAft>
          <a:spcPct val="0"/>
        </a:spcAft>
        <a:buSzPct val="65000"/>
        <a:buFont typeface="Wingdings" pitchFamily="80" charset="2"/>
        <a:buChar char="q"/>
        <a:defRPr>
          <a:solidFill>
            <a:schemeClr val="tx1"/>
          </a:solidFill>
          <a:latin typeface="+mn-lt"/>
        </a:defRPr>
      </a:lvl3pPr>
      <a:lvl4pPr marL="1600200" indent="-228600" algn="l" rtl="0" eaLnBrk="1" fontAlgn="base" hangingPunct="1">
        <a:spcBef>
          <a:spcPct val="20000"/>
        </a:spcBef>
        <a:spcAft>
          <a:spcPct val="0"/>
        </a:spcAft>
        <a:buSzPct val="65000"/>
        <a:buFont typeface="Wingdings" pitchFamily="80" charset="2"/>
        <a:buChar char="q"/>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5800" y="1447800"/>
            <a:ext cx="7772400" cy="1143000"/>
          </a:xfrm>
        </p:spPr>
        <p:txBody>
          <a:bodyPr/>
          <a:lstStyle/>
          <a:p>
            <a:pPr algn="ctr"/>
            <a:r>
              <a:rPr lang="en-US" b="1" dirty="0" smtClean="0"/>
              <a:t>‘Real Estate, Governance, </a:t>
            </a:r>
            <a:r>
              <a:rPr lang="tr-TR" b="1" dirty="0" smtClean="0"/>
              <a:t/>
            </a:r>
            <a:br>
              <a:rPr lang="tr-TR" b="1" dirty="0" smtClean="0"/>
            </a:br>
            <a:r>
              <a:rPr lang="en-US" b="1" dirty="0" smtClean="0"/>
              <a:t>and the Global Economic Crisis’</a:t>
            </a:r>
            <a:endParaRPr lang="en-GB" sz="2000" b="1" dirty="0"/>
          </a:p>
        </p:txBody>
      </p:sp>
      <p:sp>
        <p:nvSpPr>
          <p:cNvPr id="87043" name="Rectangle 3"/>
          <p:cNvSpPr>
            <a:spLocks noGrp="1" noChangeArrowheads="1"/>
          </p:cNvSpPr>
          <p:nvPr>
            <p:ph type="subTitle" idx="1"/>
          </p:nvPr>
        </p:nvSpPr>
        <p:spPr>
          <a:xfrm>
            <a:off x="457201" y="3213100"/>
            <a:ext cx="2667000" cy="1752600"/>
          </a:xfrm>
        </p:spPr>
        <p:txBody>
          <a:bodyPr/>
          <a:lstStyle/>
          <a:p>
            <a:r>
              <a:rPr lang="en-US" b="1" dirty="0" smtClean="0"/>
              <a:t>Piet </a:t>
            </a:r>
            <a:r>
              <a:rPr lang="en-US" b="1" dirty="0" err="1" smtClean="0"/>
              <a:t>Eichholtz</a:t>
            </a:r>
            <a:endParaRPr lang="en-US" b="1" i="1" dirty="0" smtClean="0"/>
          </a:p>
          <a:p>
            <a:r>
              <a:rPr lang="en-US" i="1" dirty="0"/>
              <a:t>Maastricht University</a:t>
            </a:r>
          </a:p>
        </p:txBody>
      </p:sp>
      <p:sp>
        <p:nvSpPr>
          <p:cNvPr id="87044" name="Text Box 4"/>
          <p:cNvSpPr txBox="1">
            <a:spLocks noChangeArrowheads="1"/>
          </p:cNvSpPr>
          <p:nvPr/>
        </p:nvSpPr>
        <p:spPr bwMode="auto">
          <a:xfrm>
            <a:off x="2667000" y="457200"/>
            <a:ext cx="3810000" cy="366713"/>
          </a:xfrm>
          <a:prstGeom prst="rect">
            <a:avLst/>
          </a:prstGeom>
          <a:noFill/>
          <a:ln w="9525">
            <a:noFill/>
            <a:miter lim="800000"/>
            <a:headEnd/>
            <a:tailEnd/>
          </a:ln>
          <a:effectLst/>
        </p:spPr>
        <p:txBody>
          <a:bodyPr>
            <a:spAutoFit/>
          </a:bodyPr>
          <a:lstStyle/>
          <a:p>
            <a:endParaRPr lang="en-US">
              <a:latin typeface="Arial" charset="0"/>
            </a:endParaRPr>
          </a:p>
        </p:txBody>
      </p:sp>
      <p:sp>
        <p:nvSpPr>
          <p:cNvPr id="87047" name="Rectangle 7"/>
          <p:cNvSpPr>
            <a:spLocks noChangeArrowheads="1"/>
          </p:cNvSpPr>
          <p:nvPr/>
        </p:nvSpPr>
        <p:spPr bwMode="auto">
          <a:xfrm>
            <a:off x="900113" y="5229225"/>
            <a:ext cx="7315200" cy="1223963"/>
          </a:xfrm>
          <a:prstGeom prst="rect">
            <a:avLst/>
          </a:prstGeom>
          <a:noFill/>
          <a:ln w="9525">
            <a:noFill/>
            <a:miter lim="800000"/>
            <a:headEnd/>
            <a:tailEnd/>
          </a:ln>
          <a:effectLst/>
        </p:spPr>
        <p:txBody>
          <a:bodyPr/>
          <a:lstStyle/>
          <a:p>
            <a:pPr algn="ctr">
              <a:spcBef>
                <a:spcPct val="20000"/>
              </a:spcBef>
              <a:buSzPct val="120000"/>
              <a:buFont typeface="Wingdings" pitchFamily="80" charset="2"/>
              <a:buNone/>
            </a:pPr>
            <a:r>
              <a:rPr lang="it-IT" sz="2000" dirty="0" smtClean="0">
                <a:latin typeface="Arial" charset="0"/>
              </a:rPr>
              <a:t>ERES 2010 </a:t>
            </a:r>
            <a:r>
              <a:rPr lang="tr-TR" sz="2000" dirty="0" smtClean="0">
                <a:latin typeface="Arial" charset="0"/>
              </a:rPr>
              <a:t>Conference</a:t>
            </a:r>
            <a:endParaRPr lang="tr-TR" sz="2000" dirty="0" smtClean="0">
              <a:latin typeface="Arial" charset="0"/>
            </a:endParaRPr>
          </a:p>
          <a:p>
            <a:pPr algn="ctr">
              <a:spcBef>
                <a:spcPct val="20000"/>
              </a:spcBef>
              <a:buSzPct val="120000"/>
              <a:buFont typeface="Wingdings" pitchFamily="80" charset="2"/>
              <a:buNone/>
            </a:pPr>
            <a:r>
              <a:rPr lang="tr-TR" sz="2000" smtClean="0">
                <a:latin typeface="Arial" charset="0"/>
              </a:rPr>
              <a:t>June </a:t>
            </a:r>
            <a:r>
              <a:rPr lang="tr-TR" sz="2000" dirty="0" smtClean="0">
                <a:latin typeface="Arial" charset="0"/>
              </a:rPr>
              <a:t>2010</a:t>
            </a:r>
            <a:endParaRPr lang="en-US" sz="2000" dirty="0">
              <a:latin typeface="Arial" charset="0"/>
            </a:endParaRPr>
          </a:p>
        </p:txBody>
      </p:sp>
      <p:sp>
        <p:nvSpPr>
          <p:cNvPr id="6" name="Rectangle 3"/>
          <p:cNvSpPr txBox="1">
            <a:spLocks noChangeArrowheads="1"/>
          </p:cNvSpPr>
          <p:nvPr/>
        </p:nvSpPr>
        <p:spPr bwMode="auto">
          <a:xfrm>
            <a:off x="3124200" y="3200400"/>
            <a:ext cx="29718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120000"/>
              <a:buFont typeface="Wingdings" pitchFamily="80"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Nils </a:t>
            </a:r>
            <a:r>
              <a:rPr kumimoji="0" lang="en-US" sz="2000" b="1" i="0" u="none" strike="noStrike" kern="0" cap="none" spc="0" normalizeH="0" baseline="0" dirty="0" err="1" smtClean="0">
                <a:ln>
                  <a:noFill/>
                </a:ln>
                <a:solidFill>
                  <a:schemeClr val="tx1"/>
                </a:solidFill>
                <a:effectLst/>
                <a:uLnTx/>
                <a:uFillTx/>
                <a:latin typeface="+mn-lt"/>
                <a:ea typeface="+mn-ea"/>
                <a:cs typeface="+mn-cs"/>
              </a:rPr>
              <a:t>Kok</a:t>
            </a:r>
            <a:endParaRPr kumimoji="0" lang="en-US" sz="2000" b="1" i="0" u="none" strike="noStrike" kern="0" cap="none" spc="0" normalizeH="0" baseline="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Pct val="120000"/>
              <a:buFont typeface="Wingdings" pitchFamily="80" charset="2"/>
              <a:buNone/>
              <a:tabLst/>
              <a:defRPr/>
            </a:pPr>
            <a:r>
              <a:rPr kumimoji="0" lang="nl-NL" sz="2000" b="0" i="1" u="none" strike="noStrike" kern="0" cap="none" spc="0" normalizeH="0" baseline="0" noProof="0" dirty="0" smtClean="0">
                <a:ln>
                  <a:noFill/>
                </a:ln>
                <a:solidFill>
                  <a:schemeClr val="tx1"/>
                </a:solidFill>
                <a:effectLst/>
                <a:uLnTx/>
                <a:uFillTx/>
                <a:latin typeface="+mn-lt"/>
                <a:ea typeface="+mn-ea"/>
                <a:cs typeface="+mn-cs"/>
              </a:rPr>
              <a:t>UC Berkeley</a:t>
            </a:r>
            <a:endParaRPr kumimoji="0" lang="en-US" sz="2000" b="0" i="1" u="none" strike="noStrike" kern="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Pct val="120000"/>
              <a:buFont typeface="Wingdings" pitchFamily="80" charset="2"/>
              <a:buNone/>
              <a:tabLst/>
              <a:defRPr/>
            </a:pPr>
            <a:r>
              <a:rPr kumimoji="0" lang="en-US" sz="2000" b="0" i="1" u="none" strike="noStrike" kern="0" cap="none" spc="0" normalizeH="0" baseline="0" noProof="0" dirty="0" smtClean="0">
                <a:ln>
                  <a:noFill/>
                </a:ln>
                <a:solidFill>
                  <a:schemeClr val="tx1"/>
                </a:solidFill>
                <a:effectLst/>
                <a:uLnTx/>
                <a:uFillTx/>
                <a:latin typeface="+mn-lt"/>
                <a:ea typeface="+mn-ea"/>
                <a:cs typeface="+mn-cs"/>
              </a:rPr>
              <a:t>Maastricht University</a:t>
            </a:r>
            <a:endParaRPr kumimoji="0" lang="en-US" sz="2000" b="0" i="1" u="none" strike="noStrike" kern="0" cap="none" spc="0" normalizeH="0" baseline="0" noProof="0" dirty="0">
              <a:ln>
                <a:noFill/>
              </a:ln>
              <a:solidFill>
                <a:schemeClr val="tx1"/>
              </a:solidFill>
              <a:effectLst/>
              <a:uLnTx/>
              <a:uFillTx/>
              <a:latin typeface="+mn-lt"/>
              <a:ea typeface="+mn-ea"/>
              <a:cs typeface="+mn-cs"/>
            </a:endParaRPr>
          </a:p>
        </p:txBody>
      </p:sp>
      <p:sp>
        <p:nvSpPr>
          <p:cNvPr id="7" name="Rectangle 3"/>
          <p:cNvSpPr txBox="1">
            <a:spLocks noChangeArrowheads="1"/>
          </p:cNvSpPr>
          <p:nvPr/>
        </p:nvSpPr>
        <p:spPr bwMode="auto">
          <a:xfrm>
            <a:off x="6081713" y="3200400"/>
            <a:ext cx="2681287"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Pct val="120000"/>
              <a:buFont typeface="Wingdings" pitchFamily="80" charset="2"/>
              <a:buNone/>
              <a:tabLst/>
              <a:defRPr/>
            </a:pPr>
            <a:r>
              <a:rPr kumimoji="0" lang="tr-TR" sz="2000" b="1" i="0" u="none" strike="noStrike" kern="0" cap="none" spc="0" normalizeH="0" baseline="0" noProof="0" dirty="0" smtClean="0">
                <a:ln>
                  <a:noFill/>
                </a:ln>
                <a:solidFill>
                  <a:schemeClr val="tx1"/>
                </a:solidFill>
                <a:effectLst/>
                <a:uLnTx/>
                <a:uFillTx/>
                <a:latin typeface="+mn-lt"/>
                <a:ea typeface="+mn-ea"/>
                <a:cs typeface="+mn-cs"/>
              </a:rPr>
              <a:t>Erkan Yönder</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Pct val="120000"/>
              <a:buFont typeface="Wingdings" pitchFamily="80" charset="2"/>
              <a:buNone/>
              <a:tabLst/>
              <a:defRPr/>
            </a:pPr>
            <a:r>
              <a:rPr kumimoji="0" lang="en-US" sz="2000" b="0" i="1" u="none" strike="noStrike" kern="0" cap="none" spc="0" normalizeH="0" baseline="0" noProof="0" dirty="0" smtClean="0">
                <a:ln>
                  <a:noFill/>
                </a:ln>
                <a:solidFill>
                  <a:schemeClr val="tx1"/>
                </a:solidFill>
                <a:effectLst/>
                <a:uLnTx/>
                <a:uFillTx/>
                <a:latin typeface="+mn-lt"/>
                <a:ea typeface="+mn-ea"/>
                <a:cs typeface="+mn-cs"/>
              </a:rPr>
              <a:t>Maastricht University</a:t>
            </a:r>
            <a:endParaRPr kumimoji="0" lang="en-US" sz="2000" b="0"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3" cstate="print"/>
          <a:srcRect/>
          <a:stretch>
            <a:fillRect/>
          </a:stretch>
        </p:blipFill>
        <p:spPr bwMode="auto">
          <a:xfrm>
            <a:off x="285720" y="1428736"/>
            <a:ext cx="8272708" cy="4643470"/>
          </a:xfrm>
          <a:prstGeom prst="rect">
            <a:avLst/>
          </a:prstGeom>
          <a:noFill/>
          <a:ln w="9525">
            <a:noFill/>
            <a:miter lim="800000"/>
            <a:headEnd/>
            <a:tailEnd/>
          </a:ln>
        </p:spPr>
      </p:pic>
      <p:sp>
        <p:nvSpPr>
          <p:cNvPr id="2" name="1 Başlık"/>
          <p:cNvSpPr>
            <a:spLocks noGrp="1"/>
          </p:cNvSpPr>
          <p:nvPr>
            <p:ph type="title"/>
          </p:nvPr>
        </p:nvSpPr>
        <p:spPr/>
        <p:txBody>
          <a:bodyPr/>
          <a:lstStyle/>
          <a:p>
            <a:r>
              <a:rPr lang="tr-TR" b="1" dirty="0" err="1" smtClean="0"/>
              <a:t>Results</a:t>
            </a:r>
            <a:r>
              <a:rPr lang="tr-TR" b="1" dirty="0" smtClean="0"/>
              <a:t> </a:t>
            </a:r>
            <a:r>
              <a:rPr lang="tr-TR" b="1" dirty="0" err="1" smtClean="0"/>
              <a:t>subperiod</a:t>
            </a:r>
            <a:r>
              <a:rPr lang="tr-TR" b="1" dirty="0" smtClean="0"/>
              <a:t> II: </a:t>
            </a:r>
            <a:r>
              <a:rPr lang="tr-TR" b="1" dirty="0" err="1" smtClean="0"/>
              <a:t>property</a:t>
            </a:r>
            <a:r>
              <a:rPr lang="tr-TR" b="1" dirty="0" smtClean="0"/>
              <a:t> </a:t>
            </a:r>
            <a:r>
              <a:rPr lang="tr-TR" b="1" dirty="0" err="1" smtClean="0"/>
              <a:t>bust</a:t>
            </a:r>
            <a:r>
              <a:rPr lang="tr-TR" b="1" dirty="0" smtClean="0"/>
              <a:t/>
            </a:r>
            <a:br>
              <a:rPr lang="tr-TR" b="1" dirty="0" smtClean="0"/>
            </a:br>
            <a:r>
              <a:rPr lang="tr-TR" i="1" dirty="0" err="1" smtClean="0"/>
              <a:t>Good</a:t>
            </a:r>
            <a:r>
              <a:rPr lang="tr-TR" i="1" dirty="0" smtClean="0"/>
              <a:t> </a:t>
            </a:r>
            <a:r>
              <a:rPr lang="tr-TR" i="1" dirty="0" err="1" smtClean="0"/>
              <a:t>governance</a:t>
            </a:r>
            <a:r>
              <a:rPr lang="tr-TR" i="1" dirty="0" smtClean="0"/>
              <a:t> </a:t>
            </a:r>
            <a:r>
              <a:rPr lang="tr-TR" i="1" dirty="0" err="1" smtClean="0"/>
              <a:t>now</a:t>
            </a:r>
            <a:r>
              <a:rPr lang="tr-TR" i="1" dirty="0" smtClean="0"/>
              <a:t> </a:t>
            </a:r>
            <a:r>
              <a:rPr lang="tr-TR" i="1" dirty="0" err="1" smtClean="0"/>
              <a:t>positively</a:t>
            </a:r>
            <a:r>
              <a:rPr lang="tr-TR" i="1" dirty="0" smtClean="0"/>
              <a:t> </a:t>
            </a:r>
            <a:r>
              <a:rPr lang="tr-TR" i="1" dirty="0" err="1" smtClean="0"/>
              <a:t>affects</a:t>
            </a:r>
            <a:r>
              <a:rPr lang="tr-TR" i="1" dirty="0" smtClean="0"/>
              <a:t> </a:t>
            </a:r>
            <a:r>
              <a:rPr lang="tr-TR" i="1" dirty="0" err="1" smtClean="0"/>
              <a:t>returns</a:t>
            </a:r>
            <a:r>
              <a:rPr lang="tr-TR" i="1" dirty="0" smtClean="0"/>
              <a:t>...</a:t>
            </a:r>
            <a:endParaRPr lang="tr-TR" dirty="0"/>
          </a:p>
        </p:txBody>
      </p:sp>
      <p:sp>
        <p:nvSpPr>
          <p:cNvPr id="5" name="4 Dikdörtgen"/>
          <p:cNvSpPr/>
          <p:nvPr/>
        </p:nvSpPr>
        <p:spPr bwMode="auto">
          <a:xfrm>
            <a:off x="357158" y="2786058"/>
            <a:ext cx="5786478" cy="4320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tr-TR" sz="1800" b="0" i="0" u="none" strike="noStrike" cap="none" normalizeH="0" baseline="0" smtClean="0">
              <a:ln>
                <a:noFill/>
              </a:ln>
              <a:solidFill>
                <a:schemeClr val="tx1"/>
              </a:solidFill>
              <a:effectLst/>
              <a:latin typeface="Tahoma" pitchFamily="80" charset="0"/>
            </a:endParaRPr>
          </a:p>
        </p:txBody>
      </p:sp>
      <p:sp>
        <p:nvSpPr>
          <p:cNvPr id="6" name="5 Dikdörtgen"/>
          <p:cNvSpPr/>
          <p:nvPr/>
        </p:nvSpPr>
        <p:spPr bwMode="auto">
          <a:xfrm>
            <a:off x="357158" y="3214686"/>
            <a:ext cx="6786610" cy="4320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tr-TR" sz="1800" b="0" i="0" u="none" strike="noStrike" cap="none" normalizeH="0" baseline="0" smtClean="0">
              <a:ln>
                <a:noFill/>
              </a:ln>
              <a:solidFill>
                <a:schemeClr val="tx1"/>
              </a:solidFill>
              <a:effectLst/>
              <a:latin typeface="Tahoma" pitchFamily="80" charset="0"/>
            </a:endParaRPr>
          </a:p>
        </p:txBody>
      </p:sp>
      <p:sp>
        <p:nvSpPr>
          <p:cNvPr id="10" name="9 Dikdörtgen"/>
          <p:cNvSpPr/>
          <p:nvPr/>
        </p:nvSpPr>
        <p:spPr bwMode="auto">
          <a:xfrm>
            <a:off x="357158" y="4500570"/>
            <a:ext cx="7858180" cy="369332"/>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tr-TR" sz="1800" b="0" i="0" u="none" strike="noStrike" cap="none" normalizeH="0" baseline="0" smtClean="0">
              <a:ln>
                <a:noFill/>
              </a:ln>
              <a:solidFill>
                <a:schemeClr val="tx1"/>
              </a:solidFill>
              <a:effectLst/>
              <a:latin typeface="Tahoma" pitchFamily="80" charset="0"/>
            </a:endParaRPr>
          </a:p>
        </p:txBody>
      </p:sp>
      <p:sp>
        <p:nvSpPr>
          <p:cNvPr id="7" name="6 Slayt Numarası Yer Tutucusu"/>
          <p:cNvSpPr>
            <a:spLocks noGrp="1"/>
          </p:cNvSpPr>
          <p:nvPr>
            <p:ph type="sldNum" sz="quarter" idx="12"/>
          </p:nvPr>
        </p:nvSpPr>
        <p:spPr/>
        <p:txBody>
          <a:bodyPr/>
          <a:lstStyle/>
          <a:p>
            <a:fld id="{B651F393-F767-49BE-8434-787CECD7ECD3}" type="slidenum">
              <a:rPr lang="tr-TR" smtClean="0"/>
              <a:pPr/>
              <a:t>10</a:t>
            </a:fld>
            <a:endParaRPr 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a:stretch>
            <a:fillRect/>
          </a:stretch>
        </p:blipFill>
        <p:spPr bwMode="auto">
          <a:xfrm>
            <a:off x="358218" y="1456943"/>
            <a:ext cx="8064203" cy="4968000"/>
          </a:xfrm>
          <a:prstGeom prst="rect">
            <a:avLst/>
          </a:prstGeom>
          <a:noFill/>
          <a:ln w="9525">
            <a:noFill/>
            <a:miter lim="800000"/>
            <a:headEnd/>
            <a:tailEnd/>
          </a:ln>
        </p:spPr>
      </p:pic>
      <p:sp>
        <p:nvSpPr>
          <p:cNvPr id="2" name="1 Başlık"/>
          <p:cNvSpPr>
            <a:spLocks noGrp="1"/>
          </p:cNvSpPr>
          <p:nvPr>
            <p:ph type="title"/>
          </p:nvPr>
        </p:nvSpPr>
        <p:spPr/>
        <p:txBody>
          <a:bodyPr/>
          <a:lstStyle/>
          <a:p>
            <a:r>
              <a:rPr lang="tr-TR" b="1" dirty="0" err="1" smtClean="0"/>
              <a:t>Results</a:t>
            </a:r>
            <a:r>
              <a:rPr lang="tr-TR" b="1" dirty="0" smtClean="0"/>
              <a:t> </a:t>
            </a:r>
            <a:r>
              <a:rPr lang="tr-TR" b="1" dirty="0" err="1" smtClean="0"/>
              <a:t>subperiod</a:t>
            </a:r>
            <a:r>
              <a:rPr lang="tr-TR" b="1" dirty="0" smtClean="0"/>
              <a:t> II: </a:t>
            </a:r>
            <a:r>
              <a:rPr lang="tr-TR" b="1" dirty="0" err="1" smtClean="0"/>
              <a:t>property</a:t>
            </a:r>
            <a:r>
              <a:rPr lang="tr-TR" b="1" dirty="0" smtClean="0"/>
              <a:t> </a:t>
            </a:r>
            <a:r>
              <a:rPr lang="tr-TR" b="1" dirty="0" err="1" smtClean="0"/>
              <a:t>bust</a:t>
            </a:r>
            <a:r>
              <a:rPr lang="tr-TR" b="1" dirty="0" smtClean="0"/>
              <a:t/>
            </a:r>
            <a:br>
              <a:rPr lang="tr-TR" b="1" dirty="0" smtClean="0"/>
            </a:br>
            <a:r>
              <a:rPr lang="tr-TR" i="1" dirty="0" err="1" smtClean="0"/>
              <a:t>Institutional</a:t>
            </a:r>
            <a:r>
              <a:rPr lang="tr-TR" i="1" dirty="0" smtClean="0"/>
              <a:t> </a:t>
            </a:r>
            <a:r>
              <a:rPr lang="tr-TR" i="1" dirty="0" err="1" smtClean="0"/>
              <a:t>ownership</a:t>
            </a:r>
            <a:r>
              <a:rPr lang="tr-TR" i="1" dirty="0" smtClean="0"/>
              <a:t> </a:t>
            </a:r>
            <a:r>
              <a:rPr lang="tr-TR" i="1" dirty="0" err="1" smtClean="0"/>
              <a:t>enhances</a:t>
            </a:r>
            <a:r>
              <a:rPr lang="tr-TR" i="1" dirty="0" smtClean="0"/>
              <a:t> </a:t>
            </a:r>
            <a:r>
              <a:rPr lang="tr-TR" i="1" dirty="0" err="1" smtClean="0"/>
              <a:t>performance</a:t>
            </a:r>
            <a:r>
              <a:rPr lang="tr-TR" i="1" dirty="0" smtClean="0"/>
              <a:t>…</a:t>
            </a:r>
            <a:endParaRPr lang="tr-TR" dirty="0"/>
          </a:p>
        </p:txBody>
      </p:sp>
      <p:sp>
        <p:nvSpPr>
          <p:cNvPr id="4" name="3 Dikdörtgen"/>
          <p:cNvSpPr/>
          <p:nvPr/>
        </p:nvSpPr>
        <p:spPr bwMode="auto">
          <a:xfrm>
            <a:off x="4929190" y="2143116"/>
            <a:ext cx="857256" cy="9360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tr-TR" sz="1800" b="0" i="0" u="none" strike="noStrike" cap="none" normalizeH="0" baseline="0" smtClean="0">
              <a:ln>
                <a:noFill/>
              </a:ln>
              <a:solidFill>
                <a:schemeClr val="tx1"/>
              </a:solidFill>
              <a:effectLst/>
              <a:latin typeface="Tahoma" pitchFamily="80" charset="0"/>
            </a:endParaRPr>
          </a:p>
        </p:txBody>
      </p:sp>
      <p:sp>
        <p:nvSpPr>
          <p:cNvPr id="5" name="4 Dikdörtgen"/>
          <p:cNvSpPr/>
          <p:nvPr/>
        </p:nvSpPr>
        <p:spPr bwMode="auto">
          <a:xfrm>
            <a:off x="571472" y="3071810"/>
            <a:ext cx="6357982" cy="4680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tr-TR" sz="1800" b="0" i="0" u="none" strike="noStrike" cap="none" normalizeH="0" baseline="0" smtClean="0">
              <a:ln>
                <a:noFill/>
              </a:ln>
              <a:solidFill>
                <a:schemeClr val="tx1"/>
              </a:solidFill>
              <a:effectLst/>
              <a:latin typeface="Tahoma" pitchFamily="80" charset="0"/>
            </a:endParaRPr>
          </a:p>
        </p:txBody>
      </p:sp>
      <p:sp>
        <p:nvSpPr>
          <p:cNvPr id="8" name="7 Dikdörtgen"/>
          <p:cNvSpPr/>
          <p:nvPr/>
        </p:nvSpPr>
        <p:spPr bwMode="auto">
          <a:xfrm>
            <a:off x="571472" y="4500570"/>
            <a:ext cx="7572428" cy="5040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tr-TR" sz="1800" b="0" i="0" u="none" strike="noStrike" cap="none" normalizeH="0" baseline="0" smtClean="0">
              <a:ln>
                <a:noFill/>
              </a:ln>
              <a:solidFill>
                <a:schemeClr val="tx1"/>
              </a:solidFill>
              <a:effectLst/>
              <a:latin typeface="Tahoma" pitchFamily="80" charset="0"/>
            </a:endParaRPr>
          </a:p>
        </p:txBody>
      </p:sp>
      <p:sp>
        <p:nvSpPr>
          <p:cNvPr id="7" name="6 Slayt Numarası Yer Tutucusu"/>
          <p:cNvSpPr>
            <a:spLocks noGrp="1"/>
          </p:cNvSpPr>
          <p:nvPr>
            <p:ph type="sldNum" sz="quarter" idx="12"/>
          </p:nvPr>
        </p:nvSpPr>
        <p:spPr/>
        <p:txBody>
          <a:bodyPr/>
          <a:lstStyle/>
          <a:p>
            <a:fld id="{B651F393-F767-49BE-8434-787CECD7ECD3}" type="slidenum">
              <a:rPr lang="tr-TR" smtClean="0"/>
              <a:pPr/>
              <a:t>11</a:t>
            </a:fld>
            <a:endParaRPr lang="tr-T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nl-NL" b="1" dirty="0" smtClean="0"/>
              <a:t>Conclusions and i</a:t>
            </a:r>
            <a:r>
              <a:rPr lang="en-US" b="1" dirty="0" err="1" smtClean="0"/>
              <a:t>mplications</a:t>
            </a:r>
            <a:r>
              <a:rPr lang="en-US" b="1" dirty="0" smtClean="0"/>
              <a:t> </a:t>
            </a:r>
            <a:r>
              <a:rPr lang="nl-NL" b="1" dirty="0" smtClean="0"/>
              <a:t/>
            </a:r>
            <a:br>
              <a:rPr lang="nl-NL" b="1" dirty="0" smtClean="0"/>
            </a:br>
            <a:r>
              <a:rPr lang="tr-TR" i="1" dirty="0" err="1" smtClean="0"/>
              <a:t>Governance</a:t>
            </a:r>
            <a:r>
              <a:rPr lang="tr-TR" i="1" dirty="0" smtClean="0"/>
              <a:t> </a:t>
            </a:r>
            <a:r>
              <a:rPr lang="tr-TR" i="1" dirty="0" err="1" smtClean="0"/>
              <a:t>matters</a:t>
            </a:r>
            <a:r>
              <a:rPr lang="tr-TR" i="1" dirty="0" smtClean="0"/>
              <a:t> </a:t>
            </a:r>
            <a:r>
              <a:rPr lang="tr-TR" i="1" dirty="0" err="1" smtClean="0"/>
              <a:t>during</a:t>
            </a:r>
            <a:r>
              <a:rPr lang="tr-TR" i="1" dirty="0" smtClean="0"/>
              <a:t> </a:t>
            </a:r>
            <a:r>
              <a:rPr lang="tr-TR" i="1" dirty="0" err="1" smtClean="0"/>
              <a:t>crisis</a:t>
            </a:r>
            <a:r>
              <a:rPr lang="tr-TR" i="1" dirty="0" smtClean="0"/>
              <a:t> </a:t>
            </a:r>
            <a:r>
              <a:rPr lang="tr-TR" i="1" dirty="0" err="1" smtClean="0"/>
              <a:t>even</a:t>
            </a:r>
            <a:r>
              <a:rPr lang="tr-TR" i="1" dirty="0" smtClean="0"/>
              <a:t> in </a:t>
            </a:r>
            <a:r>
              <a:rPr lang="tr-TR" i="1" dirty="0" err="1" smtClean="0"/>
              <a:t>this</a:t>
            </a:r>
            <a:r>
              <a:rPr lang="tr-TR" i="1" dirty="0" smtClean="0"/>
              <a:t> </a:t>
            </a:r>
            <a:r>
              <a:rPr lang="tr-TR" i="1" dirty="0" err="1" smtClean="0"/>
              <a:t>strong</a:t>
            </a:r>
            <a:r>
              <a:rPr lang="tr-TR" i="1" dirty="0" smtClean="0"/>
              <a:t> legal </a:t>
            </a:r>
            <a:r>
              <a:rPr lang="tr-TR" i="1" dirty="0" err="1" smtClean="0"/>
              <a:t>setting</a:t>
            </a:r>
            <a:r>
              <a:rPr lang="tr-TR" i="1" dirty="0" smtClean="0"/>
              <a:t>…</a:t>
            </a:r>
            <a:endParaRPr lang="tr-TR" dirty="0"/>
          </a:p>
        </p:txBody>
      </p:sp>
      <p:sp>
        <p:nvSpPr>
          <p:cNvPr id="3" name="2 İçerik Yer Tutucusu"/>
          <p:cNvSpPr>
            <a:spLocks noGrp="1"/>
          </p:cNvSpPr>
          <p:nvPr>
            <p:ph idx="1"/>
          </p:nvPr>
        </p:nvSpPr>
        <p:spPr>
          <a:xfrm>
            <a:off x="457200" y="1371600"/>
            <a:ext cx="8305800" cy="5129234"/>
          </a:xfrm>
        </p:spPr>
        <p:txBody>
          <a:bodyPr/>
          <a:lstStyle/>
          <a:p>
            <a:pPr>
              <a:buNone/>
            </a:pPr>
            <a:endParaRPr lang="tr-TR" dirty="0" smtClean="0"/>
          </a:p>
          <a:p>
            <a:pPr>
              <a:buNone/>
            </a:pPr>
            <a:r>
              <a:rPr lang="tr-TR" dirty="0" smtClean="0"/>
              <a:t>	</a:t>
            </a:r>
            <a:r>
              <a:rPr lang="en-US" dirty="0" smtClean="0"/>
              <a:t>“REIT Effect” holds during the boom.</a:t>
            </a:r>
          </a:p>
          <a:p>
            <a:endParaRPr lang="en-US" dirty="0" smtClean="0"/>
          </a:p>
          <a:p>
            <a:pPr>
              <a:buNone/>
            </a:pPr>
            <a:r>
              <a:rPr lang="en-US" dirty="0" smtClean="0"/>
              <a:t>	Good Governance turns out to be important during the crisis.</a:t>
            </a:r>
          </a:p>
          <a:p>
            <a:pPr lvl="1"/>
            <a:r>
              <a:rPr lang="en-US" dirty="0" smtClean="0"/>
              <a:t>Ceteris paribus, depreciation effect on the free cash flow</a:t>
            </a:r>
          </a:p>
          <a:p>
            <a:pPr lvl="1"/>
            <a:r>
              <a:rPr lang="en-US" dirty="0" smtClean="0"/>
              <a:t>Managers are more likely to become entrenched during crises</a:t>
            </a:r>
            <a:r>
              <a:rPr lang="tr-TR" dirty="0" smtClean="0"/>
              <a:t>.</a:t>
            </a:r>
            <a:endParaRPr lang="en-US" dirty="0" smtClean="0"/>
          </a:p>
          <a:p>
            <a:pPr lvl="1"/>
            <a:r>
              <a:rPr lang="en-US" dirty="0" smtClean="0"/>
              <a:t>Investors ignored governance during the real estate frenzy.</a:t>
            </a:r>
          </a:p>
          <a:p>
            <a:endParaRPr lang="en-US" dirty="0" smtClean="0"/>
          </a:p>
          <a:p>
            <a:pPr>
              <a:buNone/>
            </a:pPr>
            <a:r>
              <a:rPr lang="en-US" dirty="0" smtClean="0"/>
              <a:t>	Executive </a:t>
            </a:r>
            <a:r>
              <a:rPr lang="en-US" dirty="0" err="1" smtClean="0"/>
              <a:t>vs</a:t>
            </a:r>
            <a:r>
              <a:rPr lang="en-US" dirty="0" smtClean="0"/>
              <a:t> Institutional Ownership</a:t>
            </a:r>
          </a:p>
          <a:p>
            <a:pPr lvl="1"/>
            <a:r>
              <a:rPr lang="en-US" dirty="0" smtClean="0"/>
              <a:t>Power effect of executive ownership dominates up to a threshold</a:t>
            </a:r>
            <a:r>
              <a:rPr lang="tr-TR" dirty="0" smtClean="0"/>
              <a:t>.</a:t>
            </a:r>
            <a:endParaRPr lang="en-US" dirty="0" smtClean="0"/>
          </a:p>
          <a:p>
            <a:pPr lvl="1"/>
            <a:r>
              <a:rPr lang="en-US" dirty="0" smtClean="0"/>
              <a:t>Beyond that threshold, benefits from stock ownership dominates.</a:t>
            </a:r>
          </a:p>
          <a:p>
            <a:pPr lvl="1"/>
            <a:r>
              <a:rPr lang="en-US" dirty="0" smtClean="0"/>
              <a:t>Large </a:t>
            </a:r>
            <a:r>
              <a:rPr lang="en-US" dirty="0" err="1" smtClean="0"/>
              <a:t>blockholder</a:t>
            </a:r>
            <a:r>
              <a:rPr lang="en-US" dirty="0" smtClean="0"/>
              <a:t> contributes to performance.</a:t>
            </a:r>
          </a:p>
          <a:p>
            <a:endParaRPr lang="tr-TR" dirty="0" smtClean="0"/>
          </a:p>
          <a:p>
            <a:endParaRPr lang="tr-TR" dirty="0" smtClean="0"/>
          </a:p>
        </p:txBody>
      </p:sp>
      <p:sp>
        <p:nvSpPr>
          <p:cNvPr id="10" name="9 Slayt Numarası Yer Tutucusu"/>
          <p:cNvSpPr>
            <a:spLocks noGrp="1"/>
          </p:cNvSpPr>
          <p:nvPr>
            <p:ph type="sldNum" sz="quarter" idx="12"/>
          </p:nvPr>
        </p:nvSpPr>
        <p:spPr/>
        <p:txBody>
          <a:bodyPr/>
          <a:lstStyle/>
          <a:p>
            <a:fld id="{B651F393-F767-49BE-8434-787CECD7ECD3}" type="slidenum">
              <a:rPr lang="tr-TR" smtClean="0"/>
              <a:pPr/>
              <a:t>12</a:t>
            </a:fld>
            <a:endParaRPr 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b="1" dirty="0" smtClean="0"/>
              <a:t>The crisis originated in the real estate </a:t>
            </a:r>
            <a:r>
              <a:rPr lang="en-US" b="1" dirty="0" err="1" smtClean="0"/>
              <a:t>secto</a:t>
            </a:r>
            <a:r>
              <a:rPr lang="tr-TR" b="1" dirty="0" smtClean="0"/>
              <a:t>r</a:t>
            </a:r>
            <a:r>
              <a:rPr lang="nl-NL" b="1" dirty="0" smtClean="0"/>
              <a:t/>
            </a:r>
            <a:br>
              <a:rPr lang="nl-NL" b="1" dirty="0" smtClean="0"/>
            </a:br>
            <a:r>
              <a:rPr lang="nl-NL" sz="2400" i="1" dirty="0" smtClean="0"/>
              <a:t>…</a:t>
            </a:r>
            <a:r>
              <a:rPr lang="en-US" sz="2400" b="1" dirty="0" smtClean="0"/>
              <a:t>and is mostly a governance crisis</a:t>
            </a:r>
            <a:endParaRPr lang="nl-NL" sz="2400" i="1" dirty="0"/>
          </a:p>
        </p:txBody>
      </p:sp>
      <p:sp>
        <p:nvSpPr>
          <p:cNvPr id="205827" name="Rectangle 3"/>
          <p:cNvSpPr>
            <a:spLocks noGrp="1" noChangeArrowheads="1"/>
          </p:cNvSpPr>
          <p:nvPr>
            <p:ph idx="1"/>
          </p:nvPr>
        </p:nvSpPr>
        <p:spPr>
          <a:xfrm>
            <a:off x="928662" y="1371600"/>
            <a:ext cx="7834338" cy="5257800"/>
          </a:xfrm>
        </p:spPr>
        <p:txBody>
          <a:bodyPr/>
          <a:lstStyle/>
          <a:p>
            <a:pPr>
              <a:lnSpc>
                <a:spcPct val="90000"/>
              </a:lnSpc>
              <a:buNone/>
            </a:pPr>
            <a:endParaRPr lang="tr-TR" dirty="0" smtClean="0"/>
          </a:p>
          <a:p>
            <a:pPr>
              <a:lnSpc>
                <a:spcPct val="90000"/>
              </a:lnSpc>
              <a:buNone/>
            </a:pPr>
            <a:endParaRPr lang="tr-TR" dirty="0" smtClean="0"/>
          </a:p>
          <a:p>
            <a:pPr>
              <a:lnSpc>
                <a:spcPct val="90000"/>
              </a:lnSpc>
              <a:buNone/>
            </a:pPr>
            <a:endParaRPr lang="tr-TR" dirty="0" smtClean="0">
              <a:solidFill>
                <a:schemeClr val="tx1"/>
              </a:solidFill>
              <a:latin typeface="+mn-lt"/>
              <a:ea typeface="+mn-ea"/>
              <a:cs typeface="+mn-cs"/>
            </a:endParaRPr>
          </a:p>
          <a:p>
            <a:pPr>
              <a:lnSpc>
                <a:spcPct val="90000"/>
              </a:lnSpc>
              <a:buNone/>
            </a:pPr>
            <a:r>
              <a:rPr lang="tr-TR" dirty="0" smtClean="0"/>
              <a:t>	</a:t>
            </a:r>
            <a:endParaRPr lang="en-US" dirty="0" smtClean="0"/>
          </a:p>
          <a:p>
            <a:pPr lvl="1">
              <a:lnSpc>
                <a:spcPct val="90000"/>
              </a:lnSpc>
              <a:buNone/>
            </a:pPr>
            <a:r>
              <a:rPr lang="en-US" sz="2000" dirty="0" smtClean="0"/>
              <a:t>	Securitized products, such as MBS, CMBS and CDOs</a:t>
            </a:r>
          </a:p>
          <a:p>
            <a:pPr lvl="2">
              <a:lnSpc>
                <a:spcPct val="90000"/>
              </a:lnSpc>
              <a:buFont typeface="Wingdings" pitchFamily="2" charset="2"/>
              <a:buChar char="q"/>
            </a:pPr>
            <a:r>
              <a:rPr lang="en-US" sz="2000" dirty="0" err="1" smtClean="0"/>
              <a:t>Intransparency</a:t>
            </a:r>
            <a:endParaRPr lang="en-US" sz="2000" dirty="0" smtClean="0"/>
          </a:p>
          <a:p>
            <a:pPr lvl="2">
              <a:lnSpc>
                <a:spcPct val="90000"/>
              </a:lnSpc>
              <a:buFont typeface="Wingdings" pitchFamily="2" charset="2"/>
              <a:buChar char="q"/>
            </a:pPr>
            <a:r>
              <a:rPr lang="en-US" sz="2000" dirty="0" smtClean="0"/>
              <a:t>No accurate pricing data</a:t>
            </a:r>
          </a:p>
          <a:p>
            <a:pPr lvl="2">
              <a:lnSpc>
                <a:spcPct val="90000"/>
              </a:lnSpc>
              <a:buFont typeface="Wingdings" pitchFamily="2" charset="2"/>
              <a:buChar char="q"/>
            </a:pPr>
            <a:r>
              <a:rPr lang="en-US" sz="2000" dirty="0" smtClean="0"/>
              <a:t>No proxies for governance quality</a:t>
            </a:r>
          </a:p>
          <a:p>
            <a:pPr>
              <a:lnSpc>
                <a:spcPct val="90000"/>
              </a:lnSpc>
              <a:buNone/>
            </a:pPr>
            <a:endParaRPr lang="en-US" dirty="0" smtClean="0"/>
          </a:p>
          <a:p>
            <a:pPr lvl="1">
              <a:lnSpc>
                <a:spcPct val="90000"/>
              </a:lnSpc>
              <a:buNone/>
            </a:pPr>
            <a:r>
              <a:rPr lang="en-US" sz="2000" dirty="0" smtClean="0"/>
              <a:t>	Listed property companies (REITs) </a:t>
            </a:r>
          </a:p>
          <a:p>
            <a:pPr lvl="2">
              <a:lnSpc>
                <a:spcPct val="90000"/>
              </a:lnSpc>
              <a:buFont typeface="Wingdings" pitchFamily="2" charset="2"/>
              <a:buChar char="q"/>
            </a:pPr>
            <a:r>
              <a:rPr lang="en-US" dirty="0" smtClean="0"/>
              <a:t>A laboratory environment</a:t>
            </a:r>
          </a:p>
          <a:p>
            <a:pPr lvl="2">
              <a:lnSpc>
                <a:spcPct val="90000"/>
              </a:lnSpc>
              <a:buFont typeface="Wingdings" pitchFamily="2" charset="2"/>
              <a:buChar char="q"/>
            </a:pPr>
            <a:r>
              <a:rPr lang="en-US" dirty="0" smtClean="0"/>
              <a:t>Represent the crisis</a:t>
            </a:r>
          </a:p>
          <a:p>
            <a:pPr lvl="2">
              <a:lnSpc>
                <a:spcPct val="90000"/>
              </a:lnSpc>
              <a:buFont typeface="Wingdings" pitchFamily="2" charset="2"/>
              <a:buChar char="Ø"/>
            </a:pPr>
            <a:endParaRPr lang="en-US" dirty="0" smtClean="0"/>
          </a:p>
          <a:p>
            <a:pPr>
              <a:lnSpc>
                <a:spcPct val="90000"/>
              </a:lnSpc>
              <a:buFont typeface="Wingdings" pitchFamily="2" charset="2"/>
              <a:buChar char="Ø"/>
            </a:pPr>
            <a:endParaRPr lang="tr-TR" dirty="0" smtClean="0"/>
          </a:p>
          <a:p>
            <a:pPr>
              <a:lnSpc>
                <a:spcPct val="90000"/>
              </a:lnSpc>
              <a:buFont typeface="Wingdings" pitchFamily="2" charset="2"/>
              <a:buChar char="Ø"/>
            </a:pPr>
            <a:endParaRPr lang="tr-TR" dirty="0" smtClean="0"/>
          </a:p>
          <a:p>
            <a:pPr>
              <a:lnSpc>
                <a:spcPct val="90000"/>
              </a:lnSpc>
              <a:buFont typeface="Wingdings" pitchFamily="2" charset="2"/>
              <a:buChar char="Ø"/>
            </a:pPr>
            <a:endParaRPr lang="en-US" dirty="0" smtClean="0"/>
          </a:p>
          <a:p>
            <a:pPr lvl="2">
              <a:lnSpc>
                <a:spcPct val="90000"/>
              </a:lnSpc>
              <a:buSzTx/>
              <a:buFont typeface="Wingdings" pitchFamily="2" charset="2"/>
              <a:buChar char="Ø"/>
            </a:pPr>
            <a:endParaRPr lang="tr-TR" dirty="0" smtClean="0">
              <a:solidFill>
                <a:schemeClr val="tx1"/>
              </a:solidFill>
              <a:latin typeface="+mn-lt"/>
            </a:endParaRPr>
          </a:p>
          <a:p>
            <a:pPr lvl="2">
              <a:lnSpc>
                <a:spcPct val="90000"/>
              </a:lnSpc>
              <a:buSzTx/>
              <a:buFont typeface="Wingdings" pitchFamily="2" charset="2"/>
              <a:buChar char="Ø"/>
            </a:pPr>
            <a:endParaRPr lang="nl-NL" dirty="0"/>
          </a:p>
        </p:txBody>
      </p:sp>
      <p:sp>
        <p:nvSpPr>
          <p:cNvPr id="7" name="6 Slayt Numarası Yer Tutucusu"/>
          <p:cNvSpPr>
            <a:spLocks noGrp="1"/>
          </p:cNvSpPr>
          <p:nvPr>
            <p:ph type="sldNum" sz="quarter" idx="12"/>
          </p:nvPr>
        </p:nvSpPr>
        <p:spPr/>
        <p:txBody>
          <a:bodyPr/>
          <a:lstStyle/>
          <a:p>
            <a:fld id="{B651F393-F767-49BE-8434-787CECD7ECD3}" type="slidenum">
              <a:rPr lang="tr-TR" smtClean="0"/>
              <a:pPr/>
              <a:t>2</a:t>
            </a:fld>
            <a:endParaRPr 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Governance in REITs</a:t>
            </a:r>
            <a:r>
              <a:rPr lang="en-US" dirty="0" smtClean="0"/>
              <a:t/>
            </a:r>
            <a:br>
              <a:rPr lang="en-US" dirty="0" smtClean="0"/>
            </a:br>
            <a:r>
              <a:rPr lang="en-US" sz="2400" i="1" dirty="0" smtClean="0"/>
              <a:t>Strong institutional setting</a:t>
            </a:r>
            <a:endParaRPr lang="en-US" dirty="0"/>
          </a:p>
        </p:txBody>
      </p:sp>
      <p:sp>
        <p:nvSpPr>
          <p:cNvPr id="3" name="Content Placeholder 2"/>
          <p:cNvSpPr>
            <a:spLocks noGrp="1"/>
          </p:cNvSpPr>
          <p:nvPr>
            <p:ph idx="1"/>
          </p:nvPr>
        </p:nvSpPr>
        <p:spPr/>
        <p:txBody>
          <a:bodyPr/>
          <a:lstStyle/>
          <a:p>
            <a:pPr lvl="1">
              <a:buNone/>
            </a:pPr>
            <a:endParaRPr lang="en-US" sz="2000" dirty="0" smtClean="0"/>
          </a:p>
          <a:p>
            <a:pPr>
              <a:lnSpc>
                <a:spcPct val="80000"/>
              </a:lnSpc>
              <a:buNone/>
            </a:pPr>
            <a:r>
              <a:rPr lang="en-US" dirty="0" smtClean="0"/>
              <a:t>	REITs are tax-exempt…</a:t>
            </a:r>
          </a:p>
          <a:p>
            <a:pPr>
              <a:lnSpc>
                <a:spcPct val="80000"/>
              </a:lnSpc>
              <a:buFontTx/>
              <a:buNone/>
            </a:pPr>
            <a:r>
              <a:rPr lang="en-US" dirty="0" smtClean="0"/>
              <a:t>	…but this leads to increased rules and regulations</a:t>
            </a:r>
          </a:p>
          <a:p>
            <a:pPr lvl="1"/>
            <a:r>
              <a:rPr lang="en-US" dirty="0" smtClean="0"/>
              <a:t>90% payout rule </a:t>
            </a:r>
          </a:p>
          <a:p>
            <a:pPr lvl="1"/>
            <a:r>
              <a:rPr lang="en-US" dirty="0" smtClean="0"/>
              <a:t>75% income out of real estate or real-estate related assets</a:t>
            </a:r>
          </a:p>
          <a:p>
            <a:pPr lvl="1"/>
            <a:r>
              <a:rPr lang="en-US" dirty="0" smtClean="0"/>
              <a:t>5-50 rule, at least 100 shareholders </a:t>
            </a:r>
          </a:p>
          <a:p>
            <a:pPr lvl="1">
              <a:lnSpc>
                <a:spcPct val="80000"/>
              </a:lnSpc>
            </a:pPr>
            <a:endParaRPr lang="en-US" dirty="0" smtClean="0"/>
          </a:p>
          <a:p>
            <a:pPr>
              <a:lnSpc>
                <a:spcPct val="80000"/>
              </a:lnSpc>
              <a:buNone/>
            </a:pPr>
            <a:r>
              <a:rPr lang="en-US" dirty="0" smtClean="0"/>
              <a:t>	This strong legal setting reduces agency problems, which may mitigate the need for corporate governance</a:t>
            </a:r>
            <a:r>
              <a:rPr lang="tr-TR" dirty="0" smtClean="0"/>
              <a:t>.</a:t>
            </a:r>
            <a:endParaRPr lang="en-US" dirty="0" smtClean="0"/>
          </a:p>
          <a:p>
            <a:pPr>
              <a:lnSpc>
                <a:spcPct val="80000"/>
              </a:lnSpc>
              <a:buNone/>
            </a:pPr>
            <a:r>
              <a:rPr lang="en-US" dirty="0" smtClean="0"/>
              <a:t>	</a:t>
            </a:r>
            <a:r>
              <a:rPr lang="en-US" sz="1800" dirty="0" smtClean="0"/>
              <a:t>(</a:t>
            </a:r>
            <a:r>
              <a:rPr lang="en-US" sz="1800" dirty="0" err="1" smtClean="0"/>
              <a:t>Klapper</a:t>
            </a:r>
            <a:r>
              <a:rPr lang="en-US" sz="1800" dirty="0" smtClean="0"/>
              <a:t> and Love, 2004, La </a:t>
            </a:r>
            <a:r>
              <a:rPr lang="en-US" sz="1800" dirty="0" err="1" smtClean="0"/>
              <a:t>Porta</a:t>
            </a:r>
            <a:r>
              <a:rPr lang="en-US" sz="1800" dirty="0" smtClean="0"/>
              <a:t> et al., 2000)</a:t>
            </a:r>
          </a:p>
          <a:p>
            <a:pPr>
              <a:lnSpc>
                <a:spcPct val="80000"/>
              </a:lnSpc>
              <a:buNone/>
            </a:pPr>
            <a:r>
              <a:rPr lang="en-US" sz="1800" dirty="0" smtClean="0"/>
              <a:t>	(Bauer, </a:t>
            </a:r>
            <a:r>
              <a:rPr lang="en-US" sz="1800" dirty="0" err="1" smtClean="0"/>
              <a:t>Eichholtz</a:t>
            </a:r>
            <a:r>
              <a:rPr lang="en-US" sz="1800" dirty="0" smtClean="0"/>
              <a:t>, and </a:t>
            </a:r>
            <a:r>
              <a:rPr lang="en-US" sz="1800" dirty="0" err="1" smtClean="0"/>
              <a:t>Kok</a:t>
            </a:r>
            <a:r>
              <a:rPr lang="en-US" sz="1800" dirty="0" smtClean="0"/>
              <a:t>, 2010)</a:t>
            </a:r>
          </a:p>
          <a:p>
            <a:pPr>
              <a:lnSpc>
                <a:spcPct val="80000"/>
              </a:lnSpc>
            </a:pPr>
            <a:endParaRPr lang="en-US" dirty="0" smtClean="0"/>
          </a:p>
          <a:p>
            <a:pPr>
              <a:lnSpc>
                <a:spcPct val="80000"/>
              </a:lnSpc>
              <a:buNone/>
            </a:pPr>
            <a:r>
              <a:rPr lang="en-US" dirty="0" smtClean="0"/>
              <a:t>	Managers may become more entrenched during the crisis.</a:t>
            </a:r>
          </a:p>
          <a:p>
            <a:pPr lvl="1">
              <a:lnSpc>
                <a:spcPct val="80000"/>
              </a:lnSpc>
            </a:pPr>
            <a:r>
              <a:rPr lang="en-US" dirty="0" smtClean="0"/>
              <a:t>Institutional ownership positively affected returns during the Asian crisis.</a:t>
            </a:r>
          </a:p>
          <a:p>
            <a:pPr lvl="1">
              <a:lnSpc>
                <a:spcPct val="80000"/>
              </a:lnSpc>
              <a:buNone/>
            </a:pPr>
            <a:r>
              <a:rPr lang="en-US" dirty="0" smtClean="0"/>
              <a:t>	(</a:t>
            </a:r>
            <a:r>
              <a:rPr lang="en-US" dirty="0" err="1" smtClean="0"/>
              <a:t>Mitton</a:t>
            </a:r>
            <a:r>
              <a:rPr lang="en-US" dirty="0" smtClean="0"/>
              <a:t>, 2002)</a:t>
            </a:r>
          </a:p>
          <a:p>
            <a:pPr>
              <a:lnSpc>
                <a:spcPct val="80000"/>
              </a:lnSpc>
            </a:pPr>
            <a:endParaRPr lang="en-US" dirty="0" smtClean="0"/>
          </a:p>
          <a:p>
            <a:pPr>
              <a:buNone/>
            </a:pPr>
            <a:r>
              <a:rPr lang="en-US" dirty="0" smtClean="0"/>
              <a:t>	</a:t>
            </a:r>
            <a:endParaRPr lang="nl-NL" dirty="0" smtClean="0"/>
          </a:p>
        </p:txBody>
      </p:sp>
      <p:sp>
        <p:nvSpPr>
          <p:cNvPr id="4" name="3 Slayt Numarası Yer Tutucusu"/>
          <p:cNvSpPr>
            <a:spLocks noGrp="1"/>
          </p:cNvSpPr>
          <p:nvPr>
            <p:ph type="sldNum" sz="quarter" idx="12"/>
          </p:nvPr>
        </p:nvSpPr>
        <p:spPr/>
        <p:txBody>
          <a:bodyPr/>
          <a:lstStyle/>
          <a:p>
            <a:fld id="{B651F393-F767-49BE-8434-787CECD7ECD3}" type="slidenum">
              <a:rPr lang="tr-TR" smtClean="0"/>
              <a:pPr/>
              <a:t>3</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box(in)">
                                      <p:cBhvr>
                                        <p:cTn id="7" dur="500"/>
                                        <p:tgtEl>
                                          <p:spTgt spid="3">
                                            <p:txEl>
                                              <p:pRg st="11" end="1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2" end="12"/>
                                            </p:txEl>
                                          </p:spTgt>
                                        </p:tgtEl>
                                        <p:attrNameLst>
                                          <p:attrName>style.visibility</p:attrName>
                                        </p:attrNameLst>
                                      </p:cBhvr>
                                      <p:to>
                                        <p:strVal val="visible"/>
                                      </p:to>
                                    </p:set>
                                    <p:animEffect transition="in" filter="box(in)">
                                      <p:cBhvr>
                                        <p:cTn id="10" dur="500"/>
                                        <p:tgtEl>
                                          <p:spTgt spid="3">
                                            <p:txEl>
                                              <p:pRg st="12" end="1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animEffect transition="in" filter="box(in)">
                                      <p:cBhvr>
                                        <p:cTn id="13"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683568" y="1196752"/>
          <a:ext cx="7488832" cy="5472608"/>
        </p:xfrm>
        <a:graphic>
          <a:graphicData uri="http://schemas.openxmlformats.org/drawingml/2006/chart">
            <c:chart xmlns:c="http://schemas.openxmlformats.org/drawingml/2006/chart" xmlns:r="http://schemas.openxmlformats.org/officeDocument/2006/relationships" r:id="rId3"/>
          </a:graphicData>
        </a:graphic>
      </p:graphicFrame>
      <p:sp>
        <p:nvSpPr>
          <p:cNvPr id="2" name="1 Başlık"/>
          <p:cNvSpPr>
            <a:spLocks noGrp="1"/>
          </p:cNvSpPr>
          <p:nvPr>
            <p:ph type="title"/>
          </p:nvPr>
        </p:nvSpPr>
        <p:spPr/>
        <p:txBody>
          <a:bodyPr/>
          <a:lstStyle/>
          <a:p>
            <a:r>
              <a:rPr lang="tr-TR" b="1" dirty="0" err="1" smtClean="0"/>
              <a:t>Trends</a:t>
            </a:r>
            <a:r>
              <a:rPr lang="tr-TR" b="1" dirty="0" smtClean="0"/>
              <a:t> in Market </a:t>
            </a:r>
            <a:r>
              <a:rPr lang="tr-TR" b="1" dirty="0" err="1" smtClean="0"/>
              <a:t>and</a:t>
            </a:r>
            <a:r>
              <a:rPr lang="tr-TR" b="1" dirty="0" smtClean="0"/>
              <a:t> Real </a:t>
            </a:r>
            <a:r>
              <a:rPr lang="tr-TR" b="1" dirty="0" err="1" smtClean="0"/>
              <a:t>Estate</a:t>
            </a:r>
            <a:r>
              <a:rPr lang="tr-TR" b="1" dirty="0" smtClean="0"/>
              <a:t> </a:t>
            </a:r>
            <a:r>
              <a:rPr lang="tr-TR" b="1" dirty="0" err="1" smtClean="0"/>
              <a:t>Indices</a:t>
            </a:r>
            <a:r>
              <a:rPr lang="tr-TR" b="1" dirty="0" smtClean="0"/>
              <a:t/>
            </a:r>
            <a:br>
              <a:rPr lang="tr-TR" b="1" dirty="0" smtClean="0"/>
            </a:br>
            <a:r>
              <a:rPr lang="nl-NL" i="1" dirty="0" smtClean="0"/>
              <a:t> …</a:t>
            </a:r>
            <a:r>
              <a:rPr lang="tr-TR" i="1" dirty="0" smtClean="0"/>
              <a:t>a </a:t>
            </a:r>
            <a:r>
              <a:rPr lang="tr-TR" i="1" dirty="0" err="1" smtClean="0"/>
              <a:t>deeper</a:t>
            </a:r>
            <a:r>
              <a:rPr lang="tr-TR" i="1" dirty="0" smtClean="0"/>
              <a:t> </a:t>
            </a:r>
            <a:r>
              <a:rPr lang="tr-TR" i="1" dirty="0" err="1" smtClean="0"/>
              <a:t>crisis</a:t>
            </a:r>
            <a:r>
              <a:rPr lang="tr-TR" i="1" dirty="0" smtClean="0"/>
              <a:t> </a:t>
            </a:r>
            <a:r>
              <a:rPr lang="tr-TR" i="1" dirty="0" err="1" smtClean="0"/>
              <a:t>for</a:t>
            </a:r>
            <a:r>
              <a:rPr lang="tr-TR" i="1" dirty="0" smtClean="0"/>
              <a:t> </a:t>
            </a:r>
            <a:r>
              <a:rPr lang="tr-TR" i="1" dirty="0" err="1" smtClean="0"/>
              <a:t>REITs</a:t>
            </a:r>
            <a:endParaRPr lang="tr-TR" dirty="0"/>
          </a:p>
        </p:txBody>
      </p:sp>
      <p:sp>
        <p:nvSpPr>
          <p:cNvPr id="5" name="1 Düz Ok Bağlayıcısı"/>
          <p:cNvSpPr/>
          <p:nvPr/>
        </p:nvSpPr>
        <p:spPr bwMode="auto">
          <a:xfrm rot="960000">
            <a:off x="3864204" y="1576837"/>
            <a:ext cx="1227182" cy="261610"/>
          </a:xfrm>
          <a:prstGeom prst="straightConnector1">
            <a:avLst/>
          </a:prstGeom>
          <a:noFill/>
          <a:ln w="31750" cap="flat" cmpd="sng" algn="ctr">
            <a:solidFill>
              <a:schemeClr val="tx1"/>
            </a:solidFill>
            <a:prstDash val="solid"/>
            <a:round/>
            <a:headEnd type="none" w="med" len="med"/>
            <a:tailEnd type="arrow"/>
          </a:ln>
          <a:effectLst/>
        </p:spPr>
        <p:txBody>
          <a:bodyPr vert="horz" wrap="square" lIns="91440" tIns="45720" rIns="91440" bIns="45720" numCol="1" anchor="t" anchorCtr="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tr-TR"/>
          </a:p>
        </p:txBody>
      </p:sp>
      <p:sp>
        <p:nvSpPr>
          <p:cNvPr id="6" name="1 Düz Ok Bağlayıcısı"/>
          <p:cNvSpPr/>
          <p:nvPr/>
        </p:nvSpPr>
        <p:spPr bwMode="auto">
          <a:xfrm rot="-900000" flipH="1">
            <a:off x="7393476" y="3509696"/>
            <a:ext cx="1214446" cy="261610"/>
          </a:xfrm>
          <a:prstGeom prst="straightConnector1">
            <a:avLst/>
          </a:prstGeom>
          <a:noFill/>
          <a:ln w="31750" cap="flat" cmpd="sng" algn="ctr">
            <a:solidFill>
              <a:schemeClr val="tx1"/>
            </a:solidFill>
            <a:prstDash val="solid"/>
            <a:round/>
            <a:headEnd type="none" w="med" len="med"/>
            <a:tailEnd type="arrow"/>
          </a:ln>
          <a:effectLst/>
        </p:spPr>
        <p:txBody>
          <a:bodyPr vert="horz" wrap="square" lIns="91440" tIns="45720" rIns="91440" bIns="45720" numCol="1" anchor="t" anchorCtr="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tr-TR"/>
          </a:p>
        </p:txBody>
      </p:sp>
      <p:sp>
        <p:nvSpPr>
          <p:cNvPr id="7" name="6 Slayt Numarası Yer Tutucusu"/>
          <p:cNvSpPr>
            <a:spLocks noGrp="1"/>
          </p:cNvSpPr>
          <p:nvPr>
            <p:ph type="sldNum" sz="quarter" idx="12"/>
          </p:nvPr>
        </p:nvSpPr>
        <p:spPr/>
        <p:txBody>
          <a:bodyPr/>
          <a:lstStyle/>
          <a:p>
            <a:fld id="{B651F393-F767-49BE-8434-787CECD7ECD3}" type="slidenum">
              <a:rPr lang="tr-TR" smtClean="0"/>
              <a:pPr/>
              <a:t>4</a:t>
            </a:fld>
            <a:endParaRPr lang="tr-TR"/>
          </a:p>
        </p:txBody>
      </p:sp>
      <p:pic>
        <p:nvPicPr>
          <p:cNvPr id="1026" name="Picture 2"/>
          <p:cNvPicPr>
            <a:picLocks noChangeAspect="1" noChangeArrowheads="1"/>
          </p:cNvPicPr>
          <p:nvPr/>
        </p:nvPicPr>
        <p:blipFill>
          <a:blip r:embed="rId4" cstate="print"/>
          <a:srcRect/>
          <a:stretch>
            <a:fillRect/>
          </a:stretch>
        </p:blipFill>
        <p:spPr bwMode="auto">
          <a:xfrm>
            <a:off x="5076056" y="5589240"/>
            <a:ext cx="219075" cy="704850"/>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7308304" y="5589240"/>
            <a:ext cx="219075" cy="762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checkerboard(across)">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par>
                                <p:cTn id="16" presetID="5" presetClass="entr" presetSubtype="10" fill="hold" nodeType="withEffect">
                                  <p:stCondLst>
                                    <p:cond delay="0"/>
                                  </p:stCondLst>
                                  <p:childTnLst>
                                    <p:set>
                                      <p:cBhvr>
                                        <p:cTn id="17" dur="1" fill="hold">
                                          <p:stCondLst>
                                            <p:cond delay="0"/>
                                          </p:stCondLst>
                                        </p:cTn>
                                        <p:tgtEl>
                                          <p:spTgt spid="1030"/>
                                        </p:tgtEl>
                                        <p:attrNameLst>
                                          <p:attrName>style.visibility</p:attrName>
                                        </p:attrNameLst>
                                      </p:cBhvr>
                                      <p:to>
                                        <p:strVal val="visible"/>
                                      </p:to>
                                    </p:set>
                                    <p:animEffect transition="in" filter="checkerboard(across)">
                                      <p:cBhvr>
                                        <p:cTn id="18"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err="1" smtClean="0"/>
              <a:t>The</a:t>
            </a:r>
            <a:r>
              <a:rPr lang="tr-TR" b="1" dirty="0" smtClean="0"/>
              <a:t> role of </a:t>
            </a:r>
            <a:r>
              <a:rPr lang="en-US" b="1" dirty="0" smtClean="0"/>
              <a:t>governance</a:t>
            </a:r>
            <a:r>
              <a:rPr lang="tr-TR" b="1" dirty="0" smtClean="0"/>
              <a:t>…</a:t>
            </a:r>
            <a:r>
              <a:rPr lang="en-US" b="1" dirty="0" smtClean="0"/>
              <a:t/>
            </a:r>
            <a:br>
              <a:rPr lang="en-US" b="1" dirty="0" smtClean="0"/>
            </a:br>
            <a:r>
              <a:rPr lang="en-US" sz="2400" i="1" dirty="0" smtClean="0"/>
              <a:t>Positive or neutral effects</a:t>
            </a:r>
            <a:r>
              <a:rPr lang="tr-TR" sz="2400" i="1" dirty="0" smtClean="0"/>
              <a:t>?</a:t>
            </a:r>
            <a:endParaRPr lang="en-US" b="1" dirty="0"/>
          </a:p>
        </p:txBody>
      </p:sp>
      <p:sp>
        <p:nvSpPr>
          <p:cNvPr id="3" name="Content Placeholder 2"/>
          <p:cNvSpPr>
            <a:spLocks noGrp="1"/>
          </p:cNvSpPr>
          <p:nvPr>
            <p:ph idx="1"/>
          </p:nvPr>
        </p:nvSpPr>
        <p:spPr/>
        <p:txBody>
          <a:bodyPr/>
          <a:lstStyle/>
          <a:p>
            <a:pPr>
              <a:lnSpc>
                <a:spcPct val="90000"/>
              </a:lnSpc>
            </a:pPr>
            <a:endParaRPr lang="tr-TR" dirty="0" smtClean="0"/>
          </a:p>
          <a:p>
            <a:pPr>
              <a:lnSpc>
                <a:spcPct val="90000"/>
              </a:lnSpc>
            </a:pPr>
            <a:endParaRPr lang="tr-TR" dirty="0" smtClean="0"/>
          </a:p>
          <a:p>
            <a:pPr>
              <a:lnSpc>
                <a:spcPct val="90000"/>
              </a:lnSpc>
            </a:pPr>
            <a:endParaRPr lang="tr-TR" dirty="0" smtClean="0"/>
          </a:p>
          <a:p>
            <a:pPr>
              <a:lnSpc>
                <a:spcPct val="90000"/>
              </a:lnSpc>
            </a:pPr>
            <a:endParaRPr lang="nl-NL" dirty="0" smtClean="0"/>
          </a:p>
          <a:p>
            <a:pPr>
              <a:lnSpc>
                <a:spcPct val="90000"/>
              </a:lnSpc>
              <a:buNone/>
            </a:pPr>
            <a:r>
              <a:rPr lang="tr-TR" dirty="0" smtClean="0"/>
              <a:t>	</a:t>
            </a:r>
            <a:r>
              <a:rPr lang="nl-NL" dirty="0" smtClean="0"/>
              <a:t>Main research </a:t>
            </a:r>
            <a:r>
              <a:rPr lang="en-US" dirty="0" smtClean="0"/>
              <a:t>questions in this paper:</a:t>
            </a:r>
          </a:p>
          <a:p>
            <a:pPr marL="800100" lvl="1" indent="-342900">
              <a:lnSpc>
                <a:spcPct val="90000"/>
              </a:lnSpc>
              <a:buSzPct val="100000"/>
              <a:buFont typeface="+mj-lt"/>
              <a:buAutoNum type="arabicPeriod"/>
            </a:pPr>
            <a:r>
              <a:rPr lang="en-US" dirty="0" smtClean="0"/>
              <a:t>The role of corporate governance on stock performance during the boom and the crisis</a:t>
            </a:r>
          </a:p>
          <a:p>
            <a:pPr marL="1200150" lvl="2" indent="-342900">
              <a:lnSpc>
                <a:spcPct val="90000"/>
              </a:lnSpc>
            </a:pPr>
            <a:r>
              <a:rPr lang="en-US" dirty="0" smtClean="0"/>
              <a:t>Portfolio study</a:t>
            </a:r>
          </a:p>
          <a:p>
            <a:pPr marL="1200150" lvl="2" indent="-342900">
              <a:lnSpc>
                <a:spcPct val="90000"/>
              </a:lnSpc>
            </a:pPr>
            <a:r>
              <a:rPr lang="en-US" dirty="0" smtClean="0"/>
              <a:t>Cross-sectional analysis</a:t>
            </a:r>
          </a:p>
          <a:p>
            <a:pPr marL="800100" lvl="1" indent="-342900">
              <a:lnSpc>
                <a:spcPct val="90000"/>
              </a:lnSpc>
              <a:buSzPct val="100000"/>
              <a:buFont typeface="+mj-lt"/>
              <a:buAutoNum type="arabicPeriod"/>
            </a:pPr>
            <a:r>
              <a:rPr lang="en-US" dirty="0" smtClean="0"/>
              <a:t>How influential is the ownership structure during the crisis?</a:t>
            </a:r>
          </a:p>
          <a:p>
            <a:endParaRPr lang="en-US" dirty="0"/>
          </a:p>
        </p:txBody>
      </p:sp>
      <p:sp>
        <p:nvSpPr>
          <p:cNvPr id="4" name="3 Slayt Numarası Yer Tutucusu"/>
          <p:cNvSpPr>
            <a:spLocks noGrp="1"/>
          </p:cNvSpPr>
          <p:nvPr>
            <p:ph type="sldNum" sz="quarter" idx="12"/>
          </p:nvPr>
        </p:nvSpPr>
        <p:spPr/>
        <p:txBody>
          <a:bodyPr/>
          <a:lstStyle/>
          <a:p>
            <a:fld id="{B651F393-F767-49BE-8434-787CECD7ECD3}" type="slidenum">
              <a:rPr lang="tr-TR" smtClean="0"/>
              <a:pPr/>
              <a:t>5</a:t>
            </a:fld>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GB" b="1" dirty="0" smtClean="0"/>
              <a:t>Data – governance proxy</a:t>
            </a:r>
            <a:br>
              <a:rPr lang="en-GB" b="1" dirty="0" smtClean="0"/>
            </a:br>
            <a:r>
              <a:rPr lang="en-GB" sz="2400" i="1" dirty="0" smtClean="0"/>
              <a:t>Risk Metrics data </a:t>
            </a:r>
            <a:r>
              <a:rPr lang="en-GB" sz="2400" i="1" dirty="0"/>
              <a:t>widely used in industry</a:t>
            </a:r>
            <a:endParaRPr lang="en-GB" b="1" dirty="0"/>
          </a:p>
        </p:txBody>
      </p:sp>
      <p:sp>
        <p:nvSpPr>
          <p:cNvPr id="190467" name="Rectangle 3"/>
          <p:cNvSpPr>
            <a:spLocks noGrp="1" noChangeArrowheads="1"/>
          </p:cNvSpPr>
          <p:nvPr>
            <p:ph type="body" idx="1"/>
          </p:nvPr>
        </p:nvSpPr>
        <p:spPr/>
        <p:txBody>
          <a:bodyPr/>
          <a:lstStyle/>
          <a:p>
            <a:pPr>
              <a:lnSpc>
                <a:spcPct val="90000"/>
              </a:lnSpc>
            </a:pPr>
            <a:endParaRPr lang="tr-TR" dirty="0" smtClean="0"/>
          </a:p>
          <a:p>
            <a:pPr>
              <a:lnSpc>
                <a:spcPct val="90000"/>
              </a:lnSpc>
            </a:pPr>
            <a:endParaRPr lang="tr-TR" dirty="0" smtClean="0"/>
          </a:p>
          <a:p>
            <a:pPr>
              <a:lnSpc>
                <a:spcPct val="90000"/>
              </a:lnSpc>
              <a:buNone/>
            </a:pPr>
            <a:r>
              <a:rPr lang="tr-TR" dirty="0" smtClean="0"/>
              <a:t>	</a:t>
            </a:r>
            <a:r>
              <a:rPr lang="en-US" dirty="0" smtClean="0"/>
              <a:t>Corporate Governance Quotient Index (CGQ) provided by Risk Metrics</a:t>
            </a:r>
          </a:p>
          <a:p>
            <a:pPr>
              <a:lnSpc>
                <a:spcPct val="90000"/>
              </a:lnSpc>
            </a:pPr>
            <a:endParaRPr lang="en-US" altLang="ko-KR" dirty="0" smtClean="0">
              <a:ea typeface="Gulim" pitchFamily="34" charset="-127"/>
              <a:cs typeface="Gulim" pitchFamily="34" charset="-127"/>
            </a:endParaRPr>
          </a:p>
          <a:p>
            <a:pPr>
              <a:lnSpc>
                <a:spcPct val="90000"/>
              </a:lnSpc>
              <a:buNone/>
            </a:pPr>
            <a:r>
              <a:rPr lang="tr-TR" altLang="ko-KR" dirty="0" smtClean="0">
                <a:ea typeface="Gulim" pitchFamily="34" charset="-127"/>
                <a:cs typeface="Gulim" pitchFamily="34" charset="-127"/>
              </a:rPr>
              <a:t>	</a:t>
            </a:r>
            <a:r>
              <a:rPr lang="en-US" altLang="ko-KR" dirty="0" smtClean="0">
                <a:ea typeface="Gulim" pitchFamily="34" charset="-127"/>
                <a:cs typeface="Gulim" pitchFamily="34" charset="-127"/>
              </a:rPr>
              <a:t>CGQ index is aggregation of 61 issues, covering 4 categories</a:t>
            </a:r>
          </a:p>
          <a:p>
            <a:pPr lvl="1">
              <a:lnSpc>
                <a:spcPct val="90000"/>
              </a:lnSpc>
              <a:buFont typeface="Wingdings" charset="2"/>
              <a:buNone/>
            </a:pPr>
            <a:r>
              <a:rPr lang="en-US" altLang="ko-KR" dirty="0" smtClean="0">
                <a:ea typeface="Gulim" pitchFamily="34" charset="-127"/>
                <a:cs typeface="Gulim" pitchFamily="34" charset="-127"/>
              </a:rPr>
              <a:t>1) Board of directors</a:t>
            </a:r>
          </a:p>
          <a:p>
            <a:pPr lvl="1">
              <a:lnSpc>
                <a:spcPct val="90000"/>
              </a:lnSpc>
              <a:buFont typeface="Wingdings" charset="2"/>
              <a:buNone/>
            </a:pPr>
            <a:r>
              <a:rPr lang="en-US" altLang="ko-KR" dirty="0" smtClean="0">
                <a:ea typeface="Gulim" pitchFamily="34" charset="-127"/>
                <a:cs typeface="Gulim" pitchFamily="34" charset="-127"/>
              </a:rPr>
              <a:t>2) Audit</a:t>
            </a:r>
          </a:p>
          <a:p>
            <a:pPr lvl="1">
              <a:lnSpc>
                <a:spcPct val="90000"/>
              </a:lnSpc>
              <a:buFont typeface="Wingdings" charset="2"/>
              <a:buNone/>
            </a:pPr>
            <a:r>
              <a:rPr lang="en-US" altLang="ko-KR" dirty="0" smtClean="0">
                <a:ea typeface="Gulim" pitchFamily="34" charset="-127"/>
                <a:cs typeface="Gulim" pitchFamily="34" charset="-127"/>
              </a:rPr>
              <a:t>3) Anti-takeover provisions</a:t>
            </a:r>
          </a:p>
          <a:p>
            <a:pPr lvl="1">
              <a:lnSpc>
                <a:spcPct val="90000"/>
              </a:lnSpc>
              <a:buFont typeface="Wingdings" charset="2"/>
              <a:buNone/>
            </a:pPr>
            <a:r>
              <a:rPr lang="en-US" altLang="ko-KR" dirty="0" smtClean="0">
                <a:ea typeface="Gulim" pitchFamily="34" charset="-127"/>
                <a:cs typeface="Gulim" pitchFamily="34" charset="-127"/>
              </a:rPr>
              <a:t>4) Executive and director compensation</a:t>
            </a:r>
          </a:p>
          <a:p>
            <a:pPr lvl="1">
              <a:lnSpc>
                <a:spcPct val="90000"/>
              </a:lnSpc>
              <a:buFont typeface="Wingdings" charset="2"/>
              <a:buNone/>
            </a:pPr>
            <a:endParaRPr lang="en-US" dirty="0" smtClean="0">
              <a:ea typeface="Gulim" pitchFamily="34" charset="-127"/>
              <a:cs typeface="Gulim" pitchFamily="34" charset="-127"/>
            </a:endParaRPr>
          </a:p>
          <a:p>
            <a:pPr>
              <a:lnSpc>
                <a:spcPct val="90000"/>
              </a:lnSpc>
              <a:buNone/>
            </a:pPr>
            <a:r>
              <a:rPr lang="tr-TR" dirty="0" smtClean="0">
                <a:ea typeface="Gulim" pitchFamily="34" charset="-127"/>
                <a:cs typeface="Gulim" pitchFamily="34" charset="-127"/>
              </a:rPr>
              <a:t>	</a:t>
            </a:r>
            <a:r>
              <a:rPr lang="en-US" dirty="0" smtClean="0">
                <a:ea typeface="Gulim" pitchFamily="34" charset="-127"/>
                <a:cs typeface="Gulim" pitchFamily="34" charset="-127"/>
              </a:rPr>
              <a:t>Sample</a:t>
            </a:r>
          </a:p>
          <a:p>
            <a:pPr lvl="1">
              <a:lnSpc>
                <a:spcPct val="90000"/>
              </a:lnSpc>
            </a:pPr>
            <a:r>
              <a:rPr lang="en-US" dirty="0" smtClean="0">
                <a:ea typeface="Gulim" pitchFamily="34" charset="-127"/>
                <a:cs typeface="Gulim" pitchFamily="34" charset="-127"/>
              </a:rPr>
              <a:t>112 – 139 REITs</a:t>
            </a:r>
          </a:p>
          <a:p>
            <a:pPr lvl="1">
              <a:lnSpc>
                <a:spcPct val="90000"/>
              </a:lnSpc>
            </a:pPr>
            <a:r>
              <a:rPr lang="en-GB" dirty="0" smtClean="0"/>
              <a:t>77 months, from January 2003 through May 2009</a:t>
            </a:r>
            <a:endParaRPr lang="en-US" altLang="ko-KR" dirty="0" smtClean="0">
              <a:ea typeface="Gulim" pitchFamily="34" charset="-127"/>
              <a:cs typeface="Gulim" pitchFamily="34" charset="-127"/>
            </a:endParaRPr>
          </a:p>
          <a:p>
            <a:pPr lvl="2">
              <a:lnSpc>
                <a:spcPct val="90000"/>
              </a:lnSpc>
              <a:buFont typeface="Wingdings" pitchFamily="80" charset="2"/>
              <a:buNone/>
            </a:pPr>
            <a:endParaRPr lang="en-US" altLang="ko-KR" dirty="0" smtClean="0">
              <a:ea typeface="Gulim" pitchFamily="34" charset="-127"/>
            </a:endParaRPr>
          </a:p>
          <a:p>
            <a:pPr>
              <a:lnSpc>
                <a:spcPct val="90000"/>
              </a:lnSpc>
            </a:pPr>
            <a:endParaRPr lang="en-US" altLang="ko-KR" dirty="0" smtClean="0">
              <a:ea typeface="Gulim" pitchFamily="34" charset="-127"/>
            </a:endParaRPr>
          </a:p>
        </p:txBody>
      </p:sp>
      <p:sp>
        <p:nvSpPr>
          <p:cNvPr id="4" name="3 Slayt Numarası Yer Tutucusu"/>
          <p:cNvSpPr>
            <a:spLocks noGrp="1"/>
          </p:cNvSpPr>
          <p:nvPr>
            <p:ph type="sldNum" sz="quarter" idx="12"/>
          </p:nvPr>
        </p:nvSpPr>
        <p:spPr/>
        <p:txBody>
          <a:bodyPr/>
          <a:lstStyle/>
          <a:p>
            <a:fld id="{B651F393-F767-49BE-8434-787CECD7ECD3}" type="slidenum">
              <a:rPr lang="tr-TR" smtClean="0"/>
              <a:pPr/>
              <a:t>6</a:t>
            </a:fld>
            <a:endParaRPr lang="tr-T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Picture 26"/>
          <p:cNvGraphicFramePr>
            <a:graphicFrameLocks noGrp="1"/>
          </p:cNvGraphicFramePr>
          <p:nvPr>
            <p:ph idx="1"/>
          </p:nvPr>
        </p:nvGraphicFramePr>
        <p:xfrm>
          <a:off x="457200" y="1371600"/>
          <a:ext cx="8305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1 Başlık"/>
          <p:cNvSpPr>
            <a:spLocks noGrp="1"/>
          </p:cNvSpPr>
          <p:nvPr>
            <p:ph type="title"/>
          </p:nvPr>
        </p:nvSpPr>
        <p:spPr/>
        <p:txBody>
          <a:bodyPr/>
          <a:lstStyle/>
          <a:p>
            <a:r>
              <a:rPr lang="tr-TR" b="1" dirty="0" smtClean="0"/>
              <a:t>P</a:t>
            </a:r>
            <a:r>
              <a:rPr lang="nl-NL" b="1" dirty="0" smtClean="0"/>
              <a:t>ortfolio analysis</a:t>
            </a:r>
            <a:r>
              <a:rPr lang="tr-TR" b="1" dirty="0" smtClean="0"/>
              <a:t>, </a:t>
            </a:r>
            <a:r>
              <a:rPr lang="tr-TR" b="1" dirty="0" err="1" smtClean="0"/>
              <a:t>good</a:t>
            </a:r>
            <a:r>
              <a:rPr lang="tr-TR" b="1" dirty="0" smtClean="0"/>
              <a:t> vs </a:t>
            </a:r>
            <a:r>
              <a:rPr lang="tr-TR" b="1" dirty="0" err="1" smtClean="0"/>
              <a:t>bad</a:t>
            </a:r>
            <a:r>
              <a:rPr lang="tr-TR" b="1" dirty="0" smtClean="0"/>
              <a:t> </a:t>
            </a:r>
            <a:r>
              <a:rPr lang="tr-TR" b="1" dirty="0" err="1" smtClean="0"/>
              <a:t>governed</a:t>
            </a:r>
            <a:r>
              <a:rPr lang="nl-NL" i="1" dirty="0" smtClean="0"/>
              <a:t/>
            </a:r>
            <a:br>
              <a:rPr lang="nl-NL" i="1" dirty="0" smtClean="0"/>
            </a:br>
            <a:r>
              <a:rPr lang="nl-NL" i="1" dirty="0" smtClean="0"/>
              <a:t>The effect of governance on performance </a:t>
            </a:r>
            <a:endParaRPr lang="tr-TR" dirty="0"/>
          </a:p>
        </p:txBody>
      </p:sp>
      <p:cxnSp>
        <p:nvCxnSpPr>
          <p:cNvPr id="6" name="5 Düz Bağlayıcı"/>
          <p:cNvCxnSpPr/>
          <p:nvPr/>
        </p:nvCxnSpPr>
        <p:spPr bwMode="auto">
          <a:xfrm rot="5400000">
            <a:off x="3679025" y="3607595"/>
            <a:ext cx="3357586" cy="0"/>
          </a:xfrm>
          <a:prstGeom prst="line">
            <a:avLst/>
          </a:prstGeom>
          <a:noFill/>
          <a:ln w="19050" cap="flat" cmpd="sng" algn="ctr">
            <a:solidFill>
              <a:schemeClr val="tx1"/>
            </a:solidFill>
            <a:prstDash val="solid"/>
            <a:round/>
            <a:headEnd type="none" w="med" len="med"/>
            <a:tailEnd type="none" w="med" len="med"/>
          </a:ln>
          <a:effectLst/>
        </p:spPr>
      </p:cxnSp>
      <p:sp>
        <p:nvSpPr>
          <p:cNvPr id="5" name="4 Metin kutusu"/>
          <p:cNvSpPr txBox="1"/>
          <p:nvPr/>
        </p:nvSpPr>
        <p:spPr>
          <a:xfrm>
            <a:off x="5429256" y="2143116"/>
            <a:ext cx="3311438" cy="3168000"/>
          </a:xfrm>
          <a:prstGeom prst="rect">
            <a:avLst/>
          </a:prstGeom>
          <a:solidFill>
            <a:schemeClr val="bg1"/>
          </a:solidFill>
        </p:spPr>
        <p:txBody>
          <a:bodyPr wrap="square" rtlCol="0">
            <a:spAutoFit/>
          </a:bodyPr>
          <a:lstStyle/>
          <a:p>
            <a:endParaRPr lang="en-US" dirty="0"/>
          </a:p>
        </p:txBody>
      </p:sp>
      <p:sp>
        <p:nvSpPr>
          <p:cNvPr id="7" name="6 Slayt Numarası Yer Tutucusu"/>
          <p:cNvSpPr>
            <a:spLocks noGrp="1"/>
          </p:cNvSpPr>
          <p:nvPr>
            <p:ph type="sldNum" sz="quarter" idx="12"/>
          </p:nvPr>
        </p:nvSpPr>
        <p:spPr/>
        <p:txBody>
          <a:bodyPr/>
          <a:lstStyle/>
          <a:p>
            <a:fld id="{B651F393-F767-49BE-8434-787CECD7ECD3}" type="slidenum">
              <a:rPr lang="tr-TR" smtClean="0"/>
              <a:pPr/>
              <a:t>7</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Abnormal</a:t>
            </a:r>
            <a:r>
              <a:rPr lang="tr-TR" b="1" dirty="0" smtClean="0"/>
              <a:t> </a:t>
            </a:r>
            <a:r>
              <a:rPr lang="tr-TR" b="1" dirty="0" err="1" smtClean="0"/>
              <a:t>returns</a:t>
            </a:r>
            <a:r>
              <a:rPr lang="tr-TR" b="1" dirty="0" smtClean="0"/>
              <a:t>…</a:t>
            </a:r>
            <a:br>
              <a:rPr lang="tr-TR" b="1" dirty="0" smtClean="0"/>
            </a:br>
            <a:r>
              <a:rPr lang="tr-TR" i="1" dirty="0" smtClean="0"/>
              <a:t>…</a:t>
            </a:r>
            <a:r>
              <a:rPr lang="tr-TR" i="1" dirty="0" err="1" smtClean="0"/>
              <a:t>influence</a:t>
            </a:r>
            <a:r>
              <a:rPr lang="tr-TR" i="1" dirty="0" smtClean="0"/>
              <a:t> of </a:t>
            </a:r>
            <a:r>
              <a:rPr lang="tr-TR" i="1" dirty="0" err="1" smtClean="0"/>
              <a:t>corporate</a:t>
            </a:r>
            <a:r>
              <a:rPr lang="tr-TR" i="1" dirty="0" smtClean="0"/>
              <a:t> </a:t>
            </a:r>
            <a:r>
              <a:rPr lang="tr-TR" i="1" dirty="0" err="1" smtClean="0"/>
              <a:t>governance</a:t>
            </a:r>
            <a:endParaRPr lang="tr-TR" dirty="0"/>
          </a:p>
        </p:txBody>
      </p:sp>
      <p:sp>
        <p:nvSpPr>
          <p:cNvPr id="5" name="4 İçerik Yer Tutucusu"/>
          <p:cNvSpPr>
            <a:spLocks noGrp="1"/>
          </p:cNvSpPr>
          <p:nvPr>
            <p:ph idx="1"/>
          </p:nvPr>
        </p:nvSpPr>
        <p:spPr/>
        <p:txBody>
          <a:bodyPr/>
          <a:lstStyle/>
          <a:p>
            <a:pPr>
              <a:buNone/>
            </a:pPr>
            <a:r>
              <a:rPr lang="tr-TR" dirty="0" smtClean="0"/>
              <a:t>	</a:t>
            </a:r>
            <a:r>
              <a:rPr lang="tr-TR" dirty="0" err="1" smtClean="0"/>
              <a:t>The</a:t>
            </a:r>
            <a:r>
              <a:rPr lang="tr-TR" dirty="0" smtClean="0"/>
              <a:t> model:</a:t>
            </a:r>
          </a:p>
          <a:p>
            <a:endParaRPr lang="tr-TR" dirty="0" smtClean="0"/>
          </a:p>
          <a:p>
            <a:pPr>
              <a:buNone/>
            </a:pPr>
            <a:r>
              <a:rPr lang="tr-TR" dirty="0" smtClean="0"/>
              <a:t>	</a:t>
            </a:r>
            <a:r>
              <a:rPr lang="tr-TR" sz="1600" dirty="0" smtClean="0"/>
              <a:t>(1)</a:t>
            </a:r>
          </a:p>
          <a:p>
            <a:pPr>
              <a:buNone/>
            </a:pPr>
            <a:r>
              <a:rPr lang="tr-TR" dirty="0" smtClean="0"/>
              <a:t>	</a:t>
            </a:r>
            <a:r>
              <a:rPr lang="en-GB" sz="1600" dirty="0" smtClean="0"/>
              <a:t>where,</a:t>
            </a:r>
            <a:endParaRPr lang="tr-TR" sz="1600" dirty="0" smtClean="0"/>
          </a:p>
          <a:p>
            <a:pPr>
              <a:buNone/>
            </a:pPr>
            <a:r>
              <a:rPr lang="tr-TR" sz="1600" dirty="0" smtClean="0"/>
              <a:t>	</a:t>
            </a:r>
            <a:r>
              <a:rPr lang="en-GB" sz="1600" dirty="0" smtClean="0"/>
              <a:t>SMB = the monthly return on a small minus big factor portfolio in month </a:t>
            </a:r>
            <a:r>
              <a:rPr lang="en-GB" sz="1600" i="1" dirty="0" smtClean="0"/>
              <a:t>t</a:t>
            </a:r>
            <a:endParaRPr lang="tr-TR" sz="1600" dirty="0" smtClean="0"/>
          </a:p>
          <a:p>
            <a:pPr>
              <a:buNone/>
            </a:pPr>
            <a:r>
              <a:rPr lang="tr-TR" sz="1600" dirty="0" smtClean="0"/>
              <a:t>	</a:t>
            </a:r>
            <a:r>
              <a:rPr lang="en-GB" sz="1600" dirty="0" smtClean="0"/>
              <a:t>HML = the monthly return on a high minus low book-to-price portfolio in month </a:t>
            </a:r>
            <a:r>
              <a:rPr lang="en-GB" sz="1600" i="1" dirty="0" smtClean="0"/>
              <a:t>t</a:t>
            </a:r>
            <a:endParaRPr lang="tr-TR" sz="1600" dirty="0" smtClean="0"/>
          </a:p>
          <a:p>
            <a:pPr>
              <a:buNone/>
            </a:pPr>
            <a:r>
              <a:rPr lang="tr-TR" sz="1600" dirty="0" smtClean="0"/>
              <a:t>	</a:t>
            </a:r>
            <a:r>
              <a:rPr lang="en-GB" sz="1600" dirty="0" smtClean="0"/>
              <a:t>MOM = the monthly return on a past months’ winners minus past months’ losers portfolio in month </a:t>
            </a:r>
            <a:r>
              <a:rPr lang="en-GB" sz="1600" i="1" dirty="0" smtClean="0"/>
              <a:t>t</a:t>
            </a:r>
            <a:endParaRPr lang="tr-TR" sz="1600" i="1" dirty="0" smtClean="0"/>
          </a:p>
          <a:p>
            <a:pPr>
              <a:buNone/>
            </a:pPr>
            <a:endParaRPr lang="tr-TR" sz="1600" i="1" dirty="0" smtClean="0"/>
          </a:p>
          <a:p>
            <a:pPr>
              <a:buNone/>
            </a:pPr>
            <a:r>
              <a:rPr lang="tr-TR" sz="1600" i="1" dirty="0" smtClean="0"/>
              <a:t>	</a:t>
            </a:r>
            <a:r>
              <a:rPr lang="tr-TR" sz="1600" dirty="0" smtClean="0"/>
              <a:t>(2)	</a:t>
            </a:r>
            <a:endParaRPr lang="tr-TR" dirty="0" smtClean="0"/>
          </a:p>
          <a:p>
            <a:pPr>
              <a:buNone/>
            </a:pPr>
            <a:r>
              <a:rPr lang="tr-TR" dirty="0" smtClean="0"/>
              <a:t>	</a:t>
            </a:r>
            <a:r>
              <a:rPr lang="en-US" sz="1600" dirty="0" smtClean="0"/>
              <a:t>where, </a:t>
            </a:r>
          </a:p>
          <a:p>
            <a:pPr>
              <a:buNone/>
            </a:pPr>
            <a:r>
              <a:rPr lang="en-US" sz="1600" dirty="0" smtClean="0"/>
              <a:t>	G = a vector of annual average governance scores of equity REIT </a:t>
            </a:r>
            <a:r>
              <a:rPr lang="en-US" sz="1600" i="1" dirty="0" err="1" smtClean="0"/>
              <a:t>i</a:t>
            </a:r>
            <a:endParaRPr lang="en-US" sz="1600" dirty="0" smtClean="0"/>
          </a:p>
          <a:p>
            <a:pPr>
              <a:buNone/>
            </a:pPr>
            <a:r>
              <a:rPr lang="en-US" sz="1600" dirty="0" smtClean="0"/>
              <a:t>	</a:t>
            </a:r>
            <a:r>
              <a:rPr lang="en-US" sz="1600" dirty="0" err="1" smtClean="0"/>
              <a:t>Debtratio</a:t>
            </a:r>
            <a:r>
              <a:rPr lang="en-US" sz="1600" dirty="0" smtClean="0"/>
              <a:t> = the annual average leverage of equity REIT </a:t>
            </a:r>
            <a:r>
              <a:rPr lang="en-US" sz="1600" i="1" dirty="0" err="1" smtClean="0"/>
              <a:t>i</a:t>
            </a:r>
            <a:endParaRPr lang="en-US" sz="1600" i="1" dirty="0" smtClean="0"/>
          </a:p>
          <a:p>
            <a:pPr>
              <a:buNone/>
            </a:pPr>
            <a:r>
              <a:rPr lang="en-US" sz="1600" i="1" dirty="0" smtClean="0"/>
              <a:t>	FFO </a:t>
            </a:r>
            <a:r>
              <a:rPr lang="en-US" sz="1600" dirty="0" smtClean="0"/>
              <a:t>= funds from operations of equity REIT </a:t>
            </a:r>
            <a:r>
              <a:rPr lang="en-US" sz="1600" dirty="0" err="1" smtClean="0"/>
              <a:t>i</a:t>
            </a:r>
            <a:endParaRPr lang="en-US" sz="1600" dirty="0" smtClean="0"/>
          </a:p>
          <a:p>
            <a:pPr>
              <a:buNone/>
            </a:pPr>
            <a:endParaRPr lang="tr-TR" sz="1600" dirty="0" smtClean="0"/>
          </a:p>
          <a:p>
            <a:pPr>
              <a:buNone/>
            </a:pPr>
            <a:r>
              <a:rPr lang="tr-TR" sz="1600" dirty="0" smtClean="0"/>
              <a:t>	</a:t>
            </a:r>
          </a:p>
          <a:p>
            <a:pPr>
              <a:buNone/>
            </a:pPr>
            <a:endParaRPr lang="tr-TR" dirty="0" smtClean="0"/>
          </a:p>
          <a:p>
            <a:pPr>
              <a:buNone/>
            </a:pPr>
            <a:endParaRPr lang="tr-TR" dirty="0" smtClean="0"/>
          </a:p>
        </p:txBody>
      </p:sp>
      <p:grpSp>
        <p:nvGrpSpPr>
          <p:cNvPr id="1028" name="Group 4"/>
          <p:cNvGrpSpPr>
            <a:grpSpLocks noChangeAspect="1"/>
          </p:cNvGrpSpPr>
          <p:nvPr/>
        </p:nvGrpSpPr>
        <p:grpSpPr bwMode="auto">
          <a:xfrm>
            <a:off x="398462" y="2166939"/>
            <a:ext cx="7959725" cy="1528761"/>
            <a:chOff x="251" y="1365"/>
            <a:chExt cx="5014" cy="963"/>
          </a:xfrm>
        </p:grpSpPr>
        <p:sp>
          <p:nvSpPr>
            <p:cNvPr id="1027" name="AutoShape 3"/>
            <p:cNvSpPr>
              <a:spLocks noChangeAspect="1" noChangeArrowheads="1" noTextEdit="1"/>
            </p:cNvSpPr>
            <p:nvPr/>
          </p:nvSpPr>
          <p:spPr bwMode="auto">
            <a:xfrm>
              <a:off x="900" y="1395"/>
              <a:ext cx="4365" cy="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251" y="2124"/>
              <a:ext cx="85"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Symbol" pitchFamily="18" charset="2"/>
                  <a:cs typeface="Arial" pitchFamily="34" charset="0"/>
                </a:rPr>
                <a:t>  </a:t>
              </a:r>
              <a:endParaRPr kumimoji="0" lang="tr-TR" sz="1800" b="0" i="0" u="none" strike="noStrike" cap="none" normalizeH="0" baseline="0" smtClean="0">
                <a:ln>
                  <a:noFill/>
                </a:ln>
                <a:effectLst/>
                <a:latin typeface="Arial" pitchFamily="34" charset="0"/>
                <a:cs typeface="Arial" pitchFamily="34" charset="0"/>
              </a:endParaRPr>
            </a:p>
          </p:txBody>
        </p:sp>
        <p:sp>
          <p:nvSpPr>
            <p:cNvPr id="1030" name="Rectangle 6"/>
            <p:cNvSpPr>
              <a:spLocks noChangeArrowheads="1"/>
            </p:cNvSpPr>
            <p:nvPr/>
          </p:nvSpPr>
          <p:spPr bwMode="auto">
            <a:xfrm>
              <a:off x="927" y="1385"/>
              <a:ext cx="104"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dirty="0" smtClean="0">
                  <a:ln>
                    <a:noFill/>
                  </a:ln>
                  <a:effectLst/>
                  <a:latin typeface="Times" charset="0"/>
                  <a:cs typeface="Arial" pitchFamily="34" charset="0"/>
                </a:rPr>
                <a:t>R</a:t>
              </a:r>
              <a:endParaRPr kumimoji="0" lang="tr-TR" sz="1800" b="0" i="0" u="none" strike="noStrike" cap="none" normalizeH="0" baseline="0" dirty="0" smtClean="0">
                <a:ln>
                  <a:noFill/>
                </a:ln>
                <a:effectLst/>
                <a:latin typeface="Arial" pitchFamily="34" charset="0"/>
                <a:cs typeface="Arial" pitchFamily="34" charset="0"/>
              </a:endParaRPr>
            </a:p>
          </p:txBody>
        </p:sp>
        <p:sp>
          <p:nvSpPr>
            <p:cNvPr id="1031" name="Rectangle 7"/>
            <p:cNvSpPr>
              <a:spLocks noChangeArrowheads="1"/>
            </p:cNvSpPr>
            <p:nvPr/>
          </p:nvSpPr>
          <p:spPr bwMode="auto">
            <a:xfrm>
              <a:off x="1025" y="1490"/>
              <a:ext cx="5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ti</a:t>
              </a:r>
              <a:endParaRPr kumimoji="0" lang="tr-TR" sz="1800" b="0" i="0" u="none" strike="noStrike" cap="none" normalizeH="0" baseline="0" smtClean="0">
                <a:ln>
                  <a:noFill/>
                </a:ln>
                <a:effectLst/>
                <a:latin typeface="Arial" pitchFamily="34" charset="0"/>
                <a:cs typeface="Arial" pitchFamily="34" charset="0"/>
              </a:endParaRPr>
            </a:p>
          </p:txBody>
        </p:sp>
        <p:sp>
          <p:nvSpPr>
            <p:cNvPr id="1032" name="Rectangle 8"/>
            <p:cNvSpPr>
              <a:spLocks noChangeArrowheads="1"/>
            </p:cNvSpPr>
            <p:nvPr/>
          </p:nvSpPr>
          <p:spPr bwMode="auto">
            <a:xfrm>
              <a:off x="1125"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33" name="Rectangle 9"/>
            <p:cNvSpPr>
              <a:spLocks noChangeArrowheads="1"/>
            </p:cNvSpPr>
            <p:nvPr/>
          </p:nvSpPr>
          <p:spPr bwMode="auto">
            <a:xfrm>
              <a:off x="1240" y="1365"/>
              <a:ext cx="10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Symbol" pitchFamily="18" charset="2"/>
                  <a:cs typeface="Arial" pitchFamily="34" charset="0"/>
                </a:rPr>
                <a:t>a</a:t>
              </a:r>
              <a:endParaRPr kumimoji="0" lang="tr-TR" sz="1800" b="0" i="0" u="none" strike="noStrike" cap="none" normalizeH="0" baseline="0" smtClean="0">
                <a:ln>
                  <a:noFill/>
                </a:ln>
                <a:effectLst/>
                <a:latin typeface="Arial" pitchFamily="34" charset="0"/>
                <a:cs typeface="Arial" pitchFamily="34" charset="0"/>
              </a:endParaRPr>
            </a:p>
          </p:txBody>
        </p:sp>
        <p:sp>
          <p:nvSpPr>
            <p:cNvPr id="1034" name="Rectangle 10"/>
            <p:cNvSpPr>
              <a:spLocks noChangeArrowheads="1"/>
            </p:cNvSpPr>
            <p:nvPr/>
          </p:nvSpPr>
          <p:spPr bwMode="auto">
            <a:xfrm>
              <a:off x="1354"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35" name="Rectangle 11"/>
            <p:cNvSpPr>
              <a:spLocks noChangeArrowheads="1"/>
            </p:cNvSpPr>
            <p:nvPr/>
          </p:nvSpPr>
          <p:spPr bwMode="auto">
            <a:xfrm>
              <a:off x="1422"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effectLst/>
                  <a:latin typeface="Symbol" pitchFamily="18" charset="2"/>
                  <a:cs typeface="Arial" pitchFamily="34" charset="0"/>
                </a:rPr>
                <a:t>+</a:t>
              </a:r>
              <a:endParaRPr kumimoji="0" lang="tr-TR" sz="1800" b="0" i="0" u="none" strike="noStrike" cap="none" normalizeH="0" baseline="0" dirty="0" smtClean="0">
                <a:ln>
                  <a:noFill/>
                </a:ln>
                <a:effectLst/>
                <a:latin typeface="Arial" pitchFamily="34" charset="0"/>
                <a:cs typeface="Arial" pitchFamily="34" charset="0"/>
              </a:endParaRPr>
            </a:p>
          </p:txBody>
        </p:sp>
        <p:sp>
          <p:nvSpPr>
            <p:cNvPr id="1036" name="Rectangle 12"/>
            <p:cNvSpPr>
              <a:spLocks noChangeArrowheads="1"/>
            </p:cNvSpPr>
            <p:nvPr/>
          </p:nvSpPr>
          <p:spPr bwMode="auto">
            <a:xfrm>
              <a:off x="1544"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Symbol" pitchFamily="18" charset="2"/>
                  <a:cs typeface="Arial" pitchFamily="34" charset="0"/>
                </a:rPr>
                <a:t>b</a:t>
              </a:r>
              <a:endParaRPr kumimoji="0" lang="tr-TR" sz="1800" b="0" i="0" u="none" strike="noStrike" cap="none" normalizeH="0" baseline="0" smtClean="0">
                <a:ln>
                  <a:noFill/>
                </a:ln>
                <a:effectLst/>
                <a:latin typeface="Arial" pitchFamily="34" charset="0"/>
                <a:cs typeface="Arial" pitchFamily="34" charset="0"/>
              </a:endParaRPr>
            </a:p>
          </p:txBody>
        </p:sp>
        <p:sp>
          <p:nvSpPr>
            <p:cNvPr id="1037" name="Rectangle 13"/>
            <p:cNvSpPr>
              <a:spLocks noChangeArrowheads="1"/>
            </p:cNvSpPr>
            <p:nvPr/>
          </p:nvSpPr>
          <p:spPr bwMode="auto">
            <a:xfrm>
              <a:off x="1642" y="1490"/>
              <a:ext cx="4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effectLst/>
                  <a:latin typeface="Times" charset="0"/>
                  <a:cs typeface="Arial" pitchFamily="34" charset="0"/>
                </a:rPr>
                <a:t>0</a:t>
              </a:r>
              <a:endParaRPr kumimoji="0" lang="tr-TR" sz="1800" b="0" i="0" u="none" strike="noStrike" cap="none" normalizeH="0" baseline="0" smtClean="0">
                <a:ln>
                  <a:noFill/>
                </a:ln>
                <a:effectLst/>
                <a:latin typeface="Arial" pitchFamily="34" charset="0"/>
                <a:cs typeface="Arial" pitchFamily="34" charset="0"/>
              </a:endParaRPr>
            </a:p>
          </p:txBody>
        </p:sp>
        <p:sp>
          <p:nvSpPr>
            <p:cNvPr id="1038" name="Rectangle 14"/>
            <p:cNvSpPr>
              <a:spLocks noChangeArrowheads="1"/>
            </p:cNvSpPr>
            <p:nvPr/>
          </p:nvSpPr>
          <p:spPr bwMode="auto">
            <a:xfrm>
              <a:off x="1694"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39" name="Rectangle 15"/>
            <p:cNvSpPr>
              <a:spLocks noChangeArrowheads="1"/>
            </p:cNvSpPr>
            <p:nvPr/>
          </p:nvSpPr>
          <p:spPr bwMode="auto">
            <a:xfrm>
              <a:off x="1734" y="1385"/>
              <a:ext cx="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Times" charset="0"/>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40" name="Rectangle 16"/>
            <p:cNvSpPr>
              <a:spLocks noChangeArrowheads="1"/>
            </p:cNvSpPr>
            <p:nvPr/>
          </p:nvSpPr>
          <p:spPr bwMode="auto">
            <a:xfrm>
              <a:off x="1794" y="1385"/>
              <a:ext cx="104"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Times" charset="0"/>
                  <a:cs typeface="Arial" pitchFamily="34" charset="0"/>
                </a:rPr>
                <a:t>R</a:t>
              </a:r>
              <a:endParaRPr kumimoji="0" lang="tr-TR" sz="1800" b="0" i="0" u="none" strike="noStrike" cap="none" normalizeH="0" baseline="0" smtClean="0">
                <a:ln>
                  <a:noFill/>
                </a:ln>
                <a:effectLst/>
                <a:latin typeface="Arial" pitchFamily="34" charset="0"/>
                <a:cs typeface="Arial" pitchFamily="34" charset="0"/>
              </a:endParaRPr>
            </a:p>
          </p:txBody>
        </p:sp>
        <p:sp>
          <p:nvSpPr>
            <p:cNvPr id="1041" name="Rectangle 17"/>
            <p:cNvSpPr>
              <a:spLocks noChangeArrowheads="1"/>
            </p:cNvSpPr>
            <p:nvPr/>
          </p:nvSpPr>
          <p:spPr bwMode="auto">
            <a:xfrm>
              <a:off x="1892" y="1490"/>
              <a:ext cx="70"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m</a:t>
              </a:r>
              <a:endParaRPr kumimoji="0" lang="tr-TR" sz="1800" b="0" i="0" u="none" strike="noStrike" cap="none" normalizeH="0" baseline="0" smtClean="0">
                <a:ln>
                  <a:noFill/>
                </a:ln>
                <a:effectLst/>
                <a:latin typeface="Arial" pitchFamily="34" charset="0"/>
                <a:cs typeface="Arial" pitchFamily="34" charset="0"/>
              </a:endParaRPr>
            </a:p>
          </p:txBody>
        </p:sp>
        <p:sp>
          <p:nvSpPr>
            <p:cNvPr id="1042" name="Rectangle 18"/>
            <p:cNvSpPr>
              <a:spLocks noChangeArrowheads="1"/>
            </p:cNvSpPr>
            <p:nvPr/>
          </p:nvSpPr>
          <p:spPr bwMode="auto">
            <a:xfrm>
              <a:off x="2006"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43" name="Rectangle 19"/>
            <p:cNvSpPr>
              <a:spLocks noChangeArrowheads="1"/>
            </p:cNvSpPr>
            <p:nvPr/>
          </p:nvSpPr>
          <p:spPr bwMode="auto">
            <a:xfrm>
              <a:off x="2128" y="1385"/>
              <a:ext cx="104"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Times" charset="0"/>
                  <a:cs typeface="Arial" pitchFamily="34" charset="0"/>
                </a:rPr>
                <a:t>R</a:t>
              </a:r>
              <a:endParaRPr kumimoji="0" lang="tr-TR" sz="1800" b="0" i="0" u="none" strike="noStrike" cap="none" normalizeH="0" baseline="0" smtClean="0">
                <a:ln>
                  <a:noFill/>
                </a:ln>
                <a:effectLst/>
                <a:latin typeface="Arial" pitchFamily="34" charset="0"/>
                <a:cs typeface="Arial" pitchFamily="34" charset="0"/>
              </a:endParaRPr>
            </a:p>
          </p:txBody>
        </p:sp>
        <p:sp>
          <p:nvSpPr>
            <p:cNvPr id="1044" name="Rectangle 20"/>
            <p:cNvSpPr>
              <a:spLocks noChangeArrowheads="1"/>
            </p:cNvSpPr>
            <p:nvPr/>
          </p:nvSpPr>
          <p:spPr bwMode="auto">
            <a:xfrm>
              <a:off x="2240"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f</a:t>
              </a:r>
              <a:endParaRPr kumimoji="0" lang="tr-TR" sz="1800" b="0" i="0" u="none" strike="noStrike" cap="none" normalizeH="0" baseline="0" smtClean="0">
                <a:ln>
                  <a:noFill/>
                </a:ln>
                <a:effectLst/>
                <a:latin typeface="Arial" pitchFamily="34" charset="0"/>
                <a:cs typeface="Arial" pitchFamily="34" charset="0"/>
              </a:endParaRPr>
            </a:p>
          </p:txBody>
        </p:sp>
        <p:sp>
          <p:nvSpPr>
            <p:cNvPr id="1045" name="Rectangle 21"/>
            <p:cNvSpPr>
              <a:spLocks noChangeArrowheads="1"/>
            </p:cNvSpPr>
            <p:nvPr/>
          </p:nvSpPr>
          <p:spPr bwMode="auto">
            <a:xfrm>
              <a:off x="2300" y="1385"/>
              <a:ext cx="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effectLst/>
                  <a:latin typeface="Times" charset="0"/>
                  <a:cs typeface="Arial" pitchFamily="34" charset="0"/>
                </a:rPr>
                <a:t>)</a:t>
              </a:r>
              <a:endParaRPr kumimoji="0" lang="tr-TR" sz="1800" b="0" i="0" u="none" strike="noStrike" cap="none" normalizeH="0" baseline="0" dirty="0" smtClean="0">
                <a:ln>
                  <a:noFill/>
                </a:ln>
                <a:effectLst/>
                <a:latin typeface="Arial" pitchFamily="34" charset="0"/>
                <a:cs typeface="Arial" pitchFamily="34" charset="0"/>
              </a:endParaRPr>
            </a:p>
          </p:txBody>
        </p:sp>
        <p:sp>
          <p:nvSpPr>
            <p:cNvPr id="1046" name="Rectangle 22"/>
            <p:cNvSpPr>
              <a:spLocks noChangeArrowheads="1"/>
            </p:cNvSpPr>
            <p:nvPr/>
          </p:nvSpPr>
          <p:spPr bwMode="auto">
            <a:xfrm>
              <a:off x="2361"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t</a:t>
              </a:r>
              <a:endParaRPr kumimoji="0" lang="tr-TR" sz="1800" b="0" i="0" u="none" strike="noStrike" cap="none" normalizeH="0" baseline="0" smtClean="0">
                <a:ln>
                  <a:noFill/>
                </a:ln>
                <a:effectLst/>
                <a:latin typeface="Arial" pitchFamily="34" charset="0"/>
                <a:cs typeface="Arial" pitchFamily="34" charset="0"/>
              </a:endParaRPr>
            </a:p>
          </p:txBody>
        </p:sp>
        <p:sp>
          <p:nvSpPr>
            <p:cNvPr id="1047" name="Rectangle 23"/>
            <p:cNvSpPr>
              <a:spLocks noChangeArrowheads="1"/>
            </p:cNvSpPr>
            <p:nvPr/>
          </p:nvSpPr>
          <p:spPr bwMode="auto">
            <a:xfrm>
              <a:off x="2436"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dirty="0" smtClean="0">
                  <a:ln>
                    <a:noFill/>
                  </a:ln>
                  <a:effectLst/>
                  <a:latin typeface="Symbol" pitchFamily="18" charset="2"/>
                  <a:cs typeface="Arial" pitchFamily="34" charset="0"/>
                </a:rPr>
                <a:t>+</a:t>
              </a:r>
              <a:endParaRPr kumimoji="0" lang="tr-TR" sz="1800" b="0" i="0" u="none" strike="noStrike" cap="none" normalizeH="0" baseline="0" dirty="0" smtClean="0">
                <a:ln>
                  <a:noFill/>
                </a:ln>
                <a:effectLst/>
                <a:latin typeface="Arial" pitchFamily="34" charset="0"/>
                <a:cs typeface="Arial" pitchFamily="34" charset="0"/>
              </a:endParaRPr>
            </a:p>
          </p:txBody>
        </p:sp>
        <p:sp>
          <p:nvSpPr>
            <p:cNvPr id="1048" name="Rectangle 24"/>
            <p:cNvSpPr>
              <a:spLocks noChangeArrowheads="1"/>
            </p:cNvSpPr>
            <p:nvPr/>
          </p:nvSpPr>
          <p:spPr bwMode="auto">
            <a:xfrm>
              <a:off x="2557"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dirty="0" smtClean="0">
                  <a:ln>
                    <a:noFill/>
                  </a:ln>
                  <a:effectLst/>
                  <a:latin typeface="Symbol" pitchFamily="18" charset="2"/>
                  <a:cs typeface="Arial" pitchFamily="34" charset="0"/>
                </a:rPr>
                <a:t>b</a:t>
              </a:r>
              <a:endParaRPr kumimoji="0" lang="tr-TR" sz="1800" b="0" i="0" u="none" strike="noStrike" cap="none" normalizeH="0" baseline="0" dirty="0" smtClean="0">
                <a:ln>
                  <a:noFill/>
                </a:ln>
                <a:effectLst/>
                <a:latin typeface="Arial" pitchFamily="34" charset="0"/>
                <a:cs typeface="Arial" pitchFamily="34" charset="0"/>
              </a:endParaRPr>
            </a:p>
          </p:txBody>
        </p:sp>
        <p:sp>
          <p:nvSpPr>
            <p:cNvPr id="1049" name="Rectangle 25"/>
            <p:cNvSpPr>
              <a:spLocks noChangeArrowheads="1"/>
            </p:cNvSpPr>
            <p:nvPr/>
          </p:nvSpPr>
          <p:spPr bwMode="auto">
            <a:xfrm>
              <a:off x="2642" y="1490"/>
              <a:ext cx="4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effectLst/>
                  <a:latin typeface="Times" charset="0"/>
                  <a:cs typeface="Arial" pitchFamily="34" charset="0"/>
                </a:rPr>
                <a:t>1</a:t>
              </a:r>
              <a:endParaRPr kumimoji="0" lang="tr-TR" sz="1800" b="0" i="0" u="none" strike="noStrike" cap="none" normalizeH="0" baseline="0" smtClean="0">
                <a:ln>
                  <a:noFill/>
                </a:ln>
                <a:effectLst/>
                <a:latin typeface="Arial" pitchFamily="34" charset="0"/>
                <a:cs typeface="Arial" pitchFamily="34" charset="0"/>
              </a:endParaRPr>
            </a:p>
          </p:txBody>
        </p:sp>
        <p:sp>
          <p:nvSpPr>
            <p:cNvPr id="1050" name="Rectangle 26"/>
            <p:cNvSpPr>
              <a:spLocks noChangeArrowheads="1"/>
            </p:cNvSpPr>
            <p:nvPr/>
          </p:nvSpPr>
          <p:spPr bwMode="auto">
            <a:xfrm>
              <a:off x="2687"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51" name="Rectangle 27"/>
            <p:cNvSpPr>
              <a:spLocks noChangeArrowheads="1"/>
            </p:cNvSpPr>
            <p:nvPr/>
          </p:nvSpPr>
          <p:spPr bwMode="auto">
            <a:xfrm>
              <a:off x="2728" y="1385"/>
              <a:ext cx="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Times" charset="0"/>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52" name="Rectangle 28"/>
            <p:cNvSpPr>
              <a:spLocks noChangeArrowheads="1"/>
            </p:cNvSpPr>
            <p:nvPr/>
          </p:nvSpPr>
          <p:spPr bwMode="auto">
            <a:xfrm>
              <a:off x="2787" y="1385"/>
              <a:ext cx="330"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Times" charset="0"/>
                  <a:cs typeface="Arial" pitchFamily="34" charset="0"/>
                </a:rPr>
                <a:t>SMB</a:t>
              </a:r>
              <a:endParaRPr kumimoji="0" lang="tr-TR" sz="1800" b="0" i="0" u="none" strike="noStrike" cap="none" normalizeH="0" baseline="0" smtClean="0">
                <a:ln>
                  <a:noFill/>
                </a:ln>
                <a:effectLst/>
                <a:latin typeface="Arial" pitchFamily="34" charset="0"/>
                <a:cs typeface="Arial" pitchFamily="34" charset="0"/>
              </a:endParaRPr>
            </a:p>
          </p:txBody>
        </p:sp>
        <p:sp>
          <p:nvSpPr>
            <p:cNvPr id="1053" name="Rectangle 29"/>
            <p:cNvSpPr>
              <a:spLocks noChangeArrowheads="1"/>
            </p:cNvSpPr>
            <p:nvPr/>
          </p:nvSpPr>
          <p:spPr bwMode="auto">
            <a:xfrm>
              <a:off x="3103" y="1385"/>
              <a:ext cx="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Times" charset="0"/>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54" name="Rectangle 30"/>
            <p:cNvSpPr>
              <a:spLocks noChangeArrowheads="1"/>
            </p:cNvSpPr>
            <p:nvPr/>
          </p:nvSpPr>
          <p:spPr bwMode="auto">
            <a:xfrm>
              <a:off x="3164"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t</a:t>
              </a:r>
              <a:endParaRPr kumimoji="0" lang="tr-TR" sz="1800" b="0" i="0" u="none" strike="noStrike" cap="none" normalizeH="0" baseline="0" smtClean="0">
                <a:ln>
                  <a:noFill/>
                </a:ln>
                <a:effectLst/>
                <a:latin typeface="Arial" pitchFamily="34" charset="0"/>
                <a:cs typeface="Arial" pitchFamily="34" charset="0"/>
              </a:endParaRPr>
            </a:p>
          </p:txBody>
        </p:sp>
        <p:sp>
          <p:nvSpPr>
            <p:cNvPr id="1055" name="Rectangle 31"/>
            <p:cNvSpPr>
              <a:spLocks noChangeArrowheads="1"/>
            </p:cNvSpPr>
            <p:nvPr/>
          </p:nvSpPr>
          <p:spPr bwMode="auto">
            <a:xfrm>
              <a:off x="3238"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56" name="Rectangle 32"/>
            <p:cNvSpPr>
              <a:spLocks noChangeArrowheads="1"/>
            </p:cNvSpPr>
            <p:nvPr/>
          </p:nvSpPr>
          <p:spPr bwMode="auto">
            <a:xfrm>
              <a:off x="3360"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Symbol" pitchFamily="18" charset="2"/>
                  <a:cs typeface="Arial" pitchFamily="34" charset="0"/>
                </a:rPr>
                <a:t>b</a:t>
              </a:r>
              <a:endParaRPr kumimoji="0" lang="tr-TR" sz="1800" b="0" i="0" u="none" strike="noStrike" cap="none" normalizeH="0" baseline="0" smtClean="0">
                <a:ln>
                  <a:noFill/>
                </a:ln>
                <a:effectLst/>
                <a:latin typeface="Arial" pitchFamily="34" charset="0"/>
                <a:cs typeface="Arial" pitchFamily="34" charset="0"/>
              </a:endParaRPr>
            </a:p>
          </p:txBody>
        </p:sp>
        <p:sp>
          <p:nvSpPr>
            <p:cNvPr id="1057" name="Rectangle 33"/>
            <p:cNvSpPr>
              <a:spLocks noChangeArrowheads="1"/>
            </p:cNvSpPr>
            <p:nvPr/>
          </p:nvSpPr>
          <p:spPr bwMode="auto">
            <a:xfrm>
              <a:off x="3458" y="1490"/>
              <a:ext cx="4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effectLst/>
                  <a:latin typeface="Times" charset="0"/>
                  <a:cs typeface="Arial" pitchFamily="34" charset="0"/>
                </a:rPr>
                <a:t>2</a:t>
              </a:r>
              <a:endParaRPr kumimoji="0" lang="tr-TR" sz="1800" b="0" i="0" u="none" strike="noStrike" cap="none" normalizeH="0" baseline="0" smtClean="0">
                <a:ln>
                  <a:noFill/>
                </a:ln>
                <a:effectLst/>
                <a:latin typeface="Arial" pitchFamily="34" charset="0"/>
                <a:cs typeface="Arial" pitchFamily="34" charset="0"/>
              </a:endParaRPr>
            </a:p>
          </p:txBody>
        </p:sp>
        <p:sp>
          <p:nvSpPr>
            <p:cNvPr id="1058" name="Rectangle 34"/>
            <p:cNvSpPr>
              <a:spLocks noChangeArrowheads="1"/>
            </p:cNvSpPr>
            <p:nvPr/>
          </p:nvSpPr>
          <p:spPr bwMode="auto">
            <a:xfrm>
              <a:off x="3512"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59" name="Rectangle 35"/>
            <p:cNvSpPr>
              <a:spLocks noChangeArrowheads="1"/>
            </p:cNvSpPr>
            <p:nvPr/>
          </p:nvSpPr>
          <p:spPr bwMode="auto">
            <a:xfrm>
              <a:off x="3550" y="1385"/>
              <a:ext cx="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Times" charset="0"/>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60" name="Rectangle 36"/>
            <p:cNvSpPr>
              <a:spLocks noChangeArrowheads="1"/>
            </p:cNvSpPr>
            <p:nvPr/>
          </p:nvSpPr>
          <p:spPr bwMode="auto">
            <a:xfrm>
              <a:off x="3611" y="1385"/>
              <a:ext cx="3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Times" charset="0"/>
                  <a:cs typeface="Arial" pitchFamily="34" charset="0"/>
                </a:rPr>
                <a:t>HML</a:t>
              </a:r>
              <a:endParaRPr kumimoji="0" lang="tr-TR" sz="1800" b="0" i="0" u="none" strike="noStrike" cap="none" normalizeH="0" baseline="0" smtClean="0">
                <a:ln>
                  <a:noFill/>
                </a:ln>
                <a:effectLst/>
                <a:latin typeface="Arial" pitchFamily="34" charset="0"/>
                <a:cs typeface="Arial" pitchFamily="34" charset="0"/>
              </a:endParaRPr>
            </a:p>
          </p:txBody>
        </p:sp>
        <p:sp>
          <p:nvSpPr>
            <p:cNvPr id="1061" name="Rectangle 37"/>
            <p:cNvSpPr>
              <a:spLocks noChangeArrowheads="1"/>
            </p:cNvSpPr>
            <p:nvPr/>
          </p:nvSpPr>
          <p:spPr bwMode="auto">
            <a:xfrm>
              <a:off x="3956" y="1385"/>
              <a:ext cx="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Times" charset="0"/>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62" name="Rectangle 38"/>
            <p:cNvSpPr>
              <a:spLocks noChangeArrowheads="1"/>
            </p:cNvSpPr>
            <p:nvPr/>
          </p:nvSpPr>
          <p:spPr bwMode="auto">
            <a:xfrm>
              <a:off x="4017"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t</a:t>
              </a:r>
              <a:endParaRPr kumimoji="0" lang="tr-TR" sz="1800" b="0" i="0" u="none" strike="noStrike" cap="none" normalizeH="0" baseline="0" smtClean="0">
                <a:ln>
                  <a:noFill/>
                </a:ln>
                <a:effectLst/>
                <a:latin typeface="Arial" pitchFamily="34" charset="0"/>
                <a:cs typeface="Arial" pitchFamily="34" charset="0"/>
              </a:endParaRPr>
            </a:p>
          </p:txBody>
        </p:sp>
        <p:sp>
          <p:nvSpPr>
            <p:cNvPr id="1063" name="Rectangle 39"/>
            <p:cNvSpPr>
              <a:spLocks noChangeArrowheads="1"/>
            </p:cNvSpPr>
            <p:nvPr/>
          </p:nvSpPr>
          <p:spPr bwMode="auto">
            <a:xfrm>
              <a:off x="4091"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64" name="Rectangle 40"/>
            <p:cNvSpPr>
              <a:spLocks noChangeArrowheads="1"/>
            </p:cNvSpPr>
            <p:nvPr/>
          </p:nvSpPr>
          <p:spPr bwMode="auto">
            <a:xfrm>
              <a:off x="4213"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Symbol" pitchFamily="18" charset="2"/>
                  <a:cs typeface="Arial" pitchFamily="34" charset="0"/>
                </a:rPr>
                <a:t>b</a:t>
              </a:r>
              <a:endParaRPr kumimoji="0" lang="tr-TR" sz="1800" b="0" i="0" u="none" strike="noStrike" cap="none" normalizeH="0" baseline="0" smtClean="0">
                <a:ln>
                  <a:noFill/>
                </a:ln>
                <a:effectLst/>
                <a:latin typeface="Arial" pitchFamily="34" charset="0"/>
                <a:cs typeface="Arial" pitchFamily="34" charset="0"/>
              </a:endParaRPr>
            </a:p>
          </p:txBody>
        </p:sp>
        <p:sp>
          <p:nvSpPr>
            <p:cNvPr id="1065" name="Rectangle 41"/>
            <p:cNvSpPr>
              <a:spLocks noChangeArrowheads="1"/>
            </p:cNvSpPr>
            <p:nvPr/>
          </p:nvSpPr>
          <p:spPr bwMode="auto">
            <a:xfrm>
              <a:off x="4311" y="1490"/>
              <a:ext cx="48"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effectLst/>
                  <a:latin typeface="Times" charset="0"/>
                  <a:cs typeface="Arial" pitchFamily="34" charset="0"/>
                </a:rPr>
                <a:t>3</a:t>
              </a:r>
              <a:endParaRPr kumimoji="0" lang="tr-TR" sz="1800" b="0" i="0" u="none" strike="noStrike" cap="none" normalizeH="0" baseline="0" smtClean="0">
                <a:ln>
                  <a:noFill/>
                </a:ln>
                <a:effectLst/>
                <a:latin typeface="Arial" pitchFamily="34" charset="0"/>
                <a:cs typeface="Arial" pitchFamily="34" charset="0"/>
              </a:endParaRPr>
            </a:p>
          </p:txBody>
        </p:sp>
        <p:sp>
          <p:nvSpPr>
            <p:cNvPr id="1066" name="Rectangle 42"/>
            <p:cNvSpPr>
              <a:spLocks noChangeArrowheads="1"/>
            </p:cNvSpPr>
            <p:nvPr/>
          </p:nvSpPr>
          <p:spPr bwMode="auto">
            <a:xfrm>
              <a:off x="4363"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67" name="Rectangle 43"/>
            <p:cNvSpPr>
              <a:spLocks noChangeArrowheads="1"/>
            </p:cNvSpPr>
            <p:nvPr/>
          </p:nvSpPr>
          <p:spPr bwMode="auto">
            <a:xfrm>
              <a:off x="4403" y="1385"/>
              <a:ext cx="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Times" charset="0"/>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68" name="Rectangle 44"/>
            <p:cNvSpPr>
              <a:spLocks noChangeArrowheads="1"/>
            </p:cNvSpPr>
            <p:nvPr/>
          </p:nvSpPr>
          <p:spPr bwMode="auto">
            <a:xfrm>
              <a:off x="4469" y="1385"/>
              <a:ext cx="405"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Times" charset="0"/>
                  <a:cs typeface="Arial" pitchFamily="34" charset="0"/>
                </a:rPr>
                <a:t>MOM</a:t>
              </a:r>
              <a:endParaRPr kumimoji="0" lang="tr-TR" sz="1800" b="0" i="0" u="none" strike="noStrike" cap="none" normalizeH="0" baseline="0" smtClean="0">
                <a:ln>
                  <a:noFill/>
                </a:ln>
                <a:effectLst/>
                <a:latin typeface="Arial" pitchFamily="34" charset="0"/>
                <a:cs typeface="Arial" pitchFamily="34" charset="0"/>
              </a:endParaRPr>
            </a:p>
          </p:txBody>
        </p:sp>
        <p:sp>
          <p:nvSpPr>
            <p:cNvPr id="1069" name="Rectangle 45"/>
            <p:cNvSpPr>
              <a:spLocks noChangeArrowheads="1"/>
            </p:cNvSpPr>
            <p:nvPr/>
          </p:nvSpPr>
          <p:spPr bwMode="auto">
            <a:xfrm>
              <a:off x="4870" y="1385"/>
              <a:ext cx="57"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Times" charset="0"/>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70" name="Rectangle 46"/>
            <p:cNvSpPr>
              <a:spLocks noChangeArrowheads="1"/>
            </p:cNvSpPr>
            <p:nvPr/>
          </p:nvSpPr>
          <p:spPr bwMode="auto">
            <a:xfrm>
              <a:off x="4931" y="1490"/>
              <a:ext cx="27"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t</a:t>
              </a:r>
              <a:endParaRPr kumimoji="0" lang="tr-TR" sz="1800" b="0" i="0" u="none" strike="noStrike" cap="none" normalizeH="0" baseline="0" smtClean="0">
                <a:ln>
                  <a:noFill/>
                </a:ln>
                <a:effectLst/>
                <a:latin typeface="Arial" pitchFamily="34" charset="0"/>
                <a:cs typeface="Arial" pitchFamily="34" charset="0"/>
              </a:endParaRPr>
            </a:p>
          </p:txBody>
        </p:sp>
        <p:sp>
          <p:nvSpPr>
            <p:cNvPr id="1071" name="Rectangle 47"/>
            <p:cNvSpPr>
              <a:spLocks noChangeArrowheads="1"/>
            </p:cNvSpPr>
            <p:nvPr/>
          </p:nvSpPr>
          <p:spPr bwMode="auto">
            <a:xfrm>
              <a:off x="5005" y="1365"/>
              <a:ext cx="93"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72" name="Rectangle 48"/>
            <p:cNvSpPr>
              <a:spLocks noChangeArrowheads="1"/>
            </p:cNvSpPr>
            <p:nvPr/>
          </p:nvSpPr>
          <p:spPr bwMode="auto">
            <a:xfrm>
              <a:off x="5120" y="1365"/>
              <a:ext cx="75"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100" b="0" i="1" u="none" strike="noStrike" cap="none" normalizeH="0" baseline="0" smtClean="0">
                  <a:ln>
                    <a:noFill/>
                  </a:ln>
                  <a:effectLst/>
                  <a:latin typeface="Symbol" pitchFamily="18" charset="2"/>
                  <a:cs typeface="Arial" pitchFamily="34" charset="0"/>
                </a:rPr>
                <a:t>e</a:t>
              </a:r>
              <a:endParaRPr kumimoji="0" lang="tr-TR" sz="1800" b="0" i="0" u="none" strike="noStrike" cap="none" normalizeH="0" baseline="0" smtClean="0">
                <a:ln>
                  <a:noFill/>
                </a:ln>
                <a:effectLst/>
                <a:latin typeface="Arial" pitchFamily="34" charset="0"/>
                <a:cs typeface="Arial" pitchFamily="34" charset="0"/>
              </a:endParaRPr>
            </a:p>
          </p:txBody>
        </p:sp>
        <p:sp>
          <p:nvSpPr>
            <p:cNvPr id="1073" name="Rectangle 49"/>
            <p:cNvSpPr>
              <a:spLocks noChangeArrowheads="1"/>
            </p:cNvSpPr>
            <p:nvPr/>
          </p:nvSpPr>
          <p:spPr bwMode="auto">
            <a:xfrm>
              <a:off x="5194" y="1490"/>
              <a:ext cx="55" cy="11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1" u="none" strike="noStrike" cap="none" normalizeH="0" baseline="0" smtClean="0">
                  <a:ln>
                    <a:noFill/>
                  </a:ln>
                  <a:effectLst/>
                  <a:latin typeface="Times" charset="0"/>
                  <a:cs typeface="Arial" pitchFamily="34" charset="0"/>
                </a:rPr>
                <a:t>ti</a:t>
              </a:r>
              <a:endParaRPr kumimoji="0" lang="tr-TR" sz="1800" b="0" i="0" u="none" strike="noStrike" cap="none" normalizeH="0" baseline="0" smtClean="0">
                <a:ln>
                  <a:noFill/>
                </a:ln>
                <a:effectLst/>
                <a:latin typeface="Arial" pitchFamily="34" charset="0"/>
                <a:cs typeface="Arial" pitchFamily="34" charset="0"/>
              </a:endParaRPr>
            </a:p>
          </p:txBody>
        </p:sp>
      </p:grpSp>
      <p:grpSp>
        <p:nvGrpSpPr>
          <p:cNvPr id="1076" name="Group 52"/>
          <p:cNvGrpSpPr>
            <a:grpSpLocks noChangeAspect="1"/>
          </p:cNvGrpSpPr>
          <p:nvPr/>
        </p:nvGrpSpPr>
        <p:grpSpPr bwMode="auto">
          <a:xfrm>
            <a:off x="1500166" y="4214818"/>
            <a:ext cx="5786437" cy="430213"/>
            <a:chOff x="945" y="2474"/>
            <a:chExt cx="3645" cy="271"/>
          </a:xfrm>
        </p:grpSpPr>
        <p:sp>
          <p:nvSpPr>
            <p:cNvPr id="1075" name="AutoShape 51"/>
            <p:cNvSpPr>
              <a:spLocks noChangeAspect="1" noChangeArrowheads="1" noTextEdit="1"/>
            </p:cNvSpPr>
            <p:nvPr/>
          </p:nvSpPr>
          <p:spPr bwMode="auto">
            <a:xfrm>
              <a:off x="945" y="2475"/>
              <a:ext cx="3645" cy="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7" name="Rectangle 53"/>
            <p:cNvSpPr>
              <a:spLocks noChangeArrowheads="1"/>
            </p:cNvSpPr>
            <p:nvPr/>
          </p:nvSpPr>
          <p:spPr bwMode="auto">
            <a:xfrm>
              <a:off x="4523" y="2606"/>
              <a:ext cx="29"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1" u="none" strike="noStrike" cap="none" normalizeH="0" baseline="0" smtClean="0">
                  <a:ln>
                    <a:noFill/>
                  </a:ln>
                  <a:effectLst/>
                  <a:latin typeface="Times New Roman" pitchFamily="18"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78" name="Rectangle 54"/>
            <p:cNvSpPr>
              <a:spLocks noChangeArrowheads="1"/>
            </p:cNvSpPr>
            <p:nvPr/>
          </p:nvSpPr>
          <p:spPr bwMode="auto">
            <a:xfrm>
              <a:off x="4172" y="2606"/>
              <a:ext cx="29"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1" u="none" strike="noStrike" cap="none" normalizeH="0" baseline="0" smtClean="0">
                  <a:ln>
                    <a:noFill/>
                  </a:ln>
                  <a:effectLst/>
                  <a:latin typeface="Times New Roman" pitchFamily="18"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79" name="Rectangle 55"/>
            <p:cNvSpPr>
              <a:spLocks noChangeArrowheads="1"/>
            </p:cNvSpPr>
            <p:nvPr/>
          </p:nvSpPr>
          <p:spPr bwMode="auto">
            <a:xfrm>
              <a:off x="3395" y="2606"/>
              <a:ext cx="29"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1" u="none" strike="noStrike" cap="none" normalizeH="0" baseline="0" smtClean="0">
                  <a:ln>
                    <a:noFill/>
                  </a:ln>
                  <a:effectLst/>
                  <a:latin typeface="Times New Roman" pitchFamily="18"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80" name="Rectangle 56"/>
            <p:cNvSpPr>
              <a:spLocks noChangeArrowheads="1"/>
            </p:cNvSpPr>
            <p:nvPr/>
          </p:nvSpPr>
          <p:spPr bwMode="auto">
            <a:xfrm>
              <a:off x="1994" y="2606"/>
              <a:ext cx="29"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1" u="none" strike="noStrike" cap="none" normalizeH="0" baseline="0" smtClean="0">
                  <a:ln>
                    <a:noFill/>
                  </a:ln>
                  <a:effectLst/>
                  <a:latin typeface="Times New Roman" pitchFamily="18"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81" name="Rectangle 57"/>
            <p:cNvSpPr>
              <a:spLocks noChangeArrowheads="1"/>
            </p:cNvSpPr>
            <p:nvPr/>
          </p:nvSpPr>
          <p:spPr bwMode="auto">
            <a:xfrm>
              <a:off x="1094" y="2606"/>
              <a:ext cx="29"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1" u="none" strike="noStrike" cap="none" normalizeH="0" baseline="0" smtClean="0">
                  <a:ln>
                    <a:noFill/>
                  </a:ln>
                  <a:effectLst/>
                  <a:latin typeface="Times New Roman" pitchFamily="18" charset="0"/>
                  <a:cs typeface="Arial" pitchFamily="34" charset="0"/>
                </a:rPr>
                <a:t>i</a:t>
              </a:r>
              <a:endParaRPr kumimoji="0" lang="tr-TR" sz="1800" b="0" i="0" u="none" strike="noStrike" cap="none" normalizeH="0" baseline="0" smtClean="0">
                <a:ln>
                  <a:noFill/>
                </a:ln>
                <a:effectLst/>
                <a:latin typeface="Arial" pitchFamily="34" charset="0"/>
                <a:cs typeface="Arial" pitchFamily="34" charset="0"/>
              </a:endParaRPr>
            </a:p>
          </p:txBody>
        </p:sp>
        <p:sp>
          <p:nvSpPr>
            <p:cNvPr id="1082" name="Rectangle 58"/>
            <p:cNvSpPr>
              <a:spLocks noChangeArrowheads="1"/>
            </p:cNvSpPr>
            <p:nvPr/>
          </p:nvSpPr>
          <p:spPr bwMode="auto">
            <a:xfrm>
              <a:off x="3816" y="2495"/>
              <a:ext cx="360"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smtClean="0">
                  <a:ln>
                    <a:noFill/>
                  </a:ln>
                  <a:effectLst/>
                  <a:latin typeface="Times New Roman" pitchFamily="18" charset="0"/>
                  <a:cs typeface="Arial" pitchFamily="34" charset="0"/>
                </a:rPr>
                <a:t>FFO</a:t>
              </a:r>
              <a:endParaRPr kumimoji="0" lang="tr-TR" sz="1800" b="0" i="0" u="none" strike="noStrike" cap="none" normalizeH="0" baseline="0" smtClean="0">
                <a:ln>
                  <a:noFill/>
                </a:ln>
                <a:effectLst/>
                <a:latin typeface="Arial" pitchFamily="34" charset="0"/>
                <a:cs typeface="Arial" pitchFamily="34" charset="0"/>
              </a:endParaRPr>
            </a:p>
          </p:txBody>
        </p:sp>
        <p:sp>
          <p:nvSpPr>
            <p:cNvPr id="1083" name="Rectangle 59"/>
            <p:cNvSpPr>
              <a:spLocks noChangeArrowheads="1"/>
            </p:cNvSpPr>
            <p:nvPr/>
          </p:nvSpPr>
          <p:spPr bwMode="auto">
            <a:xfrm>
              <a:off x="2421" y="2495"/>
              <a:ext cx="98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dirty="0" smtClean="0">
                  <a:ln>
                    <a:noFill/>
                  </a:ln>
                  <a:effectLst/>
                  <a:latin typeface="Times New Roman" pitchFamily="18" charset="0"/>
                  <a:cs typeface="Arial" pitchFamily="34" charset="0"/>
                </a:rPr>
                <a:t>DEBTRATIO</a:t>
              </a:r>
              <a:endParaRPr kumimoji="0" lang="tr-TR" sz="1800" b="0" i="0" u="none" strike="noStrike" cap="none" normalizeH="0" baseline="0" dirty="0" smtClean="0">
                <a:ln>
                  <a:noFill/>
                </a:ln>
                <a:effectLst/>
                <a:latin typeface="Arial" pitchFamily="34" charset="0"/>
                <a:cs typeface="Arial" pitchFamily="34" charset="0"/>
              </a:endParaRPr>
            </a:p>
          </p:txBody>
        </p:sp>
        <p:sp>
          <p:nvSpPr>
            <p:cNvPr id="1084" name="Rectangle 60"/>
            <p:cNvSpPr>
              <a:spLocks noChangeArrowheads="1"/>
            </p:cNvSpPr>
            <p:nvPr/>
          </p:nvSpPr>
          <p:spPr bwMode="auto">
            <a:xfrm>
              <a:off x="1857" y="2495"/>
              <a:ext cx="134"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smtClean="0">
                  <a:ln>
                    <a:noFill/>
                  </a:ln>
                  <a:effectLst/>
                  <a:latin typeface="Times New Roman" pitchFamily="18" charset="0"/>
                  <a:cs typeface="Arial" pitchFamily="34" charset="0"/>
                </a:rPr>
                <a:t>G</a:t>
              </a:r>
              <a:endParaRPr kumimoji="0" lang="tr-TR" sz="1800" b="0" i="0" u="none" strike="noStrike" cap="none" normalizeH="0" baseline="0" smtClean="0">
                <a:ln>
                  <a:noFill/>
                </a:ln>
                <a:effectLst/>
                <a:latin typeface="Arial" pitchFamily="34" charset="0"/>
                <a:cs typeface="Arial" pitchFamily="34" charset="0"/>
              </a:endParaRPr>
            </a:p>
          </p:txBody>
        </p:sp>
        <p:sp>
          <p:nvSpPr>
            <p:cNvPr id="1085" name="Rectangle 61"/>
            <p:cNvSpPr>
              <a:spLocks noChangeArrowheads="1"/>
            </p:cNvSpPr>
            <p:nvPr/>
          </p:nvSpPr>
          <p:spPr bwMode="auto">
            <a:xfrm>
              <a:off x="4403" y="2474"/>
              <a:ext cx="117"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smtClean="0">
                  <a:ln>
                    <a:noFill/>
                  </a:ln>
                  <a:effectLst/>
                  <a:latin typeface="Symbol" pitchFamily="18" charset="2"/>
                  <a:cs typeface="Arial" pitchFamily="34" charset="0"/>
                </a:rPr>
                <a:t>J</a:t>
              </a:r>
              <a:endParaRPr kumimoji="0" lang="tr-TR" sz="1800" b="0" i="0" u="none" strike="noStrike" cap="none" normalizeH="0" baseline="0" smtClean="0">
                <a:ln>
                  <a:noFill/>
                </a:ln>
                <a:effectLst/>
                <a:latin typeface="Arial" pitchFamily="34" charset="0"/>
                <a:cs typeface="Arial" pitchFamily="34" charset="0"/>
              </a:endParaRPr>
            </a:p>
          </p:txBody>
        </p:sp>
        <p:sp>
          <p:nvSpPr>
            <p:cNvPr id="1086" name="Rectangle 62"/>
            <p:cNvSpPr>
              <a:spLocks noChangeArrowheads="1"/>
            </p:cNvSpPr>
            <p:nvPr/>
          </p:nvSpPr>
          <p:spPr bwMode="auto">
            <a:xfrm>
              <a:off x="3632" y="2474"/>
              <a:ext cx="9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smtClean="0">
                  <a:ln>
                    <a:noFill/>
                  </a:ln>
                  <a:effectLst/>
                  <a:latin typeface="Symbol" pitchFamily="18" charset="2"/>
                  <a:cs typeface="Arial" pitchFamily="34" charset="0"/>
                </a:rPr>
                <a:t>d</a:t>
              </a:r>
              <a:endParaRPr kumimoji="0" lang="tr-TR" sz="1800" b="0" i="0" u="none" strike="noStrike" cap="none" normalizeH="0" baseline="0" smtClean="0">
                <a:ln>
                  <a:noFill/>
                </a:ln>
                <a:effectLst/>
                <a:latin typeface="Arial" pitchFamily="34" charset="0"/>
                <a:cs typeface="Arial" pitchFamily="34" charset="0"/>
              </a:endParaRPr>
            </a:p>
          </p:txBody>
        </p:sp>
        <p:sp>
          <p:nvSpPr>
            <p:cNvPr id="1087" name="Rectangle 63"/>
            <p:cNvSpPr>
              <a:spLocks noChangeArrowheads="1"/>
            </p:cNvSpPr>
            <p:nvPr/>
          </p:nvSpPr>
          <p:spPr bwMode="auto">
            <a:xfrm>
              <a:off x="2230" y="2474"/>
              <a:ext cx="9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smtClean="0">
                  <a:ln>
                    <a:noFill/>
                  </a:ln>
                  <a:effectLst/>
                  <a:latin typeface="Symbol" pitchFamily="18" charset="2"/>
                  <a:cs typeface="Arial" pitchFamily="34" charset="0"/>
                </a:rPr>
                <a:t>d</a:t>
              </a:r>
              <a:endParaRPr kumimoji="0" lang="tr-TR" sz="1800" b="0" i="0" u="none" strike="noStrike" cap="none" normalizeH="0" baseline="0" smtClean="0">
                <a:ln>
                  <a:noFill/>
                </a:ln>
                <a:effectLst/>
                <a:latin typeface="Arial" pitchFamily="34" charset="0"/>
                <a:cs typeface="Arial" pitchFamily="34" charset="0"/>
              </a:endParaRPr>
            </a:p>
          </p:txBody>
        </p:sp>
        <p:sp>
          <p:nvSpPr>
            <p:cNvPr id="1088" name="Rectangle 64"/>
            <p:cNvSpPr>
              <a:spLocks noChangeArrowheads="1"/>
            </p:cNvSpPr>
            <p:nvPr/>
          </p:nvSpPr>
          <p:spPr bwMode="auto">
            <a:xfrm>
              <a:off x="1697" y="2474"/>
              <a:ext cx="9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smtClean="0">
                  <a:ln>
                    <a:noFill/>
                  </a:ln>
                  <a:effectLst/>
                  <a:latin typeface="Symbol" pitchFamily="18" charset="2"/>
                  <a:cs typeface="Arial" pitchFamily="34" charset="0"/>
                </a:rPr>
                <a:t>d</a:t>
              </a:r>
              <a:endParaRPr kumimoji="0" lang="tr-TR" sz="1800" b="0" i="0" u="none" strike="noStrike" cap="none" normalizeH="0" baseline="0" smtClean="0">
                <a:ln>
                  <a:noFill/>
                </a:ln>
                <a:effectLst/>
                <a:latin typeface="Arial" pitchFamily="34" charset="0"/>
                <a:cs typeface="Arial" pitchFamily="34" charset="0"/>
              </a:endParaRPr>
            </a:p>
          </p:txBody>
        </p:sp>
        <p:sp>
          <p:nvSpPr>
            <p:cNvPr id="1089" name="Rectangle 65"/>
            <p:cNvSpPr>
              <a:spLocks noChangeArrowheads="1"/>
            </p:cNvSpPr>
            <p:nvPr/>
          </p:nvSpPr>
          <p:spPr bwMode="auto">
            <a:xfrm>
              <a:off x="1328" y="2474"/>
              <a:ext cx="9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smtClean="0">
                  <a:ln>
                    <a:noFill/>
                  </a:ln>
                  <a:effectLst/>
                  <a:latin typeface="Symbol" pitchFamily="18" charset="2"/>
                  <a:cs typeface="Arial" pitchFamily="34" charset="0"/>
                </a:rPr>
                <a:t>d</a:t>
              </a:r>
              <a:endParaRPr kumimoji="0" lang="tr-TR" sz="1800" b="0" i="0" u="none" strike="noStrike" cap="none" normalizeH="0" baseline="0" smtClean="0">
                <a:ln>
                  <a:noFill/>
                </a:ln>
                <a:effectLst/>
                <a:latin typeface="Arial" pitchFamily="34" charset="0"/>
                <a:cs typeface="Arial" pitchFamily="34" charset="0"/>
              </a:endParaRPr>
            </a:p>
          </p:txBody>
        </p:sp>
        <p:sp>
          <p:nvSpPr>
            <p:cNvPr id="1090" name="Rectangle 66"/>
            <p:cNvSpPr>
              <a:spLocks noChangeArrowheads="1"/>
            </p:cNvSpPr>
            <p:nvPr/>
          </p:nvSpPr>
          <p:spPr bwMode="auto">
            <a:xfrm>
              <a:off x="959" y="2474"/>
              <a:ext cx="117"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1" u="none" strike="noStrike" cap="none" normalizeH="0" baseline="0" dirty="0" smtClean="0">
                  <a:ln>
                    <a:noFill/>
                  </a:ln>
                  <a:effectLst/>
                  <a:latin typeface="Symbol" pitchFamily="18" charset="2"/>
                  <a:cs typeface="Arial" pitchFamily="34" charset="0"/>
                </a:rPr>
                <a:t>a</a:t>
              </a:r>
              <a:endParaRPr kumimoji="0" lang="tr-TR" sz="1800" b="0" i="0" u="none" strike="noStrike" cap="none" normalizeH="0" baseline="0" dirty="0" smtClean="0">
                <a:ln>
                  <a:noFill/>
                </a:ln>
                <a:effectLst/>
                <a:latin typeface="Arial" pitchFamily="34" charset="0"/>
                <a:cs typeface="Arial" pitchFamily="34" charset="0"/>
              </a:endParaRPr>
            </a:p>
          </p:txBody>
        </p:sp>
        <p:sp>
          <p:nvSpPr>
            <p:cNvPr id="1091" name="Rectangle 67"/>
            <p:cNvSpPr>
              <a:spLocks noChangeArrowheads="1"/>
            </p:cNvSpPr>
            <p:nvPr/>
          </p:nvSpPr>
          <p:spPr bwMode="auto">
            <a:xfrm>
              <a:off x="4274" y="2474"/>
              <a:ext cx="10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92" name="Rectangle 68"/>
            <p:cNvSpPr>
              <a:spLocks noChangeArrowheads="1"/>
            </p:cNvSpPr>
            <p:nvPr/>
          </p:nvSpPr>
          <p:spPr bwMode="auto">
            <a:xfrm>
              <a:off x="3498" y="2474"/>
              <a:ext cx="10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93" name="Rectangle 69"/>
            <p:cNvSpPr>
              <a:spLocks noChangeArrowheads="1"/>
            </p:cNvSpPr>
            <p:nvPr/>
          </p:nvSpPr>
          <p:spPr bwMode="auto">
            <a:xfrm>
              <a:off x="2096" y="2474"/>
              <a:ext cx="10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94" name="Rectangle 70"/>
            <p:cNvSpPr>
              <a:spLocks noChangeArrowheads="1"/>
            </p:cNvSpPr>
            <p:nvPr/>
          </p:nvSpPr>
          <p:spPr bwMode="auto">
            <a:xfrm>
              <a:off x="1563" y="2474"/>
              <a:ext cx="10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95" name="Rectangle 71"/>
            <p:cNvSpPr>
              <a:spLocks noChangeArrowheads="1"/>
            </p:cNvSpPr>
            <p:nvPr/>
          </p:nvSpPr>
          <p:spPr bwMode="auto">
            <a:xfrm>
              <a:off x="1197" y="2474"/>
              <a:ext cx="102"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300" b="0" i="0" u="none" strike="noStrike" cap="none" normalizeH="0" baseline="0" smtClean="0">
                  <a:ln>
                    <a:noFill/>
                  </a:ln>
                  <a:effectLst/>
                  <a:latin typeface="Symbol" pitchFamily="18" charset="2"/>
                  <a:cs typeface="Arial" pitchFamily="34" charset="0"/>
                </a:rPr>
                <a:t>=</a:t>
              </a:r>
              <a:endParaRPr kumimoji="0" lang="tr-TR" sz="1800" b="0" i="0" u="none" strike="noStrike" cap="none" normalizeH="0" baseline="0" smtClean="0">
                <a:ln>
                  <a:noFill/>
                </a:ln>
                <a:effectLst/>
                <a:latin typeface="Arial" pitchFamily="34" charset="0"/>
                <a:cs typeface="Arial" pitchFamily="34" charset="0"/>
              </a:endParaRPr>
            </a:p>
          </p:txBody>
        </p:sp>
        <p:sp>
          <p:nvSpPr>
            <p:cNvPr id="1096" name="Rectangle 72"/>
            <p:cNvSpPr>
              <a:spLocks noChangeArrowheads="1"/>
            </p:cNvSpPr>
            <p:nvPr/>
          </p:nvSpPr>
          <p:spPr bwMode="auto">
            <a:xfrm>
              <a:off x="3743" y="2606"/>
              <a:ext cx="53"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0" u="none" strike="noStrike" cap="none" normalizeH="0" baseline="0" smtClean="0">
                  <a:ln>
                    <a:noFill/>
                  </a:ln>
                  <a:effectLst/>
                  <a:latin typeface="Times New Roman" pitchFamily="18" charset="0"/>
                  <a:cs typeface="Arial" pitchFamily="34" charset="0"/>
                </a:rPr>
                <a:t>3</a:t>
              </a:r>
              <a:endParaRPr kumimoji="0" lang="tr-TR" sz="1800" b="0" i="0" u="none" strike="noStrike" cap="none" normalizeH="0" baseline="0" smtClean="0">
                <a:ln>
                  <a:noFill/>
                </a:ln>
                <a:effectLst/>
                <a:latin typeface="Arial" pitchFamily="34" charset="0"/>
                <a:cs typeface="Arial" pitchFamily="34" charset="0"/>
              </a:endParaRPr>
            </a:p>
          </p:txBody>
        </p:sp>
        <p:sp>
          <p:nvSpPr>
            <p:cNvPr id="1097" name="Rectangle 73"/>
            <p:cNvSpPr>
              <a:spLocks noChangeArrowheads="1"/>
            </p:cNvSpPr>
            <p:nvPr/>
          </p:nvSpPr>
          <p:spPr bwMode="auto">
            <a:xfrm>
              <a:off x="2345" y="2606"/>
              <a:ext cx="53"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0" u="none" strike="noStrike" cap="none" normalizeH="0" baseline="0" smtClean="0">
                  <a:ln>
                    <a:noFill/>
                  </a:ln>
                  <a:effectLst/>
                  <a:latin typeface="Times New Roman" pitchFamily="18" charset="0"/>
                  <a:cs typeface="Arial" pitchFamily="34" charset="0"/>
                </a:rPr>
                <a:t>2</a:t>
              </a:r>
              <a:endParaRPr kumimoji="0" lang="tr-TR" sz="1800" b="0" i="0" u="none" strike="noStrike" cap="none" normalizeH="0" baseline="0" smtClean="0">
                <a:ln>
                  <a:noFill/>
                </a:ln>
                <a:effectLst/>
                <a:latin typeface="Arial" pitchFamily="34" charset="0"/>
                <a:cs typeface="Arial" pitchFamily="34" charset="0"/>
              </a:endParaRPr>
            </a:p>
          </p:txBody>
        </p:sp>
        <p:sp>
          <p:nvSpPr>
            <p:cNvPr id="1098" name="Rectangle 74"/>
            <p:cNvSpPr>
              <a:spLocks noChangeArrowheads="1"/>
            </p:cNvSpPr>
            <p:nvPr/>
          </p:nvSpPr>
          <p:spPr bwMode="auto">
            <a:xfrm>
              <a:off x="1800" y="2606"/>
              <a:ext cx="53"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0" u="none" strike="noStrike" cap="none" normalizeH="0" baseline="0" smtClean="0">
                  <a:ln>
                    <a:noFill/>
                  </a:ln>
                  <a:effectLst/>
                  <a:latin typeface="Times New Roman" pitchFamily="18" charset="0"/>
                  <a:cs typeface="Arial" pitchFamily="34" charset="0"/>
                </a:rPr>
                <a:t>1</a:t>
              </a:r>
              <a:endParaRPr kumimoji="0" lang="tr-TR" sz="1800" b="0" i="0" u="none" strike="noStrike" cap="none" normalizeH="0" baseline="0" smtClean="0">
                <a:ln>
                  <a:noFill/>
                </a:ln>
                <a:effectLst/>
                <a:latin typeface="Arial" pitchFamily="34" charset="0"/>
                <a:cs typeface="Arial" pitchFamily="34" charset="0"/>
              </a:endParaRPr>
            </a:p>
          </p:txBody>
        </p:sp>
        <p:sp>
          <p:nvSpPr>
            <p:cNvPr id="1099" name="Rectangle 75"/>
            <p:cNvSpPr>
              <a:spLocks noChangeArrowheads="1"/>
            </p:cNvSpPr>
            <p:nvPr/>
          </p:nvSpPr>
          <p:spPr bwMode="auto">
            <a:xfrm>
              <a:off x="1440" y="2606"/>
              <a:ext cx="53" cy="1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0" i="0" u="none" strike="noStrike" cap="none" normalizeH="0" baseline="0" smtClean="0">
                  <a:ln>
                    <a:noFill/>
                  </a:ln>
                  <a:effectLst/>
                  <a:latin typeface="Times New Roman" pitchFamily="18" charset="0"/>
                  <a:cs typeface="Arial" pitchFamily="34" charset="0"/>
                </a:rPr>
                <a:t>0</a:t>
              </a:r>
              <a:endParaRPr kumimoji="0" lang="tr-TR" sz="1800" b="0" i="0" u="none" strike="noStrike" cap="none" normalizeH="0" baseline="0" smtClean="0">
                <a:ln>
                  <a:noFill/>
                </a:ln>
                <a:effectLst/>
                <a:latin typeface="Arial" pitchFamily="34" charset="0"/>
                <a:cs typeface="Arial" pitchFamily="34" charset="0"/>
              </a:endParaRPr>
            </a:p>
          </p:txBody>
        </p:sp>
      </p:grpSp>
      <p:sp>
        <p:nvSpPr>
          <p:cNvPr id="76" name="75 Slayt Numarası Yer Tutucusu"/>
          <p:cNvSpPr>
            <a:spLocks noGrp="1"/>
          </p:cNvSpPr>
          <p:nvPr>
            <p:ph type="sldNum" sz="quarter" idx="12"/>
          </p:nvPr>
        </p:nvSpPr>
        <p:spPr/>
        <p:txBody>
          <a:bodyPr/>
          <a:lstStyle/>
          <a:p>
            <a:fld id="{B651F393-F767-49BE-8434-787CECD7ECD3}" type="slidenum">
              <a:rPr lang="tr-TR" smtClean="0"/>
              <a:pPr/>
              <a:t>8</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76"/>
                                        </p:tgtEl>
                                        <p:attrNameLst>
                                          <p:attrName>style.visibility</p:attrName>
                                        </p:attrNameLst>
                                      </p:cBhvr>
                                      <p:to>
                                        <p:strVal val="visible"/>
                                      </p:to>
                                    </p:set>
                                    <p:animEffect transition="in" filter="box(in)">
                                      <p:cBhvr>
                                        <p:cTn id="7" dur="500"/>
                                        <p:tgtEl>
                                          <p:spTgt spid="1076"/>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8" end="8"/>
                                            </p:txEl>
                                          </p:spTgt>
                                        </p:tgtEl>
                                        <p:attrNameLst>
                                          <p:attrName>style.visibility</p:attrName>
                                        </p:attrNameLst>
                                      </p:cBhvr>
                                      <p:to>
                                        <p:strVal val="visible"/>
                                      </p:to>
                                    </p:set>
                                    <p:animEffect transition="in" filter="blinds(horizontal)">
                                      <p:cBhvr>
                                        <p:cTn id="10" dur="500"/>
                                        <p:tgtEl>
                                          <p:spTgt spid="5">
                                            <p:txEl>
                                              <p:pRg st="8" end="8"/>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animEffect transition="in" filter="blinds(horizontal)">
                                      <p:cBhvr>
                                        <p:cTn id="13" dur="500"/>
                                        <p:tgtEl>
                                          <p:spTgt spid="5">
                                            <p:txEl>
                                              <p:pRg st="9" end="9"/>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10" end="10"/>
                                            </p:txEl>
                                          </p:spTgt>
                                        </p:tgtEl>
                                        <p:attrNameLst>
                                          <p:attrName>style.visibility</p:attrName>
                                        </p:attrNameLst>
                                      </p:cBhvr>
                                      <p:to>
                                        <p:strVal val="visible"/>
                                      </p:to>
                                    </p:set>
                                    <p:animEffect transition="in" filter="blinds(horizontal)">
                                      <p:cBhvr>
                                        <p:cTn id="16" dur="500"/>
                                        <p:tgtEl>
                                          <p:spTgt spid="5">
                                            <p:txEl>
                                              <p:pRg st="10" end="1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11" end="11"/>
                                            </p:txEl>
                                          </p:spTgt>
                                        </p:tgtEl>
                                        <p:attrNameLst>
                                          <p:attrName>style.visibility</p:attrName>
                                        </p:attrNameLst>
                                      </p:cBhvr>
                                      <p:to>
                                        <p:strVal val="visible"/>
                                      </p:to>
                                    </p:set>
                                    <p:animEffect transition="in" filter="blinds(horizontal)">
                                      <p:cBhvr>
                                        <p:cTn id="19" dur="500"/>
                                        <p:tgtEl>
                                          <p:spTgt spid="5">
                                            <p:txEl>
                                              <p:pRg st="11" end="11"/>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
                                            <p:txEl>
                                              <p:pRg st="12" end="12"/>
                                            </p:txEl>
                                          </p:spTgt>
                                        </p:tgtEl>
                                        <p:attrNameLst>
                                          <p:attrName>style.visibility</p:attrName>
                                        </p:attrNameLst>
                                      </p:cBhvr>
                                      <p:to>
                                        <p:strVal val="visible"/>
                                      </p:to>
                                    </p:set>
                                    <p:animEffect transition="in" filter="blinds(horizontal)">
                                      <p:cBhvr>
                                        <p:cTn id="22"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Results</a:t>
            </a:r>
            <a:r>
              <a:rPr lang="tr-TR" b="1" dirty="0" smtClean="0"/>
              <a:t> </a:t>
            </a:r>
            <a:r>
              <a:rPr lang="tr-TR" b="1" dirty="0" err="1" smtClean="0"/>
              <a:t>subperiod</a:t>
            </a:r>
            <a:r>
              <a:rPr lang="tr-TR" b="1" dirty="0" smtClean="0"/>
              <a:t> I: </a:t>
            </a:r>
            <a:r>
              <a:rPr lang="tr-TR" b="1" dirty="0" err="1" smtClean="0"/>
              <a:t>property</a:t>
            </a:r>
            <a:r>
              <a:rPr lang="tr-TR" b="1" dirty="0" smtClean="0"/>
              <a:t> </a:t>
            </a:r>
            <a:r>
              <a:rPr lang="tr-TR" b="1" dirty="0" err="1" smtClean="0"/>
              <a:t>boom</a:t>
            </a:r>
            <a:r>
              <a:rPr lang="tr-TR" b="1" dirty="0" smtClean="0"/>
              <a:t/>
            </a:r>
            <a:br>
              <a:rPr lang="tr-TR" b="1" dirty="0" smtClean="0"/>
            </a:br>
            <a:r>
              <a:rPr lang="tr-TR" i="1" dirty="0" err="1" smtClean="0"/>
              <a:t>Good</a:t>
            </a:r>
            <a:r>
              <a:rPr lang="tr-TR" i="1" dirty="0" smtClean="0"/>
              <a:t> </a:t>
            </a:r>
            <a:r>
              <a:rPr lang="tr-TR" i="1" dirty="0" err="1" smtClean="0"/>
              <a:t>governance</a:t>
            </a:r>
            <a:r>
              <a:rPr lang="tr-TR" i="1" dirty="0" smtClean="0"/>
              <a:t> </a:t>
            </a:r>
            <a:r>
              <a:rPr lang="tr-TR" i="1" dirty="0" err="1" smtClean="0"/>
              <a:t>does</a:t>
            </a:r>
            <a:r>
              <a:rPr lang="tr-TR" i="1" dirty="0" smtClean="0"/>
              <a:t> not </a:t>
            </a:r>
            <a:r>
              <a:rPr lang="tr-TR" i="1" dirty="0" err="1" smtClean="0"/>
              <a:t>affect</a:t>
            </a:r>
            <a:r>
              <a:rPr lang="tr-TR" i="1" dirty="0" smtClean="0"/>
              <a:t> </a:t>
            </a:r>
            <a:r>
              <a:rPr lang="tr-TR" i="1" dirty="0" err="1" smtClean="0"/>
              <a:t>returns</a:t>
            </a:r>
            <a:r>
              <a:rPr lang="tr-TR" i="1" dirty="0" smtClean="0"/>
              <a:t>...</a:t>
            </a:r>
            <a:endParaRPr lang="tr-TR" dirty="0"/>
          </a:p>
        </p:txBody>
      </p:sp>
      <p:pic>
        <p:nvPicPr>
          <p:cNvPr id="2051" name="Picture 3"/>
          <p:cNvPicPr>
            <a:picLocks noGrp="1" noChangeAspect="1" noChangeArrowheads="1"/>
          </p:cNvPicPr>
          <p:nvPr>
            <p:ph idx="1"/>
          </p:nvPr>
        </p:nvPicPr>
        <p:blipFill>
          <a:blip r:embed="rId3" cstate="print"/>
          <a:srcRect/>
          <a:stretch>
            <a:fillRect/>
          </a:stretch>
        </p:blipFill>
        <p:spPr bwMode="auto">
          <a:xfrm>
            <a:off x="441286" y="1357298"/>
            <a:ext cx="8181773" cy="5000660"/>
          </a:xfrm>
          <a:prstGeom prst="rect">
            <a:avLst/>
          </a:prstGeom>
          <a:noFill/>
          <a:ln w="9525">
            <a:noFill/>
            <a:miter lim="800000"/>
            <a:headEnd/>
            <a:tailEnd/>
          </a:ln>
        </p:spPr>
      </p:pic>
      <p:sp>
        <p:nvSpPr>
          <p:cNvPr id="4" name="3 Slayt Numarası Yer Tutucusu"/>
          <p:cNvSpPr>
            <a:spLocks noGrp="1"/>
          </p:cNvSpPr>
          <p:nvPr>
            <p:ph type="sldNum" sz="quarter" idx="12"/>
          </p:nvPr>
        </p:nvSpPr>
        <p:spPr/>
        <p:txBody>
          <a:bodyPr/>
          <a:lstStyle/>
          <a:p>
            <a:fld id="{B651F393-F767-49BE-8434-787CECD7ECD3}" type="slidenum">
              <a:rPr lang="tr-TR" smtClean="0"/>
              <a:pPr/>
              <a:t>9</a:t>
            </a:fld>
            <a:endParaRPr lang="tr-T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aas">
  <a:themeElements>
    <a:clrScheme name="Özel 8">
      <a:dk1>
        <a:srgbClr val="000000"/>
      </a:dk1>
      <a:lt1>
        <a:srgbClr val="FFFF00"/>
      </a:lt1>
      <a:dk2>
        <a:srgbClr val="00007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GB" sz="1800" b="0" i="0" u="none" strike="noStrike" cap="none" normalizeH="0" baseline="0" smtClean="0">
            <a:ln>
              <a:noFill/>
            </a:ln>
            <a:solidFill>
              <a:schemeClr val="tx1"/>
            </a:solidFill>
            <a:effectLst/>
            <a:latin typeface="Tahoma" pitchFamily="80"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GB" sz="1800" b="0" i="0" u="none" strike="noStrike" cap="none" normalizeH="0" baseline="0" smtClean="0">
            <a:ln>
              <a:noFill/>
            </a:ln>
            <a:solidFill>
              <a:schemeClr val="tx1"/>
            </a:solidFill>
            <a:effectLst/>
            <a:latin typeface="Tahoma" pitchFamily="80"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maas</Template>
  <TotalTime>0</TotalTime>
  <Words>277</Words>
  <Application>Microsoft Office PowerPoint</Application>
  <PresentationFormat>Presentazione su schermo (4:3)</PresentationFormat>
  <Paragraphs>196</Paragraphs>
  <Slides>12</Slides>
  <Notes>12</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maas</vt:lpstr>
      <vt:lpstr>‘Real Estate, Governance,  and the Global Economic Crisis’</vt:lpstr>
      <vt:lpstr>The crisis originated in the real estate sector …and is mostly a governance crisis</vt:lpstr>
      <vt:lpstr>Governance in REITs Strong institutional setting</vt:lpstr>
      <vt:lpstr>Trends in Market and Real Estate Indices  …a deeper crisis for REITs</vt:lpstr>
      <vt:lpstr>The role of governance… Positive or neutral effects?</vt:lpstr>
      <vt:lpstr>Data – governance proxy Risk Metrics data widely used in industry</vt:lpstr>
      <vt:lpstr>Portfolio analysis, good vs bad governed The effect of governance on performance </vt:lpstr>
      <vt:lpstr>Abnormal returns… …influence of corporate governance</vt:lpstr>
      <vt:lpstr>Results subperiod I: property boom Good governance does not affect returns...</vt:lpstr>
      <vt:lpstr>Results subperiod II: property bust Good governance now positively affects returns...</vt:lpstr>
      <vt:lpstr>Results subperiod II: property bust Institutional ownership enhances performance…</vt:lpstr>
      <vt:lpstr>Conclusions and implications  Governance matters during crisis even in this strong legal setting…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Governance, and the Crisis’</dc:title>
  <dc:creator>e.yonder</dc:creator>
  <cp:lastModifiedBy>User Default</cp:lastModifiedBy>
  <cp:revision>60</cp:revision>
  <dcterms:created xsi:type="dcterms:W3CDTF">2010-06-07T23:29:29Z</dcterms:created>
  <dcterms:modified xsi:type="dcterms:W3CDTF">2010-06-23T11:51:54Z</dcterms:modified>
</cp:coreProperties>
</file>