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23"/>
  </p:notesMasterIdLst>
  <p:handoutMasterIdLst>
    <p:handoutMasterId r:id="rId24"/>
  </p:handoutMasterIdLst>
  <p:sldIdLst>
    <p:sldId id="256" r:id="rId4"/>
    <p:sldId id="258" r:id="rId5"/>
    <p:sldId id="259" r:id="rId6"/>
    <p:sldId id="257" r:id="rId7"/>
    <p:sldId id="261" r:id="rId8"/>
    <p:sldId id="267" r:id="rId9"/>
    <p:sldId id="262" r:id="rId10"/>
    <p:sldId id="263" r:id="rId11"/>
    <p:sldId id="264" r:id="rId12"/>
    <p:sldId id="265" r:id="rId13"/>
    <p:sldId id="266" r:id="rId14"/>
    <p:sldId id="268" r:id="rId15"/>
    <p:sldId id="269" r:id="rId16"/>
    <p:sldId id="274" r:id="rId17"/>
    <p:sldId id="260" r:id="rId18"/>
    <p:sldId id="271" r:id="rId19"/>
    <p:sldId id="272" r:id="rId20"/>
    <p:sldId id="275" r:id="rId21"/>
    <p:sldId id="273" r:id="rId22"/>
  </p:sldIdLst>
  <p:sldSz cx="9144000" cy="6858000" type="screen4x3"/>
  <p:notesSz cx="6797675" cy="9928225"/>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96" autoAdjust="0"/>
    <p:restoredTop sz="99635" autoAdjust="0"/>
  </p:normalViewPr>
  <p:slideViewPr>
    <p:cSldViewPr>
      <p:cViewPr>
        <p:scale>
          <a:sx n="100" d="100"/>
          <a:sy n="100"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A8E0E-C024-4963-A671-53F4234A2187}"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A16EBA1C-1E32-487F-A88F-D4A1BCE75916}">
      <dgm:prSet phldrT="[Testo]" custT="1"/>
      <dgm:spPr/>
      <dgm:t>
        <a:bodyPr/>
        <a:lstStyle/>
        <a:p>
          <a:r>
            <a:rPr lang="en-US" sz="2800" b="1" dirty="0" smtClean="0">
              <a:solidFill>
                <a:schemeClr val="tx1">
                  <a:lumMod val="50000"/>
                  <a:lumOff val="50000"/>
                </a:schemeClr>
              </a:solidFill>
            </a:rPr>
            <a:t>PRIVATE DEVELOPER</a:t>
          </a:r>
          <a:endParaRPr lang="en-US" sz="2800" b="1" dirty="0">
            <a:solidFill>
              <a:schemeClr val="tx1">
                <a:lumMod val="50000"/>
                <a:lumOff val="50000"/>
              </a:schemeClr>
            </a:solidFill>
          </a:endParaRPr>
        </a:p>
      </dgm:t>
    </dgm:pt>
    <dgm:pt modelId="{10887AB2-AFEA-482A-86DD-BD05776DFD2D}" type="parTrans" cxnId="{C678D734-6EA3-4064-AC04-55E3C1098095}">
      <dgm:prSet/>
      <dgm:spPr/>
      <dgm:t>
        <a:bodyPr/>
        <a:lstStyle/>
        <a:p>
          <a:endParaRPr lang="en-US"/>
        </a:p>
      </dgm:t>
    </dgm:pt>
    <dgm:pt modelId="{3C068EC8-99BE-4FC0-A071-C7DE652ABEAB}" type="sibTrans" cxnId="{C678D734-6EA3-4064-AC04-55E3C1098095}">
      <dgm:prSet/>
      <dgm:spPr/>
      <dgm:t>
        <a:bodyPr/>
        <a:lstStyle/>
        <a:p>
          <a:endParaRPr lang="en-US"/>
        </a:p>
      </dgm:t>
    </dgm:pt>
    <dgm:pt modelId="{6077DD7E-624D-4081-8DC2-AAF97126E212}">
      <dgm:prSet phldrT="[Testo]"/>
      <dgm:spPr/>
      <dgm:t>
        <a:bodyPr/>
        <a:lstStyle/>
        <a:p>
          <a:endParaRPr lang="en-US" dirty="0"/>
        </a:p>
      </dgm:t>
    </dgm:pt>
    <dgm:pt modelId="{A95DE1B4-35F7-4DA9-88F8-48E9AC34528A}" type="sibTrans" cxnId="{8A7264C4-4538-4D45-B456-18BE776ACAA7}">
      <dgm:prSet/>
      <dgm:spPr/>
      <dgm:t>
        <a:bodyPr/>
        <a:lstStyle/>
        <a:p>
          <a:endParaRPr lang="en-US"/>
        </a:p>
      </dgm:t>
    </dgm:pt>
    <dgm:pt modelId="{10F8E5EF-F97F-40A9-9392-3960FB612D38}" type="parTrans" cxnId="{8A7264C4-4538-4D45-B456-18BE776ACAA7}">
      <dgm:prSet/>
      <dgm:spPr/>
      <dgm:t>
        <a:bodyPr/>
        <a:lstStyle/>
        <a:p>
          <a:endParaRPr lang="en-US"/>
        </a:p>
      </dgm:t>
    </dgm:pt>
    <dgm:pt modelId="{C01A0475-5F3A-495D-9829-7ACB2D6B3561}" type="pres">
      <dgm:prSet presAssocID="{A11A8E0E-C024-4963-A671-53F4234A2187}" presName="compositeShape" presStyleCnt="0">
        <dgm:presLayoutVars>
          <dgm:chMax val="2"/>
          <dgm:dir/>
          <dgm:resizeHandles val="exact"/>
        </dgm:presLayoutVars>
      </dgm:prSet>
      <dgm:spPr/>
      <dgm:t>
        <a:bodyPr/>
        <a:lstStyle/>
        <a:p>
          <a:endParaRPr lang="en-GB"/>
        </a:p>
      </dgm:t>
    </dgm:pt>
    <dgm:pt modelId="{4E70958D-D4B4-4C84-961F-90229042E98E}" type="pres">
      <dgm:prSet presAssocID="{A11A8E0E-C024-4963-A671-53F4234A2187}" presName="divider" presStyleLbl="fgShp" presStyleIdx="0" presStyleCnt="1" custLinFactNeighborY="33849"/>
      <dgm:spPr>
        <a:noFill/>
        <a:ln>
          <a:solidFill>
            <a:schemeClr val="tx1">
              <a:lumMod val="50000"/>
              <a:lumOff val="50000"/>
            </a:schemeClr>
          </a:solidFill>
        </a:ln>
      </dgm:spPr>
    </dgm:pt>
    <dgm:pt modelId="{D5FCD610-5B60-4438-94CC-5CCB8292ACCF}" type="pres">
      <dgm:prSet presAssocID="{A16EBA1C-1E32-487F-A88F-D4A1BCE75916}" presName="downArrow" presStyleLbl="node1" presStyleIdx="0" presStyleCnt="2" custScaleX="59021" custScaleY="45453" custLinFactNeighborX="-42141" custLinFactNeighborY="75733"/>
      <dgm:spPr>
        <a:solidFill>
          <a:schemeClr val="tx1">
            <a:lumMod val="50000"/>
            <a:lumOff val="50000"/>
          </a:schemeClr>
        </a:solidFill>
      </dgm:spPr>
    </dgm:pt>
    <dgm:pt modelId="{CA3D80A2-5EE9-48CE-AE27-9F8A60CCEC1D}" type="pres">
      <dgm:prSet presAssocID="{A16EBA1C-1E32-487F-A88F-D4A1BCE75916}" presName="downArrowText" presStyleLbl="revTx" presStyleIdx="0" presStyleCnt="2" custScaleX="94266" custLinFactX="-71153" custLinFactNeighborX="-100000" custLinFactNeighborY="28520">
        <dgm:presLayoutVars>
          <dgm:bulletEnabled val="1"/>
        </dgm:presLayoutVars>
      </dgm:prSet>
      <dgm:spPr/>
      <dgm:t>
        <a:bodyPr/>
        <a:lstStyle/>
        <a:p>
          <a:endParaRPr lang="en-US"/>
        </a:p>
      </dgm:t>
    </dgm:pt>
    <dgm:pt modelId="{DE30D603-74FC-41BF-8D2E-15529BC88557}" type="pres">
      <dgm:prSet presAssocID="{6077DD7E-624D-4081-8DC2-AAF97126E212}" presName="upArrow" presStyleLbl="node1" presStyleIdx="1" presStyleCnt="2" custScaleX="63303" custScaleY="45453" custLinFactNeighborX="45199" custLinFactNeighborY="-15043"/>
      <dgm:spPr>
        <a:solidFill>
          <a:srgbClr val="FF0066"/>
        </a:solidFill>
      </dgm:spPr>
    </dgm:pt>
    <dgm:pt modelId="{2B5CED92-4046-40C8-A1A8-314C050A3994}" type="pres">
      <dgm:prSet presAssocID="{6077DD7E-624D-4081-8DC2-AAF97126E212}" presName="upArrowText" presStyleLbl="revTx" presStyleIdx="1" presStyleCnt="2">
        <dgm:presLayoutVars>
          <dgm:bulletEnabled val="1"/>
        </dgm:presLayoutVars>
      </dgm:prSet>
      <dgm:spPr/>
      <dgm:t>
        <a:bodyPr/>
        <a:lstStyle/>
        <a:p>
          <a:endParaRPr lang="en-US"/>
        </a:p>
      </dgm:t>
    </dgm:pt>
  </dgm:ptLst>
  <dgm:cxnLst>
    <dgm:cxn modelId="{8A7264C4-4538-4D45-B456-18BE776ACAA7}" srcId="{A11A8E0E-C024-4963-A671-53F4234A2187}" destId="{6077DD7E-624D-4081-8DC2-AAF97126E212}" srcOrd="1" destOrd="0" parTransId="{10F8E5EF-F97F-40A9-9392-3960FB612D38}" sibTransId="{A95DE1B4-35F7-4DA9-88F8-48E9AC34528A}"/>
    <dgm:cxn modelId="{441AEAF8-3E02-499F-8C87-3BD2B1AC660F}" type="presOf" srcId="{A16EBA1C-1E32-487F-A88F-D4A1BCE75916}" destId="{CA3D80A2-5EE9-48CE-AE27-9F8A60CCEC1D}" srcOrd="0" destOrd="0" presId="urn:microsoft.com/office/officeart/2005/8/layout/arrow3"/>
    <dgm:cxn modelId="{62A35B15-5D37-4E26-A76C-503284666784}" type="presOf" srcId="{6077DD7E-624D-4081-8DC2-AAF97126E212}" destId="{2B5CED92-4046-40C8-A1A8-314C050A3994}" srcOrd="0" destOrd="0" presId="urn:microsoft.com/office/officeart/2005/8/layout/arrow3"/>
    <dgm:cxn modelId="{467AF278-8CB9-45F2-9DF6-938BC68D1ECB}" type="presOf" srcId="{A11A8E0E-C024-4963-A671-53F4234A2187}" destId="{C01A0475-5F3A-495D-9829-7ACB2D6B3561}" srcOrd="0" destOrd="0" presId="urn:microsoft.com/office/officeart/2005/8/layout/arrow3"/>
    <dgm:cxn modelId="{C678D734-6EA3-4064-AC04-55E3C1098095}" srcId="{A11A8E0E-C024-4963-A671-53F4234A2187}" destId="{A16EBA1C-1E32-487F-A88F-D4A1BCE75916}" srcOrd="0" destOrd="0" parTransId="{10887AB2-AFEA-482A-86DD-BD05776DFD2D}" sibTransId="{3C068EC8-99BE-4FC0-A071-C7DE652ABEAB}"/>
    <dgm:cxn modelId="{20F3F3DB-6E5E-472B-B0F6-F945299FF432}" type="presParOf" srcId="{C01A0475-5F3A-495D-9829-7ACB2D6B3561}" destId="{4E70958D-D4B4-4C84-961F-90229042E98E}" srcOrd="0" destOrd="0" presId="urn:microsoft.com/office/officeart/2005/8/layout/arrow3"/>
    <dgm:cxn modelId="{BD1F2B5B-D412-45DF-8EC1-B4A4F5ED4406}" type="presParOf" srcId="{C01A0475-5F3A-495D-9829-7ACB2D6B3561}" destId="{D5FCD610-5B60-4438-94CC-5CCB8292ACCF}" srcOrd="1" destOrd="0" presId="urn:microsoft.com/office/officeart/2005/8/layout/arrow3"/>
    <dgm:cxn modelId="{315D8F40-537C-4B2C-B97E-4174A38E1390}" type="presParOf" srcId="{C01A0475-5F3A-495D-9829-7ACB2D6B3561}" destId="{CA3D80A2-5EE9-48CE-AE27-9F8A60CCEC1D}" srcOrd="2" destOrd="0" presId="urn:microsoft.com/office/officeart/2005/8/layout/arrow3"/>
    <dgm:cxn modelId="{921EE7A9-9524-4570-8A9D-43DCAE3D611F}" type="presParOf" srcId="{C01A0475-5F3A-495D-9829-7ACB2D6B3561}" destId="{DE30D603-74FC-41BF-8D2E-15529BC88557}" srcOrd="3" destOrd="0" presId="urn:microsoft.com/office/officeart/2005/8/layout/arrow3"/>
    <dgm:cxn modelId="{7A928D46-F087-4D44-B681-08A70C6AF009}" type="presParOf" srcId="{C01A0475-5F3A-495D-9829-7ACB2D6B3561}" destId="{2B5CED92-4046-40C8-A1A8-314C050A3994}" srcOrd="4" destOrd="0" presId="urn:microsoft.com/office/officeart/2005/8/layout/arrow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2969ED-5965-40F3-AE83-107817EAF129}" type="doc">
      <dgm:prSet loTypeId="urn:microsoft.com/office/officeart/2005/8/layout/hProcess4" loCatId="process" qsTypeId="urn:microsoft.com/office/officeart/2005/8/quickstyle/simple1" qsCatId="simple" csTypeId="urn:microsoft.com/office/officeart/2005/8/colors/accent1_2" csCatId="accent1" phldr="1"/>
      <dgm:spPr/>
      <dgm:t>
        <a:bodyPr/>
        <a:lstStyle/>
        <a:p>
          <a:endParaRPr lang="en-GB"/>
        </a:p>
      </dgm:t>
    </dgm:pt>
    <dgm:pt modelId="{CEACD2E9-8004-43D0-8CE3-23AF16A96277}">
      <dgm:prSet phldrT="[Testo]"/>
      <dgm:spPr>
        <a:solidFill>
          <a:schemeClr val="bg1">
            <a:lumMod val="50000"/>
          </a:schemeClr>
        </a:solidFill>
      </dgm:spPr>
      <dgm:t>
        <a:bodyPr/>
        <a:lstStyle/>
        <a:p>
          <a:r>
            <a:rPr lang="it-IT" dirty="0" smtClean="0">
              <a:solidFill>
                <a:schemeClr val="bg1"/>
              </a:solidFill>
            </a:rPr>
            <a:t>8% ,10%</a:t>
          </a:r>
          <a:endParaRPr lang="en-GB" dirty="0">
            <a:solidFill>
              <a:schemeClr val="bg1"/>
            </a:solidFill>
          </a:endParaRPr>
        </a:p>
      </dgm:t>
    </dgm:pt>
    <dgm:pt modelId="{535D293A-E1EE-4EF6-9AB2-883CF2E7D395}" type="parTrans" cxnId="{CC69F29C-272C-4EBD-AC82-2FC85DAF5A3E}">
      <dgm:prSet/>
      <dgm:spPr/>
      <dgm:t>
        <a:bodyPr/>
        <a:lstStyle/>
        <a:p>
          <a:endParaRPr lang="en-GB"/>
        </a:p>
      </dgm:t>
    </dgm:pt>
    <dgm:pt modelId="{313DFB4A-0DDE-4D49-9D86-14F98B252910}" type="sibTrans" cxnId="{CC69F29C-272C-4EBD-AC82-2FC85DAF5A3E}">
      <dgm:prSet/>
      <dgm:spPr>
        <a:solidFill>
          <a:schemeClr val="tx1"/>
        </a:solidFill>
      </dgm:spPr>
      <dgm:t>
        <a:bodyPr/>
        <a:lstStyle/>
        <a:p>
          <a:endParaRPr lang="en-GB"/>
        </a:p>
      </dgm:t>
    </dgm:pt>
    <dgm:pt modelId="{6ED9A6F4-BC4E-46B6-B092-AFF578061FE9}">
      <dgm:prSet phldrT="[Testo]"/>
      <dgm:spPr>
        <a:ln>
          <a:solidFill>
            <a:schemeClr val="bg1">
              <a:lumMod val="50000"/>
            </a:schemeClr>
          </a:solidFill>
        </a:ln>
      </dgm:spPr>
      <dgm:t>
        <a:bodyPr/>
        <a:lstStyle/>
        <a:p>
          <a:endParaRPr lang="en-GB" dirty="0"/>
        </a:p>
      </dgm:t>
    </dgm:pt>
    <dgm:pt modelId="{FA463806-3F4B-4124-A424-CCB1D254A097}" type="parTrans" cxnId="{3B193EF6-3A86-4CFC-9D49-23BDB44FEA90}">
      <dgm:prSet/>
      <dgm:spPr/>
      <dgm:t>
        <a:bodyPr/>
        <a:lstStyle/>
        <a:p>
          <a:endParaRPr lang="en-GB"/>
        </a:p>
      </dgm:t>
    </dgm:pt>
    <dgm:pt modelId="{874D67BD-438D-4C42-B186-29EE413C2CEF}" type="sibTrans" cxnId="{3B193EF6-3A86-4CFC-9D49-23BDB44FEA90}">
      <dgm:prSet/>
      <dgm:spPr/>
      <dgm:t>
        <a:bodyPr/>
        <a:lstStyle/>
        <a:p>
          <a:endParaRPr lang="en-GB"/>
        </a:p>
      </dgm:t>
    </dgm:pt>
    <dgm:pt modelId="{0732BE6D-1384-4E30-BC24-13E3630CB76C}">
      <dgm:prSet phldrT="[Testo]"/>
      <dgm:spPr>
        <a:solidFill>
          <a:schemeClr val="bg1">
            <a:lumMod val="50000"/>
          </a:schemeClr>
        </a:solidFill>
      </dgm:spPr>
      <dgm:t>
        <a:bodyPr/>
        <a:lstStyle/>
        <a:p>
          <a:r>
            <a:rPr lang="it-IT" dirty="0" smtClean="0"/>
            <a:t>-30% ,-35%</a:t>
          </a:r>
          <a:endParaRPr lang="en-GB" dirty="0"/>
        </a:p>
      </dgm:t>
    </dgm:pt>
    <dgm:pt modelId="{A05D03B6-103B-4B61-9DCA-C086225B63A0}" type="parTrans" cxnId="{33515E2D-040D-4947-A399-8A177BBEBCD8}">
      <dgm:prSet/>
      <dgm:spPr/>
      <dgm:t>
        <a:bodyPr/>
        <a:lstStyle/>
        <a:p>
          <a:endParaRPr lang="en-GB"/>
        </a:p>
      </dgm:t>
    </dgm:pt>
    <dgm:pt modelId="{D172D6BE-C093-4F50-806F-BA9EA2D9AC5B}" type="sibTrans" cxnId="{33515E2D-040D-4947-A399-8A177BBEBCD8}">
      <dgm:prSet/>
      <dgm:spPr/>
      <dgm:t>
        <a:bodyPr/>
        <a:lstStyle/>
        <a:p>
          <a:endParaRPr lang="en-GB"/>
        </a:p>
      </dgm:t>
    </dgm:pt>
    <dgm:pt modelId="{9FF5A4A4-C2DA-4FFB-9B89-88131E2E2D90}">
      <dgm:prSet phldrT="[Testo]"/>
      <dgm:spPr>
        <a:ln>
          <a:solidFill>
            <a:schemeClr val="bg1">
              <a:lumMod val="50000"/>
            </a:schemeClr>
          </a:solidFill>
        </a:ln>
      </dgm:spPr>
      <dgm:t>
        <a:bodyPr/>
        <a:lstStyle/>
        <a:p>
          <a:endParaRPr lang="en-GB" dirty="0"/>
        </a:p>
      </dgm:t>
    </dgm:pt>
    <dgm:pt modelId="{69A44337-D385-4612-B70A-74E8FFBADC95}" type="parTrans" cxnId="{67707647-BBDC-4FD6-B286-1F9E28316227}">
      <dgm:prSet/>
      <dgm:spPr/>
      <dgm:t>
        <a:bodyPr/>
        <a:lstStyle/>
        <a:p>
          <a:endParaRPr lang="en-GB"/>
        </a:p>
      </dgm:t>
    </dgm:pt>
    <dgm:pt modelId="{EBF2731F-B875-46C4-9F40-F4780B49062A}" type="sibTrans" cxnId="{67707647-BBDC-4FD6-B286-1F9E28316227}">
      <dgm:prSet/>
      <dgm:spPr/>
      <dgm:t>
        <a:bodyPr/>
        <a:lstStyle/>
        <a:p>
          <a:endParaRPr lang="en-GB"/>
        </a:p>
      </dgm:t>
    </dgm:pt>
    <dgm:pt modelId="{FF0186FF-2F83-4E6F-96EA-14090A3FF046}" type="pres">
      <dgm:prSet presAssocID="{DA2969ED-5965-40F3-AE83-107817EAF129}" presName="Name0" presStyleCnt="0">
        <dgm:presLayoutVars>
          <dgm:dir/>
          <dgm:animLvl val="lvl"/>
          <dgm:resizeHandles val="exact"/>
        </dgm:presLayoutVars>
      </dgm:prSet>
      <dgm:spPr/>
      <dgm:t>
        <a:bodyPr/>
        <a:lstStyle/>
        <a:p>
          <a:endParaRPr lang="en-GB"/>
        </a:p>
      </dgm:t>
    </dgm:pt>
    <dgm:pt modelId="{0E167E7F-DADB-4A93-A2F3-42FC4BEE512E}" type="pres">
      <dgm:prSet presAssocID="{DA2969ED-5965-40F3-AE83-107817EAF129}" presName="tSp" presStyleCnt="0"/>
      <dgm:spPr/>
    </dgm:pt>
    <dgm:pt modelId="{3509760D-C0AE-4F4B-B2FA-0AA796B9926B}" type="pres">
      <dgm:prSet presAssocID="{DA2969ED-5965-40F3-AE83-107817EAF129}" presName="bSp" presStyleCnt="0"/>
      <dgm:spPr/>
    </dgm:pt>
    <dgm:pt modelId="{5BD11F49-EF03-44B0-9980-C53235CAD9EE}" type="pres">
      <dgm:prSet presAssocID="{DA2969ED-5965-40F3-AE83-107817EAF129}" presName="process" presStyleCnt="0"/>
      <dgm:spPr/>
    </dgm:pt>
    <dgm:pt modelId="{28976008-2302-45B0-9B0C-D2BE5B1B64CB}" type="pres">
      <dgm:prSet presAssocID="{CEACD2E9-8004-43D0-8CE3-23AF16A96277}" presName="composite1" presStyleCnt="0"/>
      <dgm:spPr/>
    </dgm:pt>
    <dgm:pt modelId="{9AE345DC-7EEE-4999-979A-9AAA5473AFD3}" type="pres">
      <dgm:prSet presAssocID="{CEACD2E9-8004-43D0-8CE3-23AF16A96277}" presName="dummyNode1" presStyleLbl="node1" presStyleIdx="0" presStyleCnt="2"/>
      <dgm:spPr/>
    </dgm:pt>
    <dgm:pt modelId="{06B24451-543D-450E-B07F-52B497E3A123}" type="pres">
      <dgm:prSet presAssocID="{CEACD2E9-8004-43D0-8CE3-23AF16A96277}" presName="childNode1" presStyleLbl="bgAcc1" presStyleIdx="0" presStyleCnt="2">
        <dgm:presLayoutVars>
          <dgm:bulletEnabled val="1"/>
        </dgm:presLayoutVars>
      </dgm:prSet>
      <dgm:spPr/>
      <dgm:t>
        <a:bodyPr/>
        <a:lstStyle/>
        <a:p>
          <a:endParaRPr lang="en-GB"/>
        </a:p>
      </dgm:t>
    </dgm:pt>
    <dgm:pt modelId="{A0DF7731-9BE7-415F-B4F5-23899778A4FF}" type="pres">
      <dgm:prSet presAssocID="{CEACD2E9-8004-43D0-8CE3-23AF16A96277}" presName="childNode1tx" presStyleLbl="bgAcc1" presStyleIdx="0" presStyleCnt="2">
        <dgm:presLayoutVars>
          <dgm:bulletEnabled val="1"/>
        </dgm:presLayoutVars>
      </dgm:prSet>
      <dgm:spPr/>
      <dgm:t>
        <a:bodyPr/>
        <a:lstStyle/>
        <a:p>
          <a:endParaRPr lang="en-GB"/>
        </a:p>
      </dgm:t>
    </dgm:pt>
    <dgm:pt modelId="{00E8AEAB-E42C-44A4-AD38-1EC21DC2DFF1}" type="pres">
      <dgm:prSet presAssocID="{CEACD2E9-8004-43D0-8CE3-23AF16A96277}" presName="parentNode1" presStyleLbl="node1" presStyleIdx="0" presStyleCnt="2">
        <dgm:presLayoutVars>
          <dgm:chMax val="1"/>
          <dgm:bulletEnabled val="1"/>
        </dgm:presLayoutVars>
      </dgm:prSet>
      <dgm:spPr/>
      <dgm:t>
        <a:bodyPr/>
        <a:lstStyle/>
        <a:p>
          <a:endParaRPr lang="en-GB"/>
        </a:p>
      </dgm:t>
    </dgm:pt>
    <dgm:pt modelId="{EE4EF3AF-521C-4D3A-90FE-DAAE3D000EE8}" type="pres">
      <dgm:prSet presAssocID="{CEACD2E9-8004-43D0-8CE3-23AF16A96277}" presName="connSite1" presStyleCnt="0"/>
      <dgm:spPr/>
    </dgm:pt>
    <dgm:pt modelId="{474DCABB-C938-472E-9C40-FF26ECDA131D}" type="pres">
      <dgm:prSet presAssocID="{313DFB4A-0DDE-4D49-9D86-14F98B252910}" presName="Name9" presStyleLbl="sibTrans2D1" presStyleIdx="0" presStyleCnt="1" custLinFactNeighborX="-2041" custLinFactNeighborY="67"/>
      <dgm:spPr/>
      <dgm:t>
        <a:bodyPr/>
        <a:lstStyle/>
        <a:p>
          <a:endParaRPr lang="en-GB"/>
        </a:p>
      </dgm:t>
    </dgm:pt>
    <dgm:pt modelId="{63C3E68A-96E9-4C0C-88FF-F75923AB6FA6}" type="pres">
      <dgm:prSet presAssocID="{0732BE6D-1384-4E30-BC24-13E3630CB76C}" presName="composite2" presStyleCnt="0"/>
      <dgm:spPr/>
    </dgm:pt>
    <dgm:pt modelId="{A05F4F60-63A5-40CA-ACBB-875C6EABFD95}" type="pres">
      <dgm:prSet presAssocID="{0732BE6D-1384-4E30-BC24-13E3630CB76C}" presName="dummyNode2" presStyleLbl="node1" presStyleIdx="0" presStyleCnt="2"/>
      <dgm:spPr/>
    </dgm:pt>
    <dgm:pt modelId="{C0C185AE-F478-4FBC-B9A8-32B008875C0D}" type="pres">
      <dgm:prSet presAssocID="{0732BE6D-1384-4E30-BC24-13E3630CB76C}" presName="childNode2" presStyleLbl="bgAcc1" presStyleIdx="1" presStyleCnt="2">
        <dgm:presLayoutVars>
          <dgm:bulletEnabled val="1"/>
        </dgm:presLayoutVars>
      </dgm:prSet>
      <dgm:spPr/>
      <dgm:t>
        <a:bodyPr/>
        <a:lstStyle/>
        <a:p>
          <a:endParaRPr lang="en-GB"/>
        </a:p>
      </dgm:t>
    </dgm:pt>
    <dgm:pt modelId="{37C6D3C0-DE7C-4914-A968-A93201354836}" type="pres">
      <dgm:prSet presAssocID="{0732BE6D-1384-4E30-BC24-13E3630CB76C}" presName="childNode2tx" presStyleLbl="bgAcc1" presStyleIdx="1" presStyleCnt="2">
        <dgm:presLayoutVars>
          <dgm:bulletEnabled val="1"/>
        </dgm:presLayoutVars>
      </dgm:prSet>
      <dgm:spPr/>
      <dgm:t>
        <a:bodyPr/>
        <a:lstStyle/>
        <a:p>
          <a:endParaRPr lang="en-GB"/>
        </a:p>
      </dgm:t>
    </dgm:pt>
    <dgm:pt modelId="{73009362-0618-45B6-B11E-2F5A3FC832F3}" type="pres">
      <dgm:prSet presAssocID="{0732BE6D-1384-4E30-BC24-13E3630CB76C}" presName="parentNode2" presStyleLbl="node1" presStyleIdx="1" presStyleCnt="2">
        <dgm:presLayoutVars>
          <dgm:chMax val="0"/>
          <dgm:bulletEnabled val="1"/>
        </dgm:presLayoutVars>
      </dgm:prSet>
      <dgm:spPr/>
      <dgm:t>
        <a:bodyPr/>
        <a:lstStyle/>
        <a:p>
          <a:endParaRPr lang="en-GB"/>
        </a:p>
      </dgm:t>
    </dgm:pt>
    <dgm:pt modelId="{9A5D8273-21AC-4515-B851-795E839A601E}" type="pres">
      <dgm:prSet presAssocID="{0732BE6D-1384-4E30-BC24-13E3630CB76C}" presName="connSite2" presStyleCnt="0"/>
      <dgm:spPr/>
    </dgm:pt>
  </dgm:ptLst>
  <dgm:cxnLst>
    <dgm:cxn modelId="{4C160046-002D-4E29-9984-72B5EF6C5C68}" type="presOf" srcId="{313DFB4A-0DDE-4D49-9D86-14F98B252910}" destId="{474DCABB-C938-472E-9C40-FF26ECDA131D}" srcOrd="0" destOrd="0" presId="urn:microsoft.com/office/officeart/2005/8/layout/hProcess4"/>
    <dgm:cxn modelId="{5EE750B8-17B4-4A2B-8367-61F58D7FAA40}" type="presOf" srcId="{6ED9A6F4-BC4E-46B6-B092-AFF578061FE9}" destId="{A0DF7731-9BE7-415F-B4F5-23899778A4FF}" srcOrd="1" destOrd="0" presId="urn:microsoft.com/office/officeart/2005/8/layout/hProcess4"/>
    <dgm:cxn modelId="{F3DBE653-1552-4F53-AA54-AF2CF3805F99}" type="presOf" srcId="{DA2969ED-5965-40F3-AE83-107817EAF129}" destId="{FF0186FF-2F83-4E6F-96EA-14090A3FF046}" srcOrd="0" destOrd="0" presId="urn:microsoft.com/office/officeart/2005/8/layout/hProcess4"/>
    <dgm:cxn modelId="{3B193EF6-3A86-4CFC-9D49-23BDB44FEA90}" srcId="{CEACD2E9-8004-43D0-8CE3-23AF16A96277}" destId="{6ED9A6F4-BC4E-46B6-B092-AFF578061FE9}" srcOrd="0" destOrd="0" parTransId="{FA463806-3F4B-4124-A424-CCB1D254A097}" sibTransId="{874D67BD-438D-4C42-B186-29EE413C2CEF}"/>
    <dgm:cxn modelId="{B05AFE52-DEC2-49CD-BB99-6D821D52B60D}" type="presOf" srcId="{9FF5A4A4-C2DA-4FFB-9B89-88131E2E2D90}" destId="{C0C185AE-F478-4FBC-B9A8-32B008875C0D}" srcOrd="0" destOrd="0" presId="urn:microsoft.com/office/officeart/2005/8/layout/hProcess4"/>
    <dgm:cxn modelId="{F0AEF044-847C-46F8-9F51-8C96AFE89DD8}" type="presOf" srcId="{6ED9A6F4-BC4E-46B6-B092-AFF578061FE9}" destId="{06B24451-543D-450E-B07F-52B497E3A123}" srcOrd="0" destOrd="0" presId="urn:microsoft.com/office/officeart/2005/8/layout/hProcess4"/>
    <dgm:cxn modelId="{8E9642CF-7B80-46C2-852A-60A207A46128}" type="presOf" srcId="{0732BE6D-1384-4E30-BC24-13E3630CB76C}" destId="{73009362-0618-45B6-B11E-2F5A3FC832F3}" srcOrd="0" destOrd="0" presId="urn:microsoft.com/office/officeart/2005/8/layout/hProcess4"/>
    <dgm:cxn modelId="{33515E2D-040D-4947-A399-8A177BBEBCD8}" srcId="{DA2969ED-5965-40F3-AE83-107817EAF129}" destId="{0732BE6D-1384-4E30-BC24-13E3630CB76C}" srcOrd="1" destOrd="0" parTransId="{A05D03B6-103B-4B61-9DCA-C086225B63A0}" sibTransId="{D172D6BE-C093-4F50-806F-BA9EA2D9AC5B}"/>
    <dgm:cxn modelId="{CC69F29C-272C-4EBD-AC82-2FC85DAF5A3E}" srcId="{DA2969ED-5965-40F3-AE83-107817EAF129}" destId="{CEACD2E9-8004-43D0-8CE3-23AF16A96277}" srcOrd="0" destOrd="0" parTransId="{535D293A-E1EE-4EF6-9AB2-883CF2E7D395}" sibTransId="{313DFB4A-0DDE-4D49-9D86-14F98B252910}"/>
    <dgm:cxn modelId="{7B499775-BA07-4199-856F-A2B67E6E9ABB}" type="presOf" srcId="{9FF5A4A4-C2DA-4FFB-9B89-88131E2E2D90}" destId="{37C6D3C0-DE7C-4914-A968-A93201354836}" srcOrd="1" destOrd="0" presId="urn:microsoft.com/office/officeart/2005/8/layout/hProcess4"/>
    <dgm:cxn modelId="{1E80C5F2-C416-4846-9198-65173C2FB3CA}" type="presOf" srcId="{CEACD2E9-8004-43D0-8CE3-23AF16A96277}" destId="{00E8AEAB-E42C-44A4-AD38-1EC21DC2DFF1}" srcOrd="0" destOrd="0" presId="urn:microsoft.com/office/officeart/2005/8/layout/hProcess4"/>
    <dgm:cxn modelId="{67707647-BBDC-4FD6-B286-1F9E28316227}" srcId="{0732BE6D-1384-4E30-BC24-13E3630CB76C}" destId="{9FF5A4A4-C2DA-4FFB-9B89-88131E2E2D90}" srcOrd="0" destOrd="0" parTransId="{69A44337-D385-4612-B70A-74E8FFBADC95}" sibTransId="{EBF2731F-B875-46C4-9F40-F4780B49062A}"/>
    <dgm:cxn modelId="{6C7EA363-94F0-464E-93DF-1D38F499C244}" type="presParOf" srcId="{FF0186FF-2F83-4E6F-96EA-14090A3FF046}" destId="{0E167E7F-DADB-4A93-A2F3-42FC4BEE512E}" srcOrd="0" destOrd="0" presId="urn:microsoft.com/office/officeart/2005/8/layout/hProcess4"/>
    <dgm:cxn modelId="{21438D99-E009-4EA0-A948-E58331220851}" type="presParOf" srcId="{FF0186FF-2F83-4E6F-96EA-14090A3FF046}" destId="{3509760D-C0AE-4F4B-B2FA-0AA796B9926B}" srcOrd="1" destOrd="0" presId="urn:microsoft.com/office/officeart/2005/8/layout/hProcess4"/>
    <dgm:cxn modelId="{D0BD3B95-6216-4544-93C0-9A0942893E0B}" type="presParOf" srcId="{FF0186FF-2F83-4E6F-96EA-14090A3FF046}" destId="{5BD11F49-EF03-44B0-9980-C53235CAD9EE}" srcOrd="2" destOrd="0" presId="urn:microsoft.com/office/officeart/2005/8/layout/hProcess4"/>
    <dgm:cxn modelId="{3376347C-603D-4A6D-A70B-D3827FE7AB15}" type="presParOf" srcId="{5BD11F49-EF03-44B0-9980-C53235CAD9EE}" destId="{28976008-2302-45B0-9B0C-D2BE5B1B64CB}" srcOrd="0" destOrd="0" presId="urn:microsoft.com/office/officeart/2005/8/layout/hProcess4"/>
    <dgm:cxn modelId="{3F1F0E98-CDC2-40D2-993A-074D87478EED}" type="presParOf" srcId="{28976008-2302-45B0-9B0C-D2BE5B1B64CB}" destId="{9AE345DC-7EEE-4999-979A-9AAA5473AFD3}" srcOrd="0" destOrd="0" presId="urn:microsoft.com/office/officeart/2005/8/layout/hProcess4"/>
    <dgm:cxn modelId="{253B094B-F8BB-461D-A2DD-9D94F2631893}" type="presParOf" srcId="{28976008-2302-45B0-9B0C-D2BE5B1B64CB}" destId="{06B24451-543D-450E-B07F-52B497E3A123}" srcOrd="1" destOrd="0" presId="urn:microsoft.com/office/officeart/2005/8/layout/hProcess4"/>
    <dgm:cxn modelId="{FC2CA497-F94C-45C4-A204-3B640735E861}" type="presParOf" srcId="{28976008-2302-45B0-9B0C-D2BE5B1B64CB}" destId="{A0DF7731-9BE7-415F-B4F5-23899778A4FF}" srcOrd="2" destOrd="0" presId="urn:microsoft.com/office/officeart/2005/8/layout/hProcess4"/>
    <dgm:cxn modelId="{3999745A-0959-4C0B-B532-284E0B26AAB0}" type="presParOf" srcId="{28976008-2302-45B0-9B0C-D2BE5B1B64CB}" destId="{00E8AEAB-E42C-44A4-AD38-1EC21DC2DFF1}" srcOrd="3" destOrd="0" presId="urn:microsoft.com/office/officeart/2005/8/layout/hProcess4"/>
    <dgm:cxn modelId="{CF30776F-BEF4-4601-B655-0B514AABD38A}" type="presParOf" srcId="{28976008-2302-45B0-9B0C-D2BE5B1B64CB}" destId="{EE4EF3AF-521C-4D3A-90FE-DAAE3D000EE8}" srcOrd="4" destOrd="0" presId="urn:microsoft.com/office/officeart/2005/8/layout/hProcess4"/>
    <dgm:cxn modelId="{6A8A4E40-349A-4119-8EDD-5A82E34EA61F}" type="presParOf" srcId="{5BD11F49-EF03-44B0-9980-C53235CAD9EE}" destId="{474DCABB-C938-472E-9C40-FF26ECDA131D}" srcOrd="1" destOrd="0" presId="urn:microsoft.com/office/officeart/2005/8/layout/hProcess4"/>
    <dgm:cxn modelId="{19584278-1C13-45A7-AF62-3EAF18C2F076}" type="presParOf" srcId="{5BD11F49-EF03-44B0-9980-C53235CAD9EE}" destId="{63C3E68A-96E9-4C0C-88FF-F75923AB6FA6}" srcOrd="2" destOrd="0" presId="urn:microsoft.com/office/officeart/2005/8/layout/hProcess4"/>
    <dgm:cxn modelId="{ED74E5D0-C0CB-4F89-8CD9-19FB7E3F7DE9}" type="presParOf" srcId="{63C3E68A-96E9-4C0C-88FF-F75923AB6FA6}" destId="{A05F4F60-63A5-40CA-ACBB-875C6EABFD95}" srcOrd="0" destOrd="0" presId="urn:microsoft.com/office/officeart/2005/8/layout/hProcess4"/>
    <dgm:cxn modelId="{62A34FC1-EF03-4CE2-A02A-223AB34A8316}" type="presParOf" srcId="{63C3E68A-96E9-4C0C-88FF-F75923AB6FA6}" destId="{C0C185AE-F478-4FBC-B9A8-32B008875C0D}" srcOrd="1" destOrd="0" presId="urn:microsoft.com/office/officeart/2005/8/layout/hProcess4"/>
    <dgm:cxn modelId="{7CB6F549-6FDE-4D9C-9612-921659B152DE}" type="presParOf" srcId="{63C3E68A-96E9-4C0C-88FF-F75923AB6FA6}" destId="{37C6D3C0-DE7C-4914-A968-A93201354836}" srcOrd="2" destOrd="0" presId="urn:microsoft.com/office/officeart/2005/8/layout/hProcess4"/>
    <dgm:cxn modelId="{7B006ECB-D062-44A0-89DA-B632BA9D5253}" type="presParOf" srcId="{63C3E68A-96E9-4C0C-88FF-F75923AB6FA6}" destId="{73009362-0618-45B6-B11E-2F5A3FC832F3}" srcOrd="3" destOrd="0" presId="urn:microsoft.com/office/officeart/2005/8/layout/hProcess4"/>
    <dgm:cxn modelId="{7581119D-965E-42FD-937D-21031903925D}" type="presParOf" srcId="{63C3E68A-96E9-4C0C-88FF-F75923AB6FA6}" destId="{9A5D8273-21AC-4515-B851-795E839A601E}"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4464C2-A2AC-416D-A39A-AB20EE3367AA}" type="doc">
      <dgm:prSet loTypeId="urn:microsoft.com/office/officeart/2005/8/layout/hList7" loCatId="relationship" qsTypeId="urn:microsoft.com/office/officeart/2005/8/quickstyle/simple1" qsCatId="simple" csTypeId="urn:microsoft.com/office/officeart/2005/8/colors/accent1_2" csCatId="accent1" phldr="1"/>
      <dgm:spPr/>
    </dgm:pt>
    <dgm:pt modelId="{EF6C65A3-D761-449A-800B-98E1F77AAF4D}">
      <dgm:prSet phldrT="[Testo]"/>
      <dgm:spPr>
        <a:solidFill>
          <a:schemeClr val="bg1">
            <a:lumMod val="50000"/>
          </a:schemeClr>
        </a:solidFill>
      </dgm:spPr>
      <dgm:t>
        <a:bodyPr/>
        <a:lstStyle/>
        <a:p>
          <a:r>
            <a:rPr lang="it-IT" dirty="0" err="1" smtClean="0"/>
            <a:t>Before</a:t>
          </a:r>
          <a:r>
            <a:rPr lang="it-IT" dirty="0" smtClean="0"/>
            <a:t> 2008</a:t>
          </a:r>
          <a:endParaRPr lang="en-GB" dirty="0"/>
        </a:p>
      </dgm:t>
    </dgm:pt>
    <dgm:pt modelId="{1AC4AC79-CA09-42DC-87DA-E3142AA9DEBE}" type="parTrans" cxnId="{49F3E1CD-6636-4B66-BFEA-36C914114767}">
      <dgm:prSet/>
      <dgm:spPr/>
      <dgm:t>
        <a:bodyPr/>
        <a:lstStyle/>
        <a:p>
          <a:endParaRPr lang="en-GB"/>
        </a:p>
      </dgm:t>
    </dgm:pt>
    <dgm:pt modelId="{724506E8-98A4-4690-BF0D-8C0F6DDF56AB}" type="sibTrans" cxnId="{49F3E1CD-6636-4B66-BFEA-36C914114767}">
      <dgm:prSet/>
      <dgm:spPr/>
      <dgm:t>
        <a:bodyPr/>
        <a:lstStyle/>
        <a:p>
          <a:endParaRPr lang="en-GB"/>
        </a:p>
      </dgm:t>
    </dgm:pt>
    <dgm:pt modelId="{605BDA27-8A06-44D7-804B-7FDBE5ABB5ED}">
      <dgm:prSet phldrT="[Testo]"/>
      <dgm:spPr>
        <a:solidFill>
          <a:schemeClr val="bg1">
            <a:lumMod val="50000"/>
          </a:schemeClr>
        </a:solidFill>
      </dgm:spPr>
      <dgm:t>
        <a:bodyPr/>
        <a:lstStyle/>
        <a:p>
          <a:r>
            <a:rPr lang="it-IT" dirty="0" err="1" smtClean="0"/>
            <a:t>Our</a:t>
          </a:r>
          <a:r>
            <a:rPr lang="it-IT" dirty="0" smtClean="0"/>
            <a:t> </a:t>
          </a:r>
          <a:r>
            <a:rPr lang="it-IT" dirty="0" err="1" smtClean="0"/>
            <a:t>average</a:t>
          </a:r>
          <a:r>
            <a:rPr lang="it-IT" dirty="0" smtClean="0"/>
            <a:t> </a:t>
          </a:r>
          <a:r>
            <a:rPr lang="it-IT" dirty="0" err="1" smtClean="0"/>
            <a:t>results</a:t>
          </a:r>
          <a:endParaRPr lang="en-GB" dirty="0"/>
        </a:p>
      </dgm:t>
    </dgm:pt>
    <dgm:pt modelId="{ACE367D4-61AD-4F64-8E1D-FC957D0B5FFF}" type="parTrans" cxnId="{A5B2C422-EE1F-4B31-AA98-9BC11A1B3FA2}">
      <dgm:prSet/>
      <dgm:spPr/>
      <dgm:t>
        <a:bodyPr/>
        <a:lstStyle/>
        <a:p>
          <a:endParaRPr lang="en-GB"/>
        </a:p>
      </dgm:t>
    </dgm:pt>
    <dgm:pt modelId="{E8ACB80C-89D2-4B8F-855C-FB2668999E95}" type="sibTrans" cxnId="{A5B2C422-EE1F-4B31-AA98-9BC11A1B3FA2}">
      <dgm:prSet/>
      <dgm:spPr/>
      <dgm:t>
        <a:bodyPr/>
        <a:lstStyle/>
        <a:p>
          <a:endParaRPr lang="en-GB"/>
        </a:p>
      </dgm:t>
    </dgm:pt>
    <dgm:pt modelId="{964EA02E-7FD9-45C8-BE46-2BAE800B86BF}">
      <dgm:prSet phldrT="[Testo]"/>
      <dgm:spPr>
        <a:solidFill>
          <a:schemeClr val="bg1">
            <a:lumMod val="50000"/>
          </a:schemeClr>
        </a:solidFill>
      </dgm:spPr>
      <dgm:t>
        <a:bodyPr/>
        <a:lstStyle/>
        <a:p>
          <a:r>
            <a:rPr lang="it-IT" dirty="0" err="1" smtClean="0"/>
            <a:t>After</a:t>
          </a:r>
          <a:r>
            <a:rPr lang="it-IT" dirty="0" smtClean="0"/>
            <a:t> the </a:t>
          </a:r>
          <a:r>
            <a:rPr lang="it-IT" dirty="0" err="1" smtClean="0"/>
            <a:t>juridical</a:t>
          </a:r>
          <a:r>
            <a:rPr lang="it-IT" dirty="0" smtClean="0"/>
            <a:t> </a:t>
          </a:r>
          <a:r>
            <a:rPr lang="it-IT" dirty="0" err="1" smtClean="0"/>
            <a:t>changing</a:t>
          </a:r>
          <a:r>
            <a:rPr lang="it-IT" dirty="0" smtClean="0"/>
            <a:t> </a:t>
          </a:r>
          <a:r>
            <a:rPr lang="it-IT" dirty="0" err="1" smtClean="0"/>
            <a:t>of</a:t>
          </a:r>
          <a:r>
            <a:rPr lang="it-IT" dirty="0" smtClean="0"/>
            <a:t> 2008</a:t>
          </a:r>
          <a:endParaRPr lang="en-GB" dirty="0"/>
        </a:p>
      </dgm:t>
    </dgm:pt>
    <dgm:pt modelId="{E8FCF283-03E0-4C7E-9117-DC3F97599E53}" type="parTrans" cxnId="{3D12BAB8-A6ED-466D-BE41-E92DFADFD663}">
      <dgm:prSet/>
      <dgm:spPr/>
      <dgm:t>
        <a:bodyPr/>
        <a:lstStyle/>
        <a:p>
          <a:endParaRPr lang="en-GB"/>
        </a:p>
      </dgm:t>
    </dgm:pt>
    <dgm:pt modelId="{B6A49236-5622-4CF4-BE83-2F590F1F1631}" type="sibTrans" cxnId="{3D12BAB8-A6ED-466D-BE41-E92DFADFD663}">
      <dgm:prSet/>
      <dgm:spPr/>
      <dgm:t>
        <a:bodyPr/>
        <a:lstStyle/>
        <a:p>
          <a:endParaRPr lang="en-GB"/>
        </a:p>
      </dgm:t>
    </dgm:pt>
    <dgm:pt modelId="{B57E7BFB-877E-4BFF-9E96-D982D3080ADF}" type="pres">
      <dgm:prSet presAssocID="{374464C2-A2AC-416D-A39A-AB20EE3367AA}" presName="Name0" presStyleCnt="0">
        <dgm:presLayoutVars>
          <dgm:dir/>
          <dgm:resizeHandles val="exact"/>
        </dgm:presLayoutVars>
      </dgm:prSet>
      <dgm:spPr/>
    </dgm:pt>
    <dgm:pt modelId="{156D4DEC-A981-48F4-903D-B1452A6FE1D7}" type="pres">
      <dgm:prSet presAssocID="{374464C2-A2AC-416D-A39A-AB20EE3367AA}" presName="fgShape" presStyleLbl="fgShp" presStyleIdx="0" presStyleCnt="1" custScaleY="139293" custLinFactNeighborX="-750" custLinFactNeighborY="-815"/>
      <dgm:spPr>
        <a:solidFill>
          <a:srgbClr val="FF0066"/>
        </a:solidFill>
      </dgm:spPr>
    </dgm:pt>
    <dgm:pt modelId="{ACAA0063-A482-4888-B1F5-4AB0A7F900B1}" type="pres">
      <dgm:prSet presAssocID="{374464C2-A2AC-416D-A39A-AB20EE3367AA}" presName="linComp" presStyleCnt="0"/>
      <dgm:spPr/>
    </dgm:pt>
    <dgm:pt modelId="{A2554CEB-7D20-4DAA-A823-9159729CF332}" type="pres">
      <dgm:prSet presAssocID="{EF6C65A3-D761-449A-800B-98E1F77AAF4D}" presName="compNode" presStyleCnt="0"/>
      <dgm:spPr/>
    </dgm:pt>
    <dgm:pt modelId="{4BA0409E-D34E-44ED-9C30-4993CD46D144}" type="pres">
      <dgm:prSet presAssocID="{EF6C65A3-D761-449A-800B-98E1F77AAF4D}" presName="bkgdShape" presStyleLbl="node1" presStyleIdx="0" presStyleCnt="3" custLinFactNeighborX="-780" custLinFactNeighborY="2265"/>
      <dgm:spPr/>
      <dgm:t>
        <a:bodyPr/>
        <a:lstStyle/>
        <a:p>
          <a:endParaRPr lang="en-GB"/>
        </a:p>
      </dgm:t>
    </dgm:pt>
    <dgm:pt modelId="{0DC1AE9B-7D38-4601-AF21-B4A7B19676EE}" type="pres">
      <dgm:prSet presAssocID="{EF6C65A3-D761-449A-800B-98E1F77AAF4D}" presName="nodeTx" presStyleLbl="node1" presStyleIdx="0" presStyleCnt="3">
        <dgm:presLayoutVars>
          <dgm:bulletEnabled val="1"/>
        </dgm:presLayoutVars>
      </dgm:prSet>
      <dgm:spPr/>
      <dgm:t>
        <a:bodyPr/>
        <a:lstStyle/>
        <a:p>
          <a:endParaRPr lang="en-GB"/>
        </a:p>
      </dgm:t>
    </dgm:pt>
    <dgm:pt modelId="{FC512F38-33B4-481C-9521-7EC12BC7E655}" type="pres">
      <dgm:prSet presAssocID="{EF6C65A3-D761-449A-800B-98E1F77AAF4D}" presName="invisiNode" presStyleLbl="node1" presStyleIdx="0" presStyleCnt="3"/>
      <dgm:spPr/>
    </dgm:pt>
    <dgm:pt modelId="{43613574-52DE-444B-AF6C-B8C28D2388AD}" type="pres">
      <dgm:prSet presAssocID="{EF6C65A3-D761-449A-800B-98E1F77AAF4D}" presName="imagNode" presStyleLbl="fgImgPlace1" presStyleIdx="0" presStyleCnt="3"/>
      <dgm:spPr/>
      <dgm:t>
        <a:bodyPr/>
        <a:lstStyle/>
        <a:p>
          <a:endParaRPr lang="en-GB"/>
        </a:p>
      </dgm:t>
    </dgm:pt>
    <dgm:pt modelId="{7B796E5E-A970-4D11-A710-4C7822A2324F}" type="pres">
      <dgm:prSet presAssocID="{724506E8-98A4-4690-BF0D-8C0F6DDF56AB}" presName="sibTrans" presStyleLbl="sibTrans2D1" presStyleIdx="0" presStyleCnt="0"/>
      <dgm:spPr/>
      <dgm:t>
        <a:bodyPr/>
        <a:lstStyle/>
        <a:p>
          <a:endParaRPr lang="en-US"/>
        </a:p>
      </dgm:t>
    </dgm:pt>
    <dgm:pt modelId="{4065992B-83C3-4094-9012-07453020808D}" type="pres">
      <dgm:prSet presAssocID="{605BDA27-8A06-44D7-804B-7FDBE5ABB5ED}" presName="compNode" presStyleCnt="0"/>
      <dgm:spPr/>
    </dgm:pt>
    <dgm:pt modelId="{9DA05EFA-581C-4D64-91C3-0C9F5CFC70DE}" type="pres">
      <dgm:prSet presAssocID="{605BDA27-8A06-44D7-804B-7FDBE5ABB5ED}" presName="bkgdShape" presStyleLbl="node1" presStyleIdx="1" presStyleCnt="3" custLinFactNeighborX="1087" custLinFactNeighborY="975"/>
      <dgm:spPr/>
      <dgm:t>
        <a:bodyPr/>
        <a:lstStyle/>
        <a:p>
          <a:endParaRPr lang="en-US"/>
        </a:p>
      </dgm:t>
    </dgm:pt>
    <dgm:pt modelId="{E01656A2-996D-4B21-9679-6540A559EF2B}" type="pres">
      <dgm:prSet presAssocID="{605BDA27-8A06-44D7-804B-7FDBE5ABB5ED}" presName="nodeTx" presStyleLbl="node1" presStyleIdx="1" presStyleCnt="3">
        <dgm:presLayoutVars>
          <dgm:bulletEnabled val="1"/>
        </dgm:presLayoutVars>
      </dgm:prSet>
      <dgm:spPr/>
      <dgm:t>
        <a:bodyPr/>
        <a:lstStyle/>
        <a:p>
          <a:endParaRPr lang="en-US"/>
        </a:p>
      </dgm:t>
    </dgm:pt>
    <dgm:pt modelId="{82118A42-6823-43F3-9732-33CD7F95B6C1}" type="pres">
      <dgm:prSet presAssocID="{605BDA27-8A06-44D7-804B-7FDBE5ABB5ED}" presName="invisiNode" presStyleLbl="node1" presStyleIdx="1" presStyleCnt="3"/>
      <dgm:spPr/>
    </dgm:pt>
    <dgm:pt modelId="{651EB96D-A04C-4606-A4FF-CE69C590DF11}" type="pres">
      <dgm:prSet presAssocID="{605BDA27-8A06-44D7-804B-7FDBE5ABB5ED}" presName="imagNode" presStyleLbl="fgImgPlace1" presStyleIdx="1" presStyleCnt="3"/>
      <dgm:spPr/>
    </dgm:pt>
    <dgm:pt modelId="{676F7067-36AA-4464-B086-4342C7C42CEA}" type="pres">
      <dgm:prSet presAssocID="{E8ACB80C-89D2-4B8F-855C-FB2668999E95}" presName="sibTrans" presStyleLbl="sibTrans2D1" presStyleIdx="0" presStyleCnt="0"/>
      <dgm:spPr/>
      <dgm:t>
        <a:bodyPr/>
        <a:lstStyle/>
        <a:p>
          <a:endParaRPr lang="en-US"/>
        </a:p>
      </dgm:t>
    </dgm:pt>
    <dgm:pt modelId="{2A2EA4C6-477D-48CE-BE6E-AD744B71F87A}" type="pres">
      <dgm:prSet presAssocID="{964EA02E-7FD9-45C8-BE46-2BAE800B86BF}" presName="compNode" presStyleCnt="0"/>
      <dgm:spPr/>
    </dgm:pt>
    <dgm:pt modelId="{EC3AAC74-0C6D-4C28-8A56-6A4847262AA6}" type="pres">
      <dgm:prSet presAssocID="{964EA02E-7FD9-45C8-BE46-2BAE800B86BF}" presName="bkgdShape" presStyleLbl="node1" presStyleIdx="2" presStyleCnt="3"/>
      <dgm:spPr/>
      <dgm:t>
        <a:bodyPr/>
        <a:lstStyle/>
        <a:p>
          <a:endParaRPr lang="en-GB"/>
        </a:p>
      </dgm:t>
    </dgm:pt>
    <dgm:pt modelId="{0AEA6A57-E880-473F-9A26-80F23573A8AC}" type="pres">
      <dgm:prSet presAssocID="{964EA02E-7FD9-45C8-BE46-2BAE800B86BF}" presName="nodeTx" presStyleLbl="node1" presStyleIdx="2" presStyleCnt="3">
        <dgm:presLayoutVars>
          <dgm:bulletEnabled val="1"/>
        </dgm:presLayoutVars>
      </dgm:prSet>
      <dgm:spPr/>
      <dgm:t>
        <a:bodyPr/>
        <a:lstStyle/>
        <a:p>
          <a:endParaRPr lang="en-GB"/>
        </a:p>
      </dgm:t>
    </dgm:pt>
    <dgm:pt modelId="{C061DD87-D6AA-4BAA-8BC0-896B06D795B9}" type="pres">
      <dgm:prSet presAssocID="{964EA02E-7FD9-45C8-BE46-2BAE800B86BF}" presName="invisiNode" presStyleLbl="node1" presStyleIdx="2" presStyleCnt="3"/>
      <dgm:spPr/>
    </dgm:pt>
    <dgm:pt modelId="{C92050FF-8186-4384-8F96-A3133A026270}" type="pres">
      <dgm:prSet presAssocID="{964EA02E-7FD9-45C8-BE46-2BAE800B86BF}" presName="imagNode" presStyleLbl="fgImgPlace1" presStyleIdx="2" presStyleCnt="3"/>
      <dgm:spPr/>
    </dgm:pt>
  </dgm:ptLst>
  <dgm:cxnLst>
    <dgm:cxn modelId="{49F3E1CD-6636-4B66-BFEA-36C914114767}" srcId="{374464C2-A2AC-416D-A39A-AB20EE3367AA}" destId="{EF6C65A3-D761-449A-800B-98E1F77AAF4D}" srcOrd="0" destOrd="0" parTransId="{1AC4AC79-CA09-42DC-87DA-E3142AA9DEBE}" sibTransId="{724506E8-98A4-4690-BF0D-8C0F6DDF56AB}"/>
    <dgm:cxn modelId="{9A0B7288-470E-436D-8643-8DA7A490F281}" type="presOf" srcId="{724506E8-98A4-4690-BF0D-8C0F6DDF56AB}" destId="{7B796E5E-A970-4D11-A710-4C7822A2324F}" srcOrd="0" destOrd="0" presId="urn:microsoft.com/office/officeart/2005/8/layout/hList7"/>
    <dgm:cxn modelId="{FD0E490F-C136-4B88-8AE3-21B4482375B7}" type="presOf" srcId="{374464C2-A2AC-416D-A39A-AB20EE3367AA}" destId="{B57E7BFB-877E-4BFF-9E96-D982D3080ADF}" srcOrd="0" destOrd="0" presId="urn:microsoft.com/office/officeart/2005/8/layout/hList7"/>
    <dgm:cxn modelId="{4D94AB0D-43E6-495C-9929-BC84066D4A5D}" type="presOf" srcId="{964EA02E-7FD9-45C8-BE46-2BAE800B86BF}" destId="{0AEA6A57-E880-473F-9A26-80F23573A8AC}" srcOrd="1" destOrd="0" presId="urn:microsoft.com/office/officeart/2005/8/layout/hList7"/>
    <dgm:cxn modelId="{A5B2C422-EE1F-4B31-AA98-9BC11A1B3FA2}" srcId="{374464C2-A2AC-416D-A39A-AB20EE3367AA}" destId="{605BDA27-8A06-44D7-804B-7FDBE5ABB5ED}" srcOrd="1" destOrd="0" parTransId="{ACE367D4-61AD-4F64-8E1D-FC957D0B5FFF}" sibTransId="{E8ACB80C-89D2-4B8F-855C-FB2668999E95}"/>
    <dgm:cxn modelId="{DF2CED2C-D2B3-451F-8131-7679D3F9DA75}" type="presOf" srcId="{E8ACB80C-89D2-4B8F-855C-FB2668999E95}" destId="{676F7067-36AA-4464-B086-4342C7C42CEA}" srcOrd="0" destOrd="0" presId="urn:microsoft.com/office/officeart/2005/8/layout/hList7"/>
    <dgm:cxn modelId="{D49A9474-911B-4551-9738-CB22B88FB148}" type="presOf" srcId="{964EA02E-7FD9-45C8-BE46-2BAE800B86BF}" destId="{EC3AAC74-0C6D-4C28-8A56-6A4847262AA6}" srcOrd="0" destOrd="0" presId="urn:microsoft.com/office/officeart/2005/8/layout/hList7"/>
    <dgm:cxn modelId="{A6E7696B-FCE0-45ED-A7A9-D942E3A09746}" type="presOf" srcId="{605BDA27-8A06-44D7-804B-7FDBE5ABB5ED}" destId="{9DA05EFA-581C-4D64-91C3-0C9F5CFC70DE}" srcOrd="0" destOrd="0" presId="urn:microsoft.com/office/officeart/2005/8/layout/hList7"/>
    <dgm:cxn modelId="{3D12BAB8-A6ED-466D-BE41-E92DFADFD663}" srcId="{374464C2-A2AC-416D-A39A-AB20EE3367AA}" destId="{964EA02E-7FD9-45C8-BE46-2BAE800B86BF}" srcOrd="2" destOrd="0" parTransId="{E8FCF283-03E0-4C7E-9117-DC3F97599E53}" sibTransId="{B6A49236-5622-4CF4-BE83-2F590F1F1631}"/>
    <dgm:cxn modelId="{97872374-0C03-417A-B5A2-6A4BBBABB70E}" type="presOf" srcId="{EF6C65A3-D761-449A-800B-98E1F77AAF4D}" destId="{4BA0409E-D34E-44ED-9C30-4993CD46D144}" srcOrd="0" destOrd="0" presId="urn:microsoft.com/office/officeart/2005/8/layout/hList7"/>
    <dgm:cxn modelId="{AD716B3F-CF04-4867-95E7-C0B8059BECED}" type="presOf" srcId="{EF6C65A3-D761-449A-800B-98E1F77AAF4D}" destId="{0DC1AE9B-7D38-4601-AF21-B4A7B19676EE}" srcOrd="1" destOrd="0" presId="urn:microsoft.com/office/officeart/2005/8/layout/hList7"/>
    <dgm:cxn modelId="{AE75335A-BB3C-4C11-95BF-BC023B894D74}" type="presOf" srcId="{605BDA27-8A06-44D7-804B-7FDBE5ABB5ED}" destId="{E01656A2-996D-4B21-9679-6540A559EF2B}" srcOrd="1" destOrd="0" presId="urn:microsoft.com/office/officeart/2005/8/layout/hList7"/>
    <dgm:cxn modelId="{4F330CCB-5C25-4CEB-AF4C-D5E1637B236B}" type="presParOf" srcId="{B57E7BFB-877E-4BFF-9E96-D982D3080ADF}" destId="{156D4DEC-A981-48F4-903D-B1452A6FE1D7}" srcOrd="0" destOrd="0" presId="urn:microsoft.com/office/officeart/2005/8/layout/hList7"/>
    <dgm:cxn modelId="{2CF9F22B-3D62-4EA2-9E24-57001FE6C96F}" type="presParOf" srcId="{B57E7BFB-877E-4BFF-9E96-D982D3080ADF}" destId="{ACAA0063-A482-4888-B1F5-4AB0A7F900B1}" srcOrd="1" destOrd="0" presId="urn:microsoft.com/office/officeart/2005/8/layout/hList7"/>
    <dgm:cxn modelId="{DEA0D6E0-A555-4981-9A43-691A59FED029}" type="presParOf" srcId="{ACAA0063-A482-4888-B1F5-4AB0A7F900B1}" destId="{A2554CEB-7D20-4DAA-A823-9159729CF332}" srcOrd="0" destOrd="0" presId="urn:microsoft.com/office/officeart/2005/8/layout/hList7"/>
    <dgm:cxn modelId="{AA5329D3-90C1-4214-AB89-CE8F0A2CE199}" type="presParOf" srcId="{A2554CEB-7D20-4DAA-A823-9159729CF332}" destId="{4BA0409E-D34E-44ED-9C30-4993CD46D144}" srcOrd="0" destOrd="0" presId="urn:microsoft.com/office/officeart/2005/8/layout/hList7"/>
    <dgm:cxn modelId="{38040096-2711-4C73-82ED-25ED8E60F47D}" type="presParOf" srcId="{A2554CEB-7D20-4DAA-A823-9159729CF332}" destId="{0DC1AE9B-7D38-4601-AF21-B4A7B19676EE}" srcOrd="1" destOrd="0" presId="urn:microsoft.com/office/officeart/2005/8/layout/hList7"/>
    <dgm:cxn modelId="{B5687453-38B9-4004-9D9D-B55CC099456B}" type="presParOf" srcId="{A2554CEB-7D20-4DAA-A823-9159729CF332}" destId="{FC512F38-33B4-481C-9521-7EC12BC7E655}" srcOrd="2" destOrd="0" presId="urn:microsoft.com/office/officeart/2005/8/layout/hList7"/>
    <dgm:cxn modelId="{17C4E76D-EEC6-4F6E-BB97-A853854E525D}" type="presParOf" srcId="{A2554CEB-7D20-4DAA-A823-9159729CF332}" destId="{43613574-52DE-444B-AF6C-B8C28D2388AD}" srcOrd="3" destOrd="0" presId="urn:microsoft.com/office/officeart/2005/8/layout/hList7"/>
    <dgm:cxn modelId="{043D35B0-C1E5-4EAA-BAF2-3F63660E0786}" type="presParOf" srcId="{ACAA0063-A482-4888-B1F5-4AB0A7F900B1}" destId="{7B796E5E-A970-4D11-A710-4C7822A2324F}" srcOrd="1" destOrd="0" presId="urn:microsoft.com/office/officeart/2005/8/layout/hList7"/>
    <dgm:cxn modelId="{005ABD98-D8AD-4518-9D36-06EF602A5F5E}" type="presParOf" srcId="{ACAA0063-A482-4888-B1F5-4AB0A7F900B1}" destId="{4065992B-83C3-4094-9012-07453020808D}" srcOrd="2" destOrd="0" presId="urn:microsoft.com/office/officeart/2005/8/layout/hList7"/>
    <dgm:cxn modelId="{46DE1445-0CE8-44FC-A033-E9FFB8E2EDC7}" type="presParOf" srcId="{4065992B-83C3-4094-9012-07453020808D}" destId="{9DA05EFA-581C-4D64-91C3-0C9F5CFC70DE}" srcOrd="0" destOrd="0" presId="urn:microsoft.com/office/officeart/2005/8/layout/hList7"/>
    <dgm:cxn modelId="{A7A6C532-AA2E-43E9-A219-1ECCD5180401}" type="presParOf" srcId="{4065992B-83C3-4094-9012-07453020808D}" destId="{E01656A2-996D-4B21-9679-6540A559EF2B}" srcOrd="1" destOrd="0" presId="urn:microsoft.com/office/officeart/2005/8/layout/hList7"/>
    <dgm:cxn modelId="{EE92BA0F-9474-4F11-90E7-8AA7F2B9A49B}" type="presParOf" srcId="{4065992B-83C3-4094-9012-07453020808D}" destId="{82118A42-6823-43F3-9732-33CD7F95B6C1}" srcOrd="2" destOrd="0" presId="urn:microsoft.com/office/officeart/2005/8/layout/hList7"/>
    <dgm:cxn modelId="{2EA1F9D3-BFC2-49F5-BC55-E608918BF2B1}" type="presParOf" srcId="{4065992B-83C3-4094-9012-07453020808D}" destId="{651EB96D-A04C-4606-A4FF-CE69C590DF11}" srcOrd="3" destOrd="0" presId="urn:microsoft.com/office/officeart/2005/8/layout/hList7"/>
    <dgm:cxn modelId="{5AEB9705-AD3D-4BDB-B431-D3EFCBE54FBA}" type="presParOf" srcId="{ACAA0063-A482-4888-B1F5-4AB0A7F900B1}" destId="{676F7067-36AA-4464-B086-4342C7C42CEA}" srcOrd="3" destOrd="0" presId="urn:microsoft.com/office/officeart/2005/8/layout/hList7"/>
    <dgm:cxn modelId="{54646F17-7963-477D-8924-83344ACEA5E5}" type="presParOf" srcId="{ACAA0063-A482-4888-B1F5-4AB0A7F900B1}" destId="{2A2EA4C6-477D-48CE-BE6E-AD744B71F87A}" srcOrd="4" destOrd="0" presId="urn:microsoft.com/office/officeart/2005/8/layout/hList7"/>
    <dgm:cxn modelId="{4AE0AD9C-1D70-4EC7-B4A7-D9CD5A4A762D}" type="presParOf" srcId="{2A2EA4C6-477D-48CE-BE6E-AD744B71F87A}" destId="{EC3AAC74-0C6D-4C28-8A56-6A4847262AA6}" srcOrd="0" destOrd="0" presId="urn:microsoft.com/office/officeart/2005/8/layout/hList7"/>
    <dgm:cxn modelId="{1C378A7E-D048-4F64-8FC1-1BEFEEED0DB4}" type="presParOf" srcId="{2A2EA4C6-477D-48CE-BE6E-AD744B71F87A}" destId="{0AEA6A57-E880-473F-9A26-80F23573A8AC}" srcOrd="1" destOrd="0" presId="urn:microsoft.com/office/officeart/2005/8/layout/hList7"/>
    <dgm:cxn modelId="{A2561853-D09C-4D5E-A373-37B6113F5ADB}" type="presParOf" srcId="{2A2EA4C6-477D-48CE-BE6E-AD744B71F87A}" destId="{C061DD87-D6AA-4BAA-8BC0-896B06D795B9}" srcOrd="2" destOrd="0" presId="urn:microsoft.com/office/officeart/2005/8/layout/hList7"/>
    <dgm:cxn modelId="{1E323A1C-BC0F-4D30-98A0-214F47FBB55C}" type="presParOf" srcId="{2A2EA4C6-477D-48CE-BE6E-AD744B71F87A}" destId="{C92050FF-8186-4384-8F96-A3133A026270}" srcOrd="3" destOrd="0" presId="urn:microsoft.com/office/officeart/2005/8/layout/hList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70958D-D4B4-4C84-961F-90229042E98E}">
      <dsp:nvSpPr>
        <dsp:cNvPr id="0" name=""/>
        <dsp:cNvSpPr/>
      </dsp:nvSpPr>
      <dsp:spPr>
        <a:xfrm rot="21300000">
          <a:off x="25748" y="2194559"/>
          <a:ext cx="8339238" cy="954968"/>
        </a:xfrm>
        <a:prstGeom prst="mathMinus">
          <a:avLst/>
        </a:prstGeom>
        <a:noFill/>
        <a:ln w="25400" cap="flat" cmpd="sng" algn="ctr">
          <a:solidFill>
            <a:schemeClr val="tx1">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D5FCD610-5B60-4438-94CC-5CCB8292ACCF}">
      <dsp:nvSpPr>
        <dsp:cNvPr id="0" name=""/>
        <dsp:cNvSpPr/>
      </dsp:nvSpPr>
      <dsp:spPr>
        <a:xfrm>
          <a:off x="461872" y="1944212"/>
          <a:ext cx="1485688" cy="765067"/>
        </a:xfrm>
        <a:prstGeom prst="downArrow">
          <a:avLst/>
        </a:prstGeom>
        <a:solidFill>
          <a:schemeClr val="tx1">
            <a:lumMod val="50000"/>
            <a:lumOff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3D80A2-5EE9-48CE-AE27-9F8A60CCEC1D}">
      <dsp:nvSpPr>
        <dsp:cNvPr id="0" name=""/>
        <dsp:cNvSpPr/>
      </dsp:nvSpPr>
      <dsp:spPr>
        <a:xfrm>
          <a:off x="0" y="504052"/>
          <a:ext cx="2531075" cy="1767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tx1">
                  <a:lumMod val="50000"/>
                  <a:lumOff val="50000"/>
                </a:schemeClr>
              </a:solidFill>
            </a:rPr>
            <a:t>PRIVATE DEVELOPER</a:t>
          </a:r>
          <a:endParaRPr lang="en-US" sz="2800" b="1" kern="1200" dirty="0">
            <a:solidFill>
              <a:schemeClr val="tx1">
                <a:lumMod val="50000"/>
                <a:lumOff val="50000"/>
              </a:schemeClr>
            </a:solidFill>
          </a:endParaRPr>
        </a:p>
      </dsp:txBody>
      <dsp:txXfrm>
        <a:off x="0" y="504052"/>
        <a:ext cx="2531075" cy="1767366"/>
      </dsp:txXfrm>
    </dsp:sp>
    <dsp:sp modelId="{DE30D603-74FC-41BF-8D2E-15529BC88557}">
      <dsp:nvSpPr>
        <dsp:cNvPr id="0" name=""/>
        <dsp:cNvSpPr/>
      </dsp:nvSpPr>
      <dsp:spPr>
        <a:xfrm>
          <a:off x="6466257" y="2520273"/>
          <a:ext cx="1593476" cy="765067"/>
        </a:xfrm>
        <a:prstGeom prst="upArrow">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B5CED92-4046-40C8-A1A8-314C050A3994}">
      <dsp:nvSpPr>
        <dsp:cNvPr id="0" name=""/>
        <dsp:cNvSpPr/>
      </dsp:nvSpPr>
      <dsp:spPr>
        <a:xfrm>
          <a:off x="1258610" y="2440649"/>
          <a:ext cx="2685035" cy="17673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0944" tIns="440944" rIns="440944" bIns="440944" numCol="1" spcCol="1270" anchor="ctr" anchorCtr="0">
          <a:noAutofit/>
        </a:bodyPr>
        <a:lstStyle/>
        <a:p>
          <a:pPr lvl="0" algn="ctr" defTabSz="2755900">
            <a:lnSpc>
              <a:spcPct val="90000"/>
            </a:lnSpc>
            <a:spcBef>
              <a:spcPct val="0"/>
            </a:spcBef>
            <a:spcAft>
              <a:spcPct val="35000"/>
            </a:spcAft>
          </a:pPr>
          <a:endParaRPr lang="en-US" sz="6200" kern="1200" dirty="0"/>
        </a:p>
      </dsp:txBody>
      <dsp:txXfrm>
        <a:off x="1258610" y="2440649"/>
        <a:ext cx="2685035" cy="176736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B24451-543D-450E-B07F-52B497E3A123}">
      <dsp:nvSpPr>
        <dsp:cNvPr id="0" name=""/>
        <dsp:cNvSpPr/>
      </dsp:nvSpPr>
      <dsp:spPr>
        <a:xfrm>
          <a:off x="441821" y="663893"/>
          <a:ext cx="1546715" cy="1275716"/>
        </a:xfrm>
        <a:prstGeom prst="roundRect">
          <a:avLst>
            <a:gd name="adj" fmla="val 10000"/>
          </a:avLst>
        </a:prstGeom>
        <a:solidFill>
          <a:schemeClr val="lt1">
            <a:alpha val="90000"/>
            <a:hueOff val="0"/>
            <a:satOff val="0"/>
            <a:lumOff val="0"/>
            <a:alphaOff val="0"/>
          </a:schemeClr>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965" tIns="100965" rIns="100965" bIns="100965" numCol="1" spcCol="1270" anchor="t" anchorCtr="0">
          <a:noAutofit/>
        </a:bodyPr>
        <a:lstStyle/>
        <a:p>
          <a:pPr marL="285750" lvl="1" indent="-285750" algn="l" defTabSz="2355850">
            <a:lnSpc>
              <a:spcPct val="90000"/>
            </a:lnSpc>
            <a:spcBef>
              <a:spcPct val="0"/>
            </a:spcBef>
            <a:spcAft>
              <a:spcPct val="15000"/>
            </a:spcAft>
            <a:buChar char="••"/>
          </a:pPr>
          <a:endParaRPr lang="en-GB" sz="5300" kern="1200" dirty="0"/>
        </a:p>
      </dsp:txBody>
      <dsp:txXfrm>
        <a:off x="441821" y="663893"/>
        <a:ext cx="1546715" cy="1002349"/>
      </dsp:txXfrm>
    </dsp:sp>
    <dsp:sp modelId="{474DCABB-C938-472E-9C40-FF26ECDA131D}">
      <dsp:nvSpPr>
        <dsp:cNvPr id="0" name=""/>
        <dsp:cNvSpPr/>
      </dsp:nvSpPr>
      <dsp:spPr>
        <a:xfrm>
          <a:off x="1285877" y="1000136"/>
          <a:ext cx="1659507" cy="1659507"/>
        </a:xfrm>
        <a:prstGeom prst="leftCircularArrow">
          <a:avLst>
            <a:gd name="adj1" fmla="val 2878"/>
            <a:gd name="adj2" fmla="val 351845"/>
            <a:gd name="adj3" fmla="val 2127356"/>
            <a:gd name="adj4" fmla="val 9024489"/>
            <a:gd name="adj5" fmla="val 3357"/>
          </a:avLst>
        </a:prstGeom>
        <a:solidFill>
          <a:schemeClr val="tx1"/>
        </a:solidFill>
        <a:ln>
          <a:noFill/>
        </a:ln>
        <a:effectLst/>
      </dsp:spPr>
      <dsp:style>
        <a:lnRef idx="0">
          <a:scrgbClr r="0" g="0" b="0"/>
        </a:lnRef>
        <a:fillRef idx="1">
          <a:scrgbClr r="0" g="0" b="0"/>
        </a:fillRef>
        <a:effectRef idx="0">
          <a:scrgbClr r="0" g="0" b="0"/>
        </a:effectRef>
        <a:fontRef idx="minor">
          <a:schemeClr val="lt1"/>
        </a:fontRef>
      </dsp:style>
    </dsp:sp>
    <dsp:sp modelId="{00E8AEAB-E42C-44A4-AD38-1EC21DC2DFF1}">
      <dsp:nvSpPr>
        <dsp:cNvPr id="0" name=""/>
        <dsp:cNvSpPr/>
      </dsp:nvSpPr>
      <dsp:spPr>
        <a:xfrm>
          <a:off x="785535" y="1666242"/>
          <a:ext cx="1374858" cy="546735"/>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it-IT" sz="2100" kern="1200" dirty="0" smtClean="0">
              <a:solidFill>
                <a:schemeClr val="bg1"/>
              </a:solidFill>
            </a:rPr>
            <a:t>8% ,10%</a:t>
          </a:r>
          <a:endParaRPr lang="en-GB" sz="2100" kern="1200" dirty="0">
            <a:solidFill>
              <a:schemeClr val="bg1"/>
            </a:solidFill>
          </a:endParaRPr>
        </a:p>
      </dsp:txBody>
      <dsp:txXfrm>
        <a:off x="785535" y="1666242"/>
        <a:ext cx="1374858" cy="546735"/>
      </dsp:txXfrm>
    </dsp:sp>
    <dsp:sp modelId="{C0C185AE-F478-4FBC-B9A8-32B008875C0D}">
      <dsp:nvSpPr>
        <dsp:cNvPr id="0" name=""/>
        <dsp:cNvSpPr/>
      </dsp:nvSpPr>
      <dsp:spPr>
        <a:xfrm>
          <a:off x="2387803" y="663893"/>
          <a:ext cx="1546715" cy="1275716"/>
        </a:xfrm>
        <a:prstGeom prst="roundRect">
          <a:avLst>
            <a:gd name="adj" fmla="val 10000"/>
          </a:avLst>
        </a:prstGeom>
        <a:solidFill>
          <a:schemeClr val="lt1">
            <a:alpha val="90000"/>
            <a:hueOff val="0"/>
            <a:satOff val="0"/>
            <a:lumOff val="0"/>
            <a:alphaOff val="0"/>
          </a:schemeClr>
        </a:solidFill>
        <a:ln w="25400" cap="flat" cmpd="sng" algn="ctr">
          <a:solidFill>
            <a:schemeClr val="bg1">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0965" tIns="100965" rIns="100965" bIns="100965" numCol="1" spcCol="1270" anchor="t" anchorCtr="0">
          <a:noAutofit/>
        </a:bodyPr>
        <a:lstStyle/>
        <a:p>
          <a:pPr marL="285750" lvl="1" indent="-285750" algn="l" defTabSz="2355850">
            <a:lnSpc>
              <a:spcPct val="90000"/>
            </a:lnSpc>
            <a:spcBef>
              <a:spcPct val="0"/>
            </a:spcBef>
            <a:spcAft>
              <a:spcPct val="15000"/>
            </a:spcAft>
            <a:buChar char="••"/>
          </a:pPr>
          <a:endParaRPr lang="en-GB" sz="5300" kern="1200" dirty="0"/>
        </a:p>
      </dsp:txBody>
      <dsp:txXfrm>
        <a:off x="2387803" y="937261"/>
        <a:ext cx="1546715" cy="1002349"/>
      </dsp:txXfrm>
    </dsp:sp>
    <dsp:sp modelId="{73009362-0618-45B6-B11E-2F5A3FC832F3}">
      <dsp:nvSpPr>
        <dsp:cNvPr id="0" name=""/>
        <dsp:cNvSpPr/>
      </dsp:nvSpPr>
      <dsp:spPr>
        <a:xfrm>
          <a:off x="2731518" y="390525"/>
          <a:ext cx="1374858" cy="546735"/>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it-IT" sz="2100" kern="1200" dirty="0" smtClean="0"/>
            <a:t>-30% ,-35%</a:t>
          </a:r>
          <a:endParaRPr lang="en-GB" sz="2100" kern="1200" dirty="0"/>
        </a:p>
      </dsp:txBody>
      <dsp:txXfrm>
        <a:off x="2731518" y="390525"/>
        <a:ext cx="1374858" cy="54673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A0409E-D34E-44ED-9C30-4993CD46D144}">
      <dsp:nvSpPr>
        <dsp:cNvPr id="0" name=""/>
        <dsp:cNvSpPr/>
      </dsp:nvSpPr>
      <dsp:spPr>
        <a:xfrm>
          <a:off x="0" y="0"/>
          <a:ext cx="1991320" cy="3063868"/>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kern="1200" dirty="0" err="1" smtClean="0"/>
            <a:t>Before</a:t>
          </a:r>
          <a:r>
            <a:rPr lang="it-IT" sz="1900" kern="1200" dirty="0" smtClean="0"/>
            <a:t> 2008</a:t>
          </a:r>
          <a:endParaRPr lang="en-GB" sz="1900" kern="1200" dirty="0"/>
        </a:p>
      </dsp:txBody>
      <dsp:txXfrm>
        <a:off x="0" y="1225547"/>
        <a:ext cx="1991320" cy="1225547"/>
      </dsp:txXfrm>
    </dsp:sp>
    <dsp:sp modelId="{43613574-52DE-444B-AF6C-B8C28D2388AD}">
      <dsp:nvSpPr>
        <dsp:cNvPr id="0" name=""/>
        <dsp:cNvSpPr/>
      </dsp:nvSpPr>
      <dsp:spPr>
        <a:xfrm>
          <a:off x="486806" y="183832"/>
          <a:ext cx="1020268" cy="102026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A05EFA-581C-4D64-91C3-0C9F5CFC70DE}">
      <dsp:nvSpPr>
        <dsp:cNvPr id="0" name=""/>
        <dsp:cNvSpPr/>
      </dsp:nvSpPr>
      <dsp:spPr>
        <a:xfrm>
          <a:off x="2073985" y="0"/>
          <a:ext cx="1991320" cy="3063868"/>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kern="1200" dirty="0" err="1" smtClean="0"/>
            <a:t>Our</a:t>
          </a:r>
          <a:r>
            <a:rPr lang="it-IT" sz="1900" kern="1200" dirty="0" smtClean="0"/>
            <a:t> </a:t>
          </a:r>
          <a:r>
            <a:rPr lang="it-IT" sz="1900" kern="1200" dirty="0" err="1" smtClean="0"/>
            <a:t>average</a:t>
          </a:r>
          <a:r>
            <a:rPr lang="it-IT" sz="1900" kern="1200" dirty="0" smtClean="0"/>
            <a:t> </a:t>
          </a:r>
          <a:r>
            <a:rPr lang="it-IT" sz="1900" kern="1200" dirty="0" err="1" smtClean="0"/>
            <a:t>results</a:t>
          </a:r>
          <a:endParaRPr lang="en-GB" sz="1900" kern="1200" dirty="0"/>
        </a:p>
      </dsp:txBody>
      <dsp:txXfrm>
        <a:off x="2073985" y="1225547"/>
        <a:ext cx="1991320" cy="1225547"/>
      </dsp:txXfrm>
    </dsp:sp>
    <dsp:sp modelId="{651EB96D-A04C-4606-A4FF-CE69C590DF11}">
      <dsp:nvSpPr>
        <dsp:cNvPr id="0" name=""/>
        <dsp:cNvSpPr/>
      </dsp:nvSpPr>
      <dsp:spPr>
        <a:xfrm>
          <a:off x="2537865" y="183832"/>
          <a:ext cx="1020268" cy="102026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3AAC74-0C6D-4C28-8A56-6A4847262AA6}">
      <dsp:nvSpPr>
        <dsp:cNvPr id="0" name=""/>
        <dsp:cNvSpPr/>
      </dsp:nvSpPr>
      <dsp:spPr>
        <a:xfrm>
          <a:off x="4103399" y="0"/>
          <a:ext cx="1991320" cy="3063868"/>
        </a:xfrm>
        <a:prstGeom prst="roundRect">
          <a:avLst>
            <a:gd name="adj" fmla="val 10000"/>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it-IT" sz="1900" kern="1200" dirty="0" err="1" smtClean="0"/>
            <a:t>After</a:t>
          </a:r>
          <a:r>
            <a:rPr lang="it-IT" sz="1900" kern="1200" dirty="0" smtClean="0"/>
            <a:t> the </a:t>
          </a:r>
          <a:r>
            <a:rPr lang="it-IT" sz="1900" kern="1200" dirty="0" err="1" smtClean="0"/>
            <a:t>juridical</a:t>
          </a:r>
          <a:r>
            <a:rPr lang="it-IT" sz="1900" kern="1200" dirty="0" smtClean="0"/>
            <a:t> </a:t>
          </a:r>
          <a:r>
            <a:rPr lang="it-IT" sz="1900" kern="1200" dirty="0" err="1" smtClean="0"/>
            <a:t>changing</a:t>
          </a:r>
          <a:r>
            <a:rPr lang="it-IT" sz="1900" kern="1200" dirty="0" smtClean="0"/>
            <a:t> </a:t>
          </a:r>
          <a:r>
            <a:rPr lang="it-IT" sz="1900" kern="1200" dirty="0" err="1" smtClean="0"/>
            <a:t>of</a:t>
          </a:r>
          <a:r>
            <a:rPr lang="it-IT" sz="1900" kern="1200" dirty="0" smtClean="0"/>
            <a:t> 2008</a:t>
          </a:r>
          <a:endParaRPr lang="en-GB" sz="1900" kern="1200" dirty="0"/>
        </a:p>
      </dsp:txBody>
      <dsp:txXfrm>
        <a:off x="4103399" y="1225547"/>
        <a:ext cx="1991320" cy="1225547"/>
      </dsp:txXfrm>
    </dsp:sp>
    <dsp:sp modelId="{C92050FF-8186-4384-8F96-A3133A026270}">
      <dsp:nvSpPr>
        <dsp:cNvPr id="0" name=""/>
        <dsp:cNvSpPr/>
      </dsp:nvSpPr>
      <dsp:spPr>
        <a:xfrm>
          <a:off x="4588925" y="183832"/>
          <a:ext cx="1020268" cy="102026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6D4DEC-A981-48F4-903D-B1452A6FE1D7}">
      <dsp:nvSpPr>
        <dsp:cNvPr id="0" name=""/>
        <dsp:cNvSpPr/>
      </dsp:nvSpPr>
      <dsp:spPr>
        <a:xfrm>
          <a:off x="201777" y="2357057"/>
          <a:ext cx="5608320" cy="640163"/>
        </a:xfrm>
        <a:prstGeom prst="leftRightArrow">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C0AA514-F251-451E-987A-70C215E13F3A}" type="datetimeFigureOut">
              <a:rPr lang="en-US"/>
              <a:pPr>
                <a:defRPr/>
              </a:pPr>
              <a:t>6/24/2010</a:t>
            </a:fld>
            <a:endParaRPr lang="en-GB"/>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B7EC067-98D9-4AA0-B0DA-FA3CA318F251}" type="slidenum">
              <a:rPr lang="en-GB"/>
              <a:pPr>
                <a:defRPr/>
              </a:pPr>
              <a:t>‹N›</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9286AE9-1146-4527-93F4-72D2CC062CEA}" type="datetimeFigureOut">
              <a:rPr lang="it-IT"/>
              <a:pPr>
                <a:defRPr/>
              </a:pPr>
              <a:t>24/06/2010</a:t>
            </a:fld>
            <a:endParaRPr lang="it-IT" dirty="0"/>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7" name="Segnaposto numero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5181792-5D47-45B0-A2A7-C2304B9225AD}" type="slidenum">
              <a:rPr lang="it-IT"/>
              <a:pPr>
                <a:defRPr/>
              </a:pPr>
              <a:t>‹N›</a:t>
            </a:fld>
            <a:endParaRPr lang="it-IT"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765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52416C-0EFB-43CE-8249-9E481F0EBD14}" type="slidenum">
              <a:rPr lang="it-IT" smtClean="0"/>
              <a:pPr fontAlgn="base">
                <a:spcBef>
                  <a:spcPct val="0"/>
                </a:spcBef>
                <a:spcAft>
                  <a:spcPct val="0"/>
                </a:spcAft>
                <a:defRPr/>
              </a:pPr>
              <a:t>1</a:t>
            </a:fld>
            <a:endParaRPr lang="it-IT"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686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C9F8B0-E20C-46EE-B156-80AB46F52F1E}" type="slidenum">
              <a:rPr lang="it-IT" smtClean="0"/>
              <a:pPr fontAlgn="base">
                <a:spcBef>
                  <a:spcPct val="0"/>
                </a:spcBef>
                <a:spcAft>
                  <a:spcPct val="0"/>
                </a:spcAft>
                <a:defRPr/>
              </a:pPr>
              <a:t>10</a:t>
            </a:fld>
            <a:endParaRPr lang="it-IT"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789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D1622E-F8C3-4B5E-81D0-00D5570BF06A}" type="slidenum">
              <a:rPr lang="it-IT" smtClean="0"/>
              <a:pPr fontAlgn="base">
                <a:spcBef>
                  <a:spcPct val="0"/>
                </a:spcBef>
                <a:spcAft>
                  <a:spcPct val="0"/>
                </a:spcAft>
                <a:defRPr/>
              </a:pPr>
              <a:t>11</a:t>
            </a:fld>
            <a:endParaRPr lang="it-IT"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891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C40EB9-AD1A-4F05-9779-B46639D741BA}" type="slidenum">
              <a:rPr lang="it-IT" smtClean="0"/>
              <a:pPr fontAlgn="base">
                <a:spcBef>
                  <a:spcPct val="0"/>
                </a:spcBef>
                <a:spcAft>
                  <a:spcPct val="0"/>
                </a:spcAft>
                <a:defRPr/>
              </a:pPr>
              <a:t>12</a:t>
            </a:fld>
            <a:endParaRPr lang="it-IT"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993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578824-0328-4010-A35D-99C9CB466867}" type="slidenum">
              <a:rPr lang="it-IT" smtClean="0"/>
              <a:pPr fontAlgn="base">
                <a:spcBef>
                  <a:spcPct val="0"/>
                </a:spcBef>
                <a:spcAft>
                  <a:spcPct val="0"/>
                </a:spcAft>
                <a:defRPr/>
              </a:pPr>
              <a:t>13</a:t>
            </a:fld>
            <a:endParaRPr lang="it-IT"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198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53DEF3-767D-4371-8F9C-80D3C3C1200E}" type="slidenum">
              <a:rPr lang="it-IT" smtClean="0"/>
              <a:pPr fontAlgn="base">
                <a:spcBef>
                  <a:spcPct val="0"/>
                </a:spcBef>
                <a:spcAft>
                  <a:spcPct val="0"/>
                </a:spcAft>
                <a:defRPr/>
              </a:pPr>
              <a:t>15</a:t>
            </a:fld>
            <a:endParaRPr lang="it-IT"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301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7430A3-567A-45C1-805D-9C785D90A790}" type="slidenum">
              <a:rPr lang="it-IT" smtClean="0"/>
              <a:pPr fontAlgn="base">
                <a:spcBef>
                  <a:spcPct val="0"/>
                </a:spcBef>
                <a:spcAft>
                  <a:spcPct val="0"/>
                </a:spcAft>
                <a:defRPr/>
              </a:pPr>
              <a:t>16</a:t>
            </a:fld>
            <a:endParaRPr lang="it-IT"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403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392FAE-F8C0-4C89-9157-20530014850B}" type="slidenum">
              <a:rPr lang="it-IT" smtClean="0"/>
              <a:pPr fontAlgn="base">
                <a:spcBef>
                  <a:spcPct val="0"/>
                </a:spcBef>
                <a:spcAft>
                  <a:spcPct val="0"/>
                </a:spcAft>
                <a:defRPr/>
              </a:pPr>
              <a:t>17</a:t>
            </a:fld>
            <a:endParaRPr lang="it-IT"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4505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34A94C-3541-4427-B9F1-19AF8C02DA1C}" type="slidenum">
              <a:rPr lang="it-IT" smtClean="0"/>
              <a:pPr fontAlgn="base">
                <a:spcBef>
                  <a:spcPct val="0"/>
                </a:spcBef>
                <a:spcAft>
                  <a:spcPct val="0"/>
                </a:spcAft>
                <a:defRPr/>
              </a:pPr>
              <a:t>19</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867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F5036C-4592-4CCE-A899-D5685B83C381}" type="slidenum">
              <a:rPr lang="it-IT" smtClean="0"/>
              <a:pPr fontAlgn="base">
                <a:spcBef>
                  <a:spcPct val="0"/>
                </a:spcBef>
                <a:spcAft>
                  <a:spcPct val="0"/>
                </a:spcAft>
                <a:defRPr/>
              </a:pPr>
              <a:t>2</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2969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50A4DE8-4FDB-4209-8311-46F566D71D07}" type="slidenum">
              <a:rPr lang="it-IT" smtClean="0"/>
              <a:pPr fontAlgn="base">
                <a:spcBef>
                  <a:spcPct val="0"/>
                </a:spcBef>
                <a:spcAft>
                  <a:spcPct val="0"/>
                </a:spcAft>
                <a:defRPr/>
              </a:pPr>
              <a:t>3</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072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4D7F04-10A8-469A-9E89-E7D8061C010A}" type="slidenum">
              <a:rPr lang="it-IT" smtClean="0"/>
              <a:pPr fontAlgn="base">
                <a:spcBef>
                  <a:spcPct val="0"/>
                </a:spcBef>
                <a:spcAft>
                  <a:spcPct val="0"/>
                </a:spcAft>
                <a:defRPr/>
              </a:pPr>
              <a:t>4</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1747"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71DC10-7E96-42AD-A9A9-7F449C322DB6}" type="slidenum">
              <a:rPr lang="it-IT" smtClean="0"/>
              <a:pPr fontAlgn="base">
                <a:spcBef>
                  <a:spcPct val="0"/>
                </a:spcBef>
                <a:spcAft>
                  <a:spcPct val="0"/>
                </a:spcAft>
                <a:defRPr/>
              </a:pPr>
              <a:t>5</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277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5A03B9-2A51-4872-B12B-D0AC223C8E2E}" type="slidenum">
              <a:rPr lang="it-IT" smtClean="0"/>
              <a:pPr fontAlgn="base">
                <a:spcBef>
                  <a:spcPct val="0"/>
                </a:spcBef>
                <a:spcAft>
                  <a:spcPct val="0"/>
                </a:spcAft>
                <a:defRPr/>
              </a:pPr>
              <a:t>6</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3795"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F828B7-AEE2-4FB4-B05D-7A39EF2B0D39}" type="slidenum">
              <a:rPr lang="it-IT" smtClean="0"/>
              <a:pPr fontAlgn="base">
                <a:spcBef>
                  <a:spcPct val="0"/>
                </a:spcBef>
                <a:spcAft>
                  <a:spcPct val="0"/>
                </a:spcAft>
                <a:defRPr/>
              </a:pPr>
              <a:t>7</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4819"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7FE50D-5087-454A-86C4-018B9276BA8B}" type="slidenum">
              <a:rPr lang="it-IT" smtClean="0"/>
              <a:pPr fontAlgn="base">
                <a:spcBef>
                  <a:spcPct val="0"/>
                </a:spcBef>
                <a:spcAft>
                  <a:spcPct val="0"/>
                </a:spcAft>
                <a:defRPr/>
              </a:pPr>
              <a:t>8</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35843"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it-IT" smtClean="0"/>
              <a:t>How to manage</a:t>
            </a:r>
          </a:p>
        </p:txBody>
      </p:sp>
      <p:sp>
        <p:nvSpPr>
          <p:cNvPr id="34820"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911067-9ECA-49EF-9F3A-BC5C9514AE18}" type="slidenum">
              <a:rPr lang="it-IT" smtClean="0"/>
              <a:pPr fontAlgn="base">
                <a:spcBef>
                  <a:spcPct val="0"/>
                </a:spcBef>
                <a:spcAft>
                  <a:spcPct val="0"/>
                </a:spcAft>
                <a:defRPr/>
              </a:pPr>
              <a:t>9</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21600BA6-2821-41EE-B181-2214852F3B03}"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016FB94-7757-43B0-B020-0E491C9D7AC3}" type="slidenum">
              <a:rPr lang="it-IT"/>
              <a:pPr>
                <a:defRPr/>
              </a:pPr>
              <a:t>‹N›</a:t>
            </a:fld>
            <a:endParaRPr lang="it-I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966A13FB-4853-4A71-88BD-BB1412D13F15}"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D571EBD0-A60F-4653-9A69-E4FD88A6610D}" type="slidenum">
              <a:rPr lang="it-IT"/>
              <a:pPr>
                <a:defRPr/>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45AB0B3-7460-42DF-AC80-8E2E02C853E0}"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F627B11-0C2A-4716-A7AC-EC5C92909F77}" type="slidenum">
              <a:rPr lang="it-IT"/>
              <a:pPr>
                <a:defRPr/>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D8B73CA7-70E8-42C7-BB07-E50244BAB0D5}"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15A39A6-A71F-4F4E-A855-DE18177E3BAB}" type="slidenum">
              <a:rPr lang="it-IT"/>
              <a:pPr>
                <a:defRPr/>
              </a:pPr>
              <a:t>‹N›</a:t>
            </a:fld>
            <a:endParaRPr lang="it-IT"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92180B7-E599-413E-BFAA-6458AA1CFEC8}"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B1410548-D9B6-44A3-B7B6-5D2681B5C6A6}" type="slidenum">
              <a:rPr lang="it-IT"/>
              <a:pPr>
                <a:defRPr/>
              </a:pPr>
              <a:t>‹N›</a:t>
            </a:fld>
            <a:endParaRPr lang="it-IT"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2FEA7D6-1DB8-4E09-8E78-B25595577F4F}"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12454579-5BEE-482D-8D7B-13B051C5F975}" type="slidenum">
              <a:rPr lang="it-IT"/>
              <a:pPr>
                <a:defRPr/>
              </a:pPr>
              <a:t>‹N›</a:t>
            </a:fld>
            <a:endParaRPr lang="it-IT"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7C728CA8-6F42-4CC9-8993-46583E19B470}" type="datetime1">
              <a:rPr lang="it-IT"/>
              <a:pPr>
                <a:defRPr/>
              </a:pPr>
              <a:t>24/06/2010</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BEE9F4DC-5A8A-4ECD-9FA5-B6BA307F2D0B}" type="slidenum">
              <a:rPr lang="it-IT"/>
              <a:pPr>
                <a:defRPr/>
              </a:pPr>
              <a:t>‹N›</a:t>
            </a:fld>
            <a:endParaRPr lang="it-IT"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31475810-E938-4474-8689-011A97D2877B}" type="datetime1">
              <a:rPr lang="it-IT"/>
              <a:pPr>
                <a:defRPr/>
              </a:pPr>
              <a:t>24/06/2010</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4D9C7CE5-E3B1-4538-9AB0-D8E1DFEF074D}" type="slidenum">
              <a:rPr lang="it-IT"/>
              <a:pPr>
                <a:defRPr/>
              </a:pPr>
              <a:t>‹N›</a:t>
            </a:fld>
            <a:endParaRPr lang="it-IT"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F1432DF4-B926-4EAD-BBDC-5C62B94B44D2}" type="datetime1">
              <a:rPr lang="it-IT"/>
              <a:pPr>
                <a:defRPr/>
              </a:pPr>
              <a:t>24/06/2010</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389B7E2B-5114-4813-90D5-ADAA9F2ED6F3}" type="slidenum">
              <a:rPr lang="it-IT"/>
              <a:pPr>
                <a:defRPr/>
              </a:pPr>
              <a:t>‹N›</a:t>
            </a:fld>
            <a:endParaRPr lang="it-IT"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E896C4C7-3A0D-4156-8500-646FB3A425B0}" type="datetime1">
              <a:rPr lang="it-IT"/>
              <a:pPr>
                <a:defRPr/>
              </a:pPr>
              <a:t>24/06/2010</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23035BDD-18B7-452D-8346-59E397A53E4F}" type="slidenum">
              <a:rPr lang="it-IT"/>
              <a:pPr>
                <a:defRPr/>
              </a:pPr>
              <a:t>‹N›</a:t>
            </a:fld>
            <a:endParaRPr lang="it-IT"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30F5140B-5CE9-4456-9353-638084727D75}" type="datetime1">
              <a:rPr lang="it-IT"/>
              <a:pPr>
                <a:defRPr/>
              </a:pPr>
              <a:t>24/06/2010</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3837F81A-BE4E-4AFF-9458-7A8ACB4DDD97}"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A6466CB-7B3D-46F9-9793-9745C8419DDA}"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45DF5E7-E6B2-4800-8317-85C20E60DA9A}" type="slidenum">
              <a:rPr lang="it-IT"/>
              <a:pPr>
                <a:defRPr/>
              </a:pPr>
              <a:t>‹N›</a:t>
            </a:fld>
            <a:endParaRPr lang="it-IT"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74DC60D0-7597-4A6C-9307-BCB82D2B67D3}" type="datetime1">
              <a:rPr lang="it-IT"/>
              <a:pPr>
                <a:defRPr/>
              </a:pPr>
              <a:t>24/06/2010</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B8FA488-2825-45FE-9958-242E93000508}" type="slidenum">
              <a:rPr lang="it-IT"/>
              <a:pPr>
                <a:defRPr/>
              </a:pPr>
              <a:t>‹N›</a:t>
            </a:fld>
            <a:endParaRPr lang="it-IT"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22A27755-B5CB-449B-8D6B-E2C79724CEAB}"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34E2F79-E335-413E-8696-B349ED6063B6}" type="slidenum">
              <a:rPr lang="it-IT"/>
              <a:pPr>
                <a:defRPr/>
              </a:pPr>
              <a:t>‹N›</a:t>
            </a:fld>
            <a:endParaRPr lang="it-IT"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3F145661-6CC8-4143-A577-8F7BD9F75362}"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97AB3207-2B86-4AF0-8BF3-E3C091A2C95A}" type="slidenum">
              <a:rPr lang="it-IT"/>
              <a:pPr>
                <a:defRPr/>
              </a:pPr>
              <a:t>‹N›</a:t>
            </a:fld>
            <a:endParaRPr lang="it-IT"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27049B57-A159-44B2-A6B9-6FCCA1E867D0}" type="datetime1">
              <a:rPr lang="it-IT"/>
              <a:pPr>
                <a:defRPr/>
              </a:pPr>
              <a:t>24/06/2010</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BB0A677B-DD71-44C3-AFC9-7CF25E64A618}" type="slidenum">
              <a:rPr lang="it-IT"/>
              <a:pPr>
                <a:defRPr/>
              </a:pPr>
              <a:t>‹N›</a:t>
            </a:fld>
            <a:endParaRPr lang="it-IT"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smtClean="0"/>
              <a:t>Fare clic per modificare lo stile del sottotitolo dello schema</a:t>
            </a:r>
            <a:endParaRPr lang="en-US"/>
          </a:p>
        </p:txBody>
      </p:sp>
      <p:sp>
        <p:nvSpPr>
          <p:cNvPr id="4" name="Segnaposto data 29"/>
          <p:cNvSpPr>
            <a:spLocks noGrp="1"/>
          </p:cNvSpPr>
          <p:nvPr>
            <p:ph type="dt" sz="half" idx="10"/>
          </p:nvPr>
        </p:nvSpPr>
        <p:spPr/>
        <p:txBody>
          <a:bodyPr/>
          <a:lstStyle>
            <a:lvl1pPr>
              <a:defRPr/>
            </a:lvl1pPr>
          </a:lstStyle>
          <a:p>
            <a:pPr>
              <a:defRPr/>
            </a:pPr>
            <a:fld id="{BCBF0F24-2199-48EF-A990-71F9E24CAC5F}" type="datetime1">
              <a:rPr lang="it-IT"/>
              <a:pPr>
                <a:defRPr/>
              </a:pPr>
              <a:t>24/06/2010</a:t>
            </a:fld>
            <a:endParaRPr lang="it-IT" dirty="0"/>
          </a:p>
        </p:txBody>
      </p:sp>
      <p:sp>
        <p:nvSpPr>
          <p:cNvPr id="5" name="Segnaposto piè di pagina 18"/>
          <p:cNvSpPr>
            <a:spLocks noGrp="1"/>
          </p:cNvSpPr>
          <p:nvPr>
            <p:ph type="ftr" sz="quarter" idx="11"/>
          </p:nvPr>
        </p:nvSpPr>
        <p:spPr/>
        <p:txBody>
          <a:bodyPr/>
          <a:lstStyle>
            <a:lvl1pPr>
              <a:defRPr/>
            </a:lvl1pPr>
          </a:lstStyle>
          <a:p>
            <a:pPr>
              <a:defRPr/>
            </a:pPr>
            <a:endParaRPr lang="it-IT"/>
          </a:p>
        </p:txBody>
      </p:sp>
      <p:sp>
        <p:nvSpPr>
          <p:cNvPr id="6" name="Segnaposto numero diapositiva 26"/>
          <p:cNvSpPr>
            <a:spLocks noGrp="1"/>
          </p:cNvSpPr>
          <p:nvPr>
            <p:ph type="sldNum" sz="quarter" idx="12"/>
          </p:nvPr>
        </p:nvSpPr>
        <p:spPr/>
        <p:txBody>
          <a:bodyPr/>
          <a:lstStyle>
            <a:lvl1pPr>
              <a:defRPr/>
            </a:lvl1pPr>
          </a:lstStyle>
          <a:p>
            <a:pPr>
              <a:defRPr/>
            </a:pPr>
            <a:fld id="{B40206EB-98D9-4FFF-A8D2-14F877CAD92B}" type="slidenum">
              <a:rPr lang="it-IT"/>
              <a:pPr>
                <a:defRPr/>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55F6B2A2-B46E-4450-8FCB-211348DBF619}" type="datetime1">
              <a:rPr lang="it-IT"/>
              <a:pPr>
                <a:defRPr/>
              </a:pPr>
              <a:t>24/06/2010</a:t>
            </a:fld>
            <a:endParaRPr lang="it-IT" dirty="0"/>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0FAEE90B-EDA9-42F8-BCEF-5617515B3560}" type="slidenum">
              <a:rPr lang="it-IT"/>
              <a:pPr>
                <a:defRPr/>
              </a:pPr>
              <a:t>‹N›</a:t>
            </a:fld>
            <a:endParaRPr lang="it-IT"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3EB82B77-41F9-4079-8508-26A80276020E}"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D860A6A-8F3A-48D5-8CF0-833E7B8462C6}" type="slidenum">
              <a:rPr lang="it-IT"/>
              <a:pPr>
                <a:defRPr/>
              </a:pPr>
              <a:t>‹N›</a:t>
            </a:fld>
            <a:endParaRPr lang="it-IT" dirty="0"/>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279AB66A-1DE4-4BFC-817B-CDDE90463DC0}" type="datetime1">
              <a:rPr lang="it-IT"/>
              <a:pPr>
                <a:defRPr/>
              </a:pPr>
              <a:t>24/06/2010</a:t>
            </a:fld>
            <a:endParaRPr lang="it-IT" dirty="0"/>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EA60F951-9322-4736-B3CC-BFD8D0F7E5F7}" type="slidenum">
              <a:rPr lang="it-IT"/>
              <a:pPr>
                <a:defRPr/>
              </a:pPr>
              <a:t>‹N›</a:t>
            </a:fld>
            <a:endParaRPr lang="it-IT"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9"/>
          <p:cNvSpPr>
            <a:spLocks noGrp="1"/>
          </p:cNvSpPr>
          <p:nvPr>
            <p:ph type="dt" sz="half" idx="10"/>
          </p:nvPr>
        </p:nvSpPr>
        <p:spPr/>
        <p:txBody>
          <a:bodyPr/>
          <a:lstStyle>
            <a:lvl1pPr>
              <a:defRPr/>
            </a:lvl1pPr>
          </a:lstStyle>
          <a:p>
            <a:pPr>
              <a:defRPr/>
            </a:pPr>
            <a:fld id="{A6FBF390-50A1-4AD6-8494-93F995336BE3}" type="datetime1">
              <a:rPr lang="it-IT"/>
              <a:pPr>
                <a:defRPr/>
              </a:pPr>
              <a:t>24/06/2010</a:t>
            </a:fld>
            <a:endParaRPr lang="it-IT" dirty="0"/>
          </a:p>
        </p:txBody>
      </p:sp>
      <p:sp>
        <p:nvSpPr>
          <p:cNvPr id="8" name="Segnaposto piè di pagina 21"/>
          <p:cNvSpPr>
            <a:spLocks noGrp="1"/>
          </p:cNvSpPr>
          <p:nvPr>
            <p:ph type="ftr" sz="quarter" idx="11"/>
          </p:nvPr>
        </p:nvSpPr>
        <p:spPr/>
        <p:txBody>
          <a:bodyPr/>
          <a:lstStyle>
            <a:lvl1pPr>
              <a:defRPr/>
            </a:lvl1pPr>
          </a:lstStyle>
          <a:p>
            <a:pPr>
              <a:defRPr/>
            </a:pPr>
            <a:endParaRPr lang="it-IT"/>
          </a:p>
        </p:txBody>
      </p:sp>
      <p:sp>
        <p:nvSpPr>
          <p:cNvPr id="9" name="Segnaposto numero diapositiva 17"/>
          <p:cNvSpPr>
            <a:spLocks noGrp="1"/>
          </p:cNvSpPr>
          <p:nvPr>
            <p:ph type="sldNum" sz="quarter" idx="12"/>
          </p:nvPr>
        </p:nvSpPr>
        <p:spPr/>
        <p:txBody>
          <a:bodyPr/>
          <a:lstStyle>
            <a:lvl1pPr>
              <a:defRPr/>
            </a:lvl1pPr>
          </a:lstStyle>
          <a:p>
            <a:pPr>
              <a:defRPr/>
            </a:pPr>
            <a:fld id="{4F6786DF-C753-4DC4-844D-915E3B6AB21C}" type="slidenum">
              <a:rPr lang="it-IT"/>
              <a:pPr>
                <a:defRPr/>
              </a:pPr>
              <a:t>‹N›</a:t>
            </a:fld>
            <a:endParaRPr lang="it-IT"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data 9"/>
          <p:cNvSpPr>
            <a:spLocks noGrp="1"/>
          </p:cNvSpPr>
          <p:nvPr>
            <p:ph type="dt" sz="half" idx="10"/>
          </p:nvPr>
        </p:nvSpPr>
        <p:spPr/>
        <p:txBody>
          <a:bodyPr/>
          <a:lstStyle>
            <a:lvl1pPr>
              <a:defRPr/>
            </a:lvl1pPr>
          </a:lstStyle>
          <a:p>
            <a:pPr>
              <a:defRPr/>
            </a:pPr>
            <a:fld id="{E31A4EB0-BB07-4081-A45F-A9493C2895E7}" type="datetime1">
              <a:rPr lang="it-IT"/>
              <a:pPr>
                <a:defRPr/>
              </a:pPr>
              <a:t>24/06/2010</a:t>
            </a:fld>
            <a:endParaRPr lang="it-IT" dirty="0"/>
          </a:p>
        </p:txBody>
      </p:sp>
      <p:sp>
        <p:nvSpPr>
          <p:cNvPr id="4" name="Segnaposto piè di pagina 21"/>
          <p:cNvSpPr>
            <a:spLocks noGrp="1"/>
          </p:cNvSpPr>
          <p:nvPr>
            <p:ph type="ftr" sz="quarter" idx="11"/>
          </p:nvPr>
        </p:nvSpPr>
        <p:spPr/>
        <p:txBody>
          <a:bodyPr/>
          <a:lstStyle>
            <a:lvl1pPr>
              <a:defRPr/>
            </a:lvl1pPr>
          </a:lstStyle>
          <a:p>
            <a:pPr>
              <a:defRPr/>
            </a:pPr>
            <a:endParaRPr lang="it-IT"/>
          </a:p>
        </p:txBody>
      </p:sp>
      <p:sp>
        <p:nvSpPr>
          <p:cNvPr id="5" name="Segnaposto numero diapositiva 17"/>
          <p:cNvSpPr>
            <a:spLocks noGrp="1"/>
          </p:cNvSpPr>
          <p:nvPr>
            <p:ph type="sldNum" sz="quarter" idx="12"/>
          </p:nvPr>
        </p:nvSpPr>
        <p:spPr/>
        <p:txBody>
          <a:bodyPr/>
          <a:lstStyle>
            <a:lvl1pPr>
              <a:defRPr/>
            </a:lvl1pPr>
          </a:lstStyle>
          <a:p>
            <a:pPr>
              <a:defRPr/>
            </a:pPr>
            <a:fld id="{538CBB57-C26E-4DB8-B2D0-452AE2DDD539}" type="slidenum">
              <a:rPr lang="it-IT"/>
              <a:pPr>
                <a:defRPr/>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2A9F37D-34DF-4831-9E3E-AD55138BEF03}" type="datetime1">
              <a:rPr lang="it-IT"/>
              <a:pPr>
                <a:defRPr/>
              </a:pPr>
              <a:t>24/06/2010</a:t>
            </a:fld>
            <a:endParaRPr lang="it-IT" dirty="0"/>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8FF40925-47EE-47E5-99DC-9664D8672705}" type="slidenum">
              <a:rPr lang="it-IT"/>
              <a:pPr>
                <a:defRPr/>
              </a:pPr>
              <a:t>‹N›</a:t>
            </a:fld>
            <a:endParaRPr lang="it-IT"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9"/>
          <p:cNvSpPr>
            <a:spLocks noGrp="1"/>
          </p:cNvSpPr>
          <p:nvPr>
            <p:ph type="dt" sz="half" idx="10"/>
          </p:nvPr>
        </p:nvSpPr>
        <p:spPr/>
        <p:txBody>
          <a:bodyPr/>
          <a:lstStyle>
            <a:lvl1pPr>
              <a:defRPr/>
            </a:lvl1pPr>
          </a:lstStyle>
          <a:p>
            <a:pPr>
              <a:defRPr/>
            </a:pPr>
            <a:fld id="{2CD6F607-E567-42AB-AE9A-F0E553861C09}" type="datetime1">
              <a:rPr lang="it-IT"/>
              <a:pPr>
                <a:defRPr/>
              </a:pPr>
              <a:t>24/06/2010</a:t>
            </a:fld>
            <a:endParaRPr lang="it-IT" dirty="0"/>
          </a:p>
        </p:txBody>
      </p:sp>
      <p:sp>
        <p:nvSpPr>
          <p:cNvPr id="3" name="Segnaposto piè di pagina 21"/>
          <p:cNvSpPr>
            <a:spLocks noGrp="1"/>
          </p:cNvSpPr>
          <p:nvPr>
            <p:ph type="ftr" sz="quarter" idx="11"/>
          </p:nvPr>
        </p:nvSpPr>
        <p:spPr/>
        <p:txBody>
          <a:bodyPr/>
          <a:lstStyle>
            <a:lvl1pPr>
              <a:defRPr/>
            </a:lvl1pPr>
          </a:lstStyle>
          <a:p>
            <a:pPr>
              <a:defRPr/>
            </a:pPr>
            <a:endParaRPr lang="it-IT"/>
          </a:p>
        </p:txBody>
      </p:sp>
      <p:sp>
        <p:nvSpPr>
          <p:cNvPr id="4" name="Segnaposto numero diapositiva 17"/>
          <p:cNvSpPr>
            <a:spLocks noGrp="1"/>
          </p:cNvSpPr>
          <p:nvPr>
            <p:ph type="sldNum" sz="quarter" idx="12"/>
          </p:nvPr>
        </p:nvSpPr>
        <p:spPr/>
        <p:txBody>
          <a:bodyPr/>
          <a:lstStyle>
            <a:lvl1pPr>
              <a:defRPr/>
            </a:lvl1pPr>
          </a:lstStyle>
          <a:p>
            <a:pPr>
              <a:defRPr/>
            </a:pPr>
            <a:fld id="{623A3F45-83BA-4A07-873F-6D861DCFB760}" type="slidenum">
              <a:rPr lang="it-IT"/>
              <a:pPr>
                <a:defRPr/>
              </a:pPr>
              <a:t>‹N›</a:t>
            </a:fld>
            <a:endParaRPr lang="it-IT"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it-IT" smtClean="0"/>
              <a:t>Fare clic per modificare lo stile del titolo</a:t>
            </a:r>
            <a:endParaRPr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9"/>
          <p:cNvSpPr>
            <a:spLocks noGrp="1"/>
          </p:cNvSpPr>
          <p:nvPr>
            <p:ph type="dt" sz="half" idx="10"/>
          </p:nvPr>
        </p:nvSpPr>
        <p:spPr/>
        <p:txBody>
          <a:bodyPr/>
          <a:lstStyle>
            <a:lvl1pPr>
              <a:defRPr/>
            </a:lvl1pPr>
          </a:lstStyle>
          <a:p>
            <a:pPr>
              <a:defRPr/>
            </a:pPr>
            <a:fld id="{35C51F39-7A50-4129-B55E-BC88885F4686}" type="datetime1">
              <a:rPr lang="it-IT"/>
              <a:pPr>
                <a:defRPr/>
              </a:pPr>
              <a:t>24/06/2010</a:t>
            </a:fld>
            <a:endParaRPr lang="it-IT" dirty="0"/>
          </a:p>
        </p:txBody>
      </p:sp>
      <p:sp>
        <p:nvSpPr>
          <p:cNvPr id="6" name="Segnaposto piè di pagina 21"/>
          <p:cNvSpPr>
            <a:spLocks noGrp="1"/>
          </p:cNvSpPr>
          <p:nvPr>
            <p:ph type="ftr" sz="quarter" idx="11"/>
          </p:nvPr>
        </p:nvSpPr>
        <p:spPr/>
        <p:txBody>
          <a:bodyPr/>
          <a:lstStyle>
            <a:lvl1pPr>
              <a:defRPr/>
            </a:lvl1pPr>
          </a:lstStyle>
          <a:p>
            <a:pPr>
              <a:defRPr/>
            </a:pPr>
            <a:endParaRPr lang="it-IT"/>
          </a:p>
        </p:txBody>
      </p:sp>
      <p:sp>
        <p:nvSpPr>
          <p:cNvPr id="7" name="Segnaposto numero diapositiva 17"/>
          <p:cNvSpPr>
            <a:spLocks noGrp="1"/>
          </p:cNvSpPr>
          <p:nvPr>
            <p:ph type="sldNum" sz="quarter" idx="12"/>
          </p:nvPr>
        </p:nvSpPr>
        <p:spPr/>
        <p:txBody>
          <a:bodyPr/>
          <a:lstStyle>
            <a:lvl1pPr>
              <a:defRPr/>
            </a:lvl1pPr>
          </a:lstStyle>
          <a:p>
            <a:pPr>
              <a:defRPr/>
            </a:pPr>
            <a:fld id="{527603F0-3DE9-4A53-BA45-1E71091FD262}" type="slidenum">
              <a:rPr lang="it-IT"/>
              <a:pPr>
                <a:defRPr/>
              </a:pPr>
              <a:t>‹N›</a:t>
            </a:fld>
            <a:endParaRPr lang="it-IT"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Ritaglia e arrotonda singolo angolo rettangolo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olo rettangolo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igura a mano libera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igura a mano libera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olo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it-IT" smtClean="0"/>
              <a:t>Fare clic per modificare lo stile del titolo</a:t>
            </a:r>
            <a:endParaRPr lang="en-US"/>
          </a:p>
        </p:txBody>
      </p:sp>
      <p:sp>
        <p:nvSpPr>
          <p:cNvPr id="4" name="Segnaposto testo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it-IT" noProof="0" dirty="0" smtClean="0"/>
              <a:t>Fare clic sull'icona per inserire un'immagine</a:t>
            </a:r>
            <a:endParaRPr lang="en-US" noProof="0" dirty="0"/>
          </a:p>
        </p:txBody>
      </p:sp>
      <p:sp>
        <p:nvSpPr>
          <p:cNvPr id="9" name="Segnaposto data 4"/>
          <p:cNvSpPr>
            <a:spLocks noGrp="1"/>
          </p:cNvSpPr>
          <p:nvPr>
            <p:ph type="dt" sz="half" idx="10"/>
          </p:nvPr>
        </p:nvSpPr>
        <p:spPr/>
        <p:txBody>
          <a:bodyPr/>
          <a:lstStyle>
            <a:lvl1pPr>
              <a:defRPr/>
            </a:lvl1pPr>
          </a:lstStyle>
          <a:p>
            <a:pPr>
              <a:defRPr/>
            </a:pPr>
            <a:fld id="{3AA035C6-9BB6-49B5-A014-7EB6D638F188}" type="datetime1">
              <a:rPr lang="it-IT"/>
              <a:pPr>
                <a:defRPr/>
              </a:pPr>
              <a:t>24/06/2010</a:t>
            </a:fld>
            <a:endParaRPr lang="it-IT" dirty="0"/>
          </a:p>
        </p:txBody>
      </p:sp>
      <p:sp>
        <p:nvSpPr>
          <p:cNvPr id="10" name="Segnaposto piè di pagina 5"/>
          <p:cNvSpPr>
            <a:spLocks noGrp="1"/>
          </p:cNvSpPr>
          <p:nvPr>
            <p:ph type="ftr" sz="quarter" idx="11"/>
          </p:nvPr>
        </p:nvSpPr>
        <p:spPr/>
        <p:txBody>
          <a:bodyPr/>
          <a:lstStyle>
            <a:lvl1pPr>
              <a:defRPr/>
            </a:lvl1pPr>
          </a:lstStyle>
          <a:p>
            <a:pPr>
              <a:defRPr/>
            </a:pPr>
            <a:endParaRPr lang="it-IT"/>
          </a:p>
        </p:txBody>
      </p:sp>
      <p:sp>
        <p:nvSpPr>
          <p:cNvPr id="11" name="Segnaposto numero diapositiva 6"/>
          <p:cNvSpPr>
            <a:spLocks noGrp="1"/>
          </p:cNvSpPr>
          <p:nvPr>
            <p:ph type="sldNum" sz="quarter" idx="12"/>
          </p:nvPr>
        </p:nvSpPr>
        <p:spPr>
          <a:xfrm>
            <a:off x="8077200" y="6356350"/>
            <a:ext cx="609600" cy="365125"/>
          </a:xfrm>
        </p:spPr>
        <p:txBody>
          <a:bodyPr/>
          <a:lstStyle>
            <a:lvl1pPr>
              <a:defRPr/>
            </a:lvl1pPr>
          </a:lstStyle>
          <a:p>
            <a:pPr>
              <a:defRPr/>
            </a:pPr>
            <a:fld id="{6E770628-FF9B-40C8-80D1-DAE53A19AB4C}" type="slidenum">
              <a:rPr lang="it-IT"/>
              <a:pPr>
                <a:defRPr/>
              </a:pPr>
              <a:t>‹N›</a:t>
            </a:fld>
            <a:endParaRPr lang="it-IT"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CC3DE3AC-F477-48E4-8E9F-0E3E6FD18E2D}" type="datetime1">
              <a:rPr lang="it-IT"/>
              <a:pPr>
                <a:defRPr/>
              </a:pPr>
              <a:t>24/06/2010</a:t>
            </a:fld>
            <a:endParaRPr lang="it-IT" dirty="0"/>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CF0AB513-FE83-4987-A766-B2D6EFAF3549}" type="slidenum">
              <a:rPr lang="it-IT"/>
              <a:pPr>
                <a:defRPr/>
              </a:pPr>
              <a:t>‹N›</a:t>
            </a:fld>
            <a:endParaRPr lang="it-IT"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9"/>
          <p:cNvSpPr>
            <a:spLocks noGrp="1"/>
          </p:cNvSpPr>
          <p:nvPr>
            <p:ph type="dt" sz="half" idx="10"/>
          </p:nvPr>
        </p:nvSpPr>
        <p:spPr/>
        <p:txBody>
          <a:bodyPr/>
          <a:lstStyle>
            <a:lvl1pPr>
              <a:defRPr/>
            </a:lvl1pPr>
          </a:lstStyle>
          <a:p>
            <a:pPr>
              <a:defRPr/>
            </a:pPr>
            <a:fld id="{3F05F22E-2D4E-42F4-8A70-35DC8C3EB8E9}" type="datetime1">
              <a:rPr lang="it-IT"/>
              <a:pPr>
                <a:defRPr/>
              </a:pPr>
              <a:t>24/06/2010</a:t>
            </a:fld>
            <a:endParaRPr lang="it-IT" dirty="0"/>
          </a:p>
        </p:txBody>
      </p:sp>
      <p:sp>
        <p:nvSpPr>
          <p:cNvPr id="5" name="Segnaposto piè di pagina 21"/>
          <p:cNvSpPr>
            <a:spLocks noGrp="1"/>
          </p:cNvSpPr>
          <p:nvPr>
            <p:ph type="ftr" sz="quarter" idx="11"/>
          </p:nvPr>
        </p:nvSpPr>
        <p:spPr/>
        <p:txBody>
          <a:bodyPr/>
          <a:lstStyle>
            <a:lvl1pPr>
              <a:defRPr/>
            </a:lvl1pPr>
          </a:lstStyle>
          <a:p>
            <a:pPr>
              <a:defRPr/>
            </a:pPr>
            <a:endParaRPr lang="it-IT"/>
          </a:p>
        </p:txBody>
      </p:sp>
      <p:sp>
        <p:nvSpPr>
          <p:cNvPr id="6" name="Segnaposto numero diapositiva 17"/>
          <p:cNvSpPr>
            <a:spLocks noGrp="1"/>
          </p:cNvSpPr>
          <p:nvPr>
            <p:ph type="sldNum" sz="quarter" idx="12"/>
          </p:nvPr>
        </p:nvSpPr>
        <p:spPr/>
        <p:txBody>
          <a:bodyPr/>
          <a:lstStyle>
            <a:lvl1pPr>
              <a:defRPr/>
            </a:lvl1pPr>
          </a:lstStyle>
          <a:p>
            <a:pPr>
              <a:defRPr/>
            </a:pPr>
            <a:fld id="{4F2D5637-F4AC-473C-BFF7-973136D9CA15}" type="slidenum">
              <a:rPr lang="it-IT"/>
              <a:pPr>
                <a:defRPr/>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CD9820F7-9159-40C9-8AFA-816253E1C3A0}" type="datetime1">
              <a:rPr lang="it-IT"/>
              <a:pPr>
                <a:defRPr/>
              </a:pPr>
              <a:t>24/06/2010</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12C08FF-FCA5-4172-86C6-E59D55296B68}" type="slidenum">
              <a:rPr lang="it-IT"/>
              <a:pPr>
                <a:defRPr/>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300F550F-4596-4F5F-A97C-B254532E7698}" type="datetime1">
              <a:rPr lang="it-IT"/>
              <a:pPr>
                <a:defRPr/>
              </a:pPr>
              <a:t>24/06/2010</a:t>
            </a:fld>
            <a:endParaRPr lang="it-IT" dirty="0"/>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065997E3-1C5A-4CB7-99A5-D1962DD7A1A8}" type="slidenum">
              <a:rPr lang="it-IT"/>
              <a:pPr>
                <a:defRPr/>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3C901F96-D9F7-4DE1-A548-1411DBC74D4F}" type="datetime1">
              <a:rPr lang="it-IT"/>
              <a:pPr>
                <a:defRPr/>
              </a:pPr>
              <a:t>24/06/2010</a:t>
            </a:fld>
            <a:endParaRPr lang="it-IT" dirty="0"/>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27559EC0-371D-44A3-B902-6C721A9B4299}" type="slidenum">
              <a:rPr lang="it-IT"/>
              <a:pPr>
                <a:defRPr/>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B9A84DBC-855D-43E1-A3D2-786E3A9A9B76}" type="datetime1">
              <a:rPr lang="it-IT"/>
              <a:pPr>
                <a:defRPr/>
              </a:pPr>
              <a:t>24/06/2010</a:t>
            </a:fld>
            <a:endParaRPr lang="it-IT" dirty="0"/>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1C2F6B85-0869-4BFE-BBB8-474CC8F02019}" type="slidenum">
              <a:rPr lang="it-IT"/>
              <a:pPr>
                <a:defRPr/>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02C7FBC5-7883-414B-B4D9-4205C112E640}" type="datetime1">
              <a:rPr lang="it-IT"/>
              <a:pPr>
                <a:defRPr/>
              </a:pPr>
              <a:t>24/06/2010</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26170E3-EFD8-4519-86A0-6859213AA43C}" type="slidenum">
              <a:rPr lang="it-IT"/>
              <a:pPr>
                <a:defRPr/>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6D353BEF-0506-4C3C-B1C6-76B06A692217}" type="datetime1">
              <a:rPr lang="it-IT"/>
              <a:pPr>
                <a:defRPr/>
              </a:pPr>
              <a:t>24/06/2010</a:t>
            </a:fld>
            <a:endParaRPr lang="it-IT" dirty="0"/>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042474F3-107F-46AC-A305-F0EEF1E63A5B}" type="slidenum">
              <a:rPr lang="it-IT"/>
              <a:pPr>
                <a:defRPr/>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CFB142A-5AA7-4B5F-A3C5-99BB65B75AE7}" type="datetime1">
              <a:rPr lang="it-IT"/>
              <a:pPr>
                <a:defRPr/>
              </a:pPr>
              <a:t>24/06/2010</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755686F-3DCF-4AA7-B3C0-0F0711FFAAAF}"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2051"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423A7B5-FA9C-480E-9C39-0C5D6908F0B5}" type="datetime1">
              <a:rPr lang="it-IT"/>
              <a:pPr>
                <a:defRPr/>
              </a:pPr>
              <a:t>24/06/2010</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0CDFA69-6286-473C-A323-B7E8AC718C7E}" type="slidenum">
              <a:rPr lang="it-IT"/>
              <a:pPr>
                <a:defRPr/>
              </a:pPr>
              <a:t>‹N›</a:t>
            </a:fld>
            <a:endParaRPr lang="it-IT" dirty="0"/>
          </a:p>
        </p:txBody>
      </p:sp>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igura a mano libera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3076" name="Segnaposto titolo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it-IT" smtClean="0"/>
              <a:t>Fare clic per modificare lo stile del titolo</a:t>
            </a:r>
            <a:endParaRPr lang="en-US" smtClean="0"/>
          </a:p>
        </p:txBody>
      </p:sp>
      <p:sp>
        <p:nvSpPr>
          <p:cNvPr id="3077" name="Segnaposto testo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1DE41155-DA7A-4536-890C-D4D3D31BE491}" type="datetime1">
              <a:rPr lang="it-IT"/>
              <a:pPr>
                <a:defRPr/>
              </a:pPr>
              <a:t>24/06/2010</a:t>
            </a:fld>
            <a:endParaRPr lang="it-IT" dirty="0"/>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548C8652-6628-46C0-9E97-5E17AE25528F}" type="slidenum">
              <a:rPr lang="it-IT"/>
              <a:pPr>
                <a:defRPr/>
              </a:pPr>
              <a:t>‹N›</a:t>
            </a:fld>
            <a:endParaRPr lang="it-IT" dirty="0"/>
          </a:p>
        </p:txBody>
      </p:sp>
      <p:grpSp>
        <p:nvGrpSpPr>
          <p:cNvPr id="3081" name="Gruppo 1"/>
          <p:cNvGrpSpPr>
            <a:grpSpLocks/>
          </p:cNvGrpSpPr>
          <p:nvPr/>
        </p:nvGrpSpPr>
        <p:grpSpPr bwMode="auto">
          <a:xfrm>
            <a:off x="-19050" y="203200"/>
            <a:ext cx="9180513" cy="647700"/>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793" r:id="rId1"/>
    <p:sldLayoutId id="2147483785" r:id="rId2"/>
    <p:sldLayoutId id="2147483794" r:id="rId3"/>
    <p:sldLayoutId id="2147483786" r:id="rId4"/>
    <p:sldLayoutId id="2147483787" r:id="rId5"/>
    <p:sldLayoutId id="2147483788" r:id="rId6"/>
    <p:sldLayoutId id="2147483789" r:id="rId7"/>
    <p:sldLayoutId id="2147483790" r:id="rId8"/>
    <p:sldLayoutId id="2147483795" r:id="rId9"/>
    <p:sldLayoutId id="2147483791" r:id="rId10"/>
    <p:sldLayoutId id="2147483792"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riccardo.roscelli@polito.it"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mailto:stefania.sabatino@polito.it" TargetMode="External"/><Relationship Id="rId4" Type="http://schemas.openxmlformats.org/officeDocument/2006/relationships/hyperlink" Target="mailto:luisa.ingaramo@polito.i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750" y="928688"/>
            <a:ext cx="8389938" cy="1470025"/>
          </a:xfrm>
        </p:spPr>
        <p:txBody>
          <a:bodyPr rtlCol="0">
            <a:normAutofit fontScale="90000"/>
          </a:bodyPr>
          <a:lstStyle/>
          <a:p>
            <a:pPr algn="r" eaLnBrk="1" fontAlgn="auto" hangingPunct="1">
              <a:spcAft>
                <a:spcPts val="0"/>
              </a:spcAft>
              <a:defRPr/>
            </a:pPr>
            <a:r>
              <a:rPr lang="it-IT" b="1" dirty="0" smtClean="0">
                <a:solidFill>
                  <a:srgbClr val="FF0066"/>
                </a:solidFill>
              </a:rPr>
              <a:t>THE INCIDENCE OF COMPENSATIVE COSTS FOR PUBLIC STANDARD SERVICES</a:t>
            </a:r>
            <a:endParaRPr lang="it-IT" dirty="0">
              <a:solidFill>
                <a:srgbClr val="FF0066"/>
              </a:solidFill>
            </a:endParaRPr>
          </a:p>
        </p:txBody>
      </p:sp>
      <p:sp>
        <p:nvSpPr>
          <p:cNvPr id="3" name="Sottotitolo 2"/>
          <p:cNvSpPr>
            <a:spLocks noGrp="1"/>
          </p:cNvSpPr>
          <p:nvPr>
            <p:ph type="subTitle" idx="1"/>
          </p:nvPr>
        </p:nvSpPr>
        <p:spPr>
          <a:xfrm>
            <a:off x="2500313" y="2819400"/>
            <a:ext cx="6400800" cy="1752600"/>
          </a:xfrm>
        </p:spPr>
        <p:txBody>
          <a:bodyPr rtlCol="0">
            <a:normAutofit/>
          </a:bodyPr>
          <a:lstStyle/>
          <a:p>
            <a:pPr algn="r" eaLnBrk="1" fontAlgn="auto" hangingPunct="1">
              <a:spcAft>
                <a:spcPts val="0"/>
              </a:spcAft>
              <a:buFont typeface="Arial" pitchFamily="34" charset="0"/>
              <a:buNone/>
              <a:defRPr/>
            </a:pPr>
            <a:r>
              <a:rPr lang="en-US" b="1" dirty="0" smtClean="0">
                <a:solidFill>
                  <a:schemeClr val="bg1">
                    <a:lumMod val="50000"/>
                  </a:schemeClr>
                </a:solidFill>
              </a:rPr>
              <a:t>the </a:t>
            </a:r>
            <a:r>
              <a:rPr lang="en-US" b="1" dirty="0">
                <a:solidFill>
                  <a:schemeClr val="bg1">
                    <a:lumMod val="50000"/>
                  </a:schemeClr>
                </a:solidFill>
              </a:rPr>
              <a:t>case of Turin</a:t>
            </a:r>
            <a:endParaRPr lang="it-IT" dirty="0">
              <a:solidFill>
                <a:schemeClr val="bg1">
                  <a:lumMod val="50000"/>
                </a:schemeClr>
              </a:solidFill>
            </a:endParaRPr>
          </a:p>
          <a:p>
            <a:pPr algn="r" eaLnBrk="1" fontAlgn="auto" hangingPunct="1">
              <a:spcAft>
                <a:spcPts val="0"/>
              </a:spcAft>
              <a:buFont typeface="Arial" pitchFamily="34" charset="0"/>
              <a:buNone/>
              <a:defRPr/>
            </a:pPr>
            <a:endParaRPr lang="it-IT" dirty="0">
              <a:solidFill>
                <a:schemeClr val="bg1">
                  <a:lumMod val="50000"/>
                </a:schemeClr>
              </a:solidFill>
            </a:endParaRPr>
          </a:p>
        </p:txBody>
      </p:sp>
      <p:pic>
        <p:nvPicPr>
          <p:cNvPr id="7172" name="Picture 2"/>
          <p:cNvPicPr>
            <a:picLocks noChangeAspect="1" noChangeArrowheads="1"/>
          </p:cNvPicPr>
          <p:nvPr/>
        </p:nvPicPr>
        <p:blipFill>
          <a:blip r:embed="rId3" cstate="print"/>
          <a:srcRect/>
          <a:stretch>
            <a:fillRect/>
          </a:stretch>
        </p:blipFill>
        <p:spPr bwMode="auto">
          <a:xfrm>
            <a:off x="428625" y="5715000"/>
            <a:ext cx="2152650" cy="866775"/>
          </a:xfrm>
          <a:prstGeom prst="rect">
            <a:avLst/>
          </a:prstGeom>
          <a:noFill/>
          <a:ln w="9525">
            <a:noFill/>
            <a:miter lim="800000"/>
            <a:headEnd/>
            <a:tailEnd/>
          </a:ln>
        </p:spPr>
      </p:pic>
      <p:pic>
        <p:nvPicPr>
          <p:cNvPr id="7173" name="Picture 3"/>
          <p:cNvPicPr>
            <a:picLocks noChangeAspect="1" noChangeArrowheads="1"/>
          </p:cNvPicPr>
          <p:nvPr/>
        </p:nvPicPr>
        <p:blipFill>
          <a:blip r:embed="rId4" cstate="print"/>
          <a:srcRect/>
          <a:stretch>
            <a:fillRect/>
          </a:stretch>
        </p:blipFill>
        <p:spPr bwMode="auto">
          <a:xfrm>
            <a:off x="6357938" y="5929313"/>
            <a:ext cx="1304925" cy="409575"/>
          </a:xfrm>
          <a:prstGeom prst="rect">
            <a:avLst/>
          </a:prstGeom>
          <a:noFill/>
          <a:ln w="9525">
            <a:noFill/>
            <a:miter lim="800000"/>
            <a:headEnd/>
            <a:tailEnd/>
          </a:ln>
        </p:spPr>
      </p:pic>
      <p:pic>
        <p:nvPicPr>
          <p:cNvPr id="7174" name="Picture 4"/>
          <p:cNvPicPr>
            <a:picLocks noChangeAspect="1" noChangeArrowheads="1"/>
          </p:cNvPicPr>
          <p:nvPr/>
        </p:nvPicPr>
        <p:blipFill>
          <a:blip r:embed="rId5" cstate="print"/>
          <a:srcRect/>
          <a:stretch>
            <a:fillRect/>
          </a:stretch>
        </p:blipFill>
        <p:spPr bwMode="auto">
          <a:xfrm>
            <a:off x="7786688" y="6000750"/>
            <a:ext cx="895350" cy="514350"/>
          </a:xfrm>
          <a:prstGeom prst="rect">
            <a:avLst/>
          </a:prstGeom>
          <a:noFill/>
          <a:ln w="9525">
            <a:noFill/>
            <a:miter lim="800000"/>
            <a:headEnd/>
            <a:tailEnd/>
          </a:ln>
        </p:spPr>
      </p:pic>
      <p:sp>
        <p:nvSpPr>
          <p:cNvPr id="7175" name="CasellaDiTesto 12"/>
          <p:cNvSpPr txBox="1">
            <a:spLocks noChangeArrowheads="1"/>
          </p:cNvSpPr>
          <p:nvPr/>
        </p:nvSpPr>
        <p:spPr bwMode="auto">
          <a:xfrm>
            <a:off x="428625" y="3857625"/>
            <a:ext cx="8358188" cy="1477963"/>
          </a:xfrm>
          <a:prstGeom prst="rect">
            <a:avLst/>
          </a:prstGeom>
          <a:noFill/>
          <a:ln w="9525">
            <a:noFill/>
            <a:miter lim="800000"/>
            <a:headEnd/>
            <a:tailEnd/>
          </a:ln>
        </p:spPr>
        <p:txBody>
          <a:bodyPr>
            <a:spAutoFit/>
          </a:bodyPr>
          <a:lstStyle/>
          <a:p>
            <a:pPr algn="r"/>
            <a:r>
              <a:rPr lang="it-IT">
                <a:latin typeface="Calibri" pitchFamily="34" charset="0"/>
              </a:rPr>
              <a:t>Authors:</a:t>
            </a:r>
          </a:p>
          <a:p>
            <a:pPr algn="r"/>
            <a:r>
              <a:rPr lang="it-IT" b="1">
                <a:latin typeface="Calibri" pitchFamily="34" charset="0"/>
              </a:rPr>
              <a:t>prof. Riccardo ROSCELLI</a:t>
            </a:r>
          </a:p>
          <a:p>
            <a:pPr algn="r"/>
            <a:r>
              <a:rPr lang="it-IT" b="1">
                <a:latin typeface="Calibri" pitchFamily="34" charset="0"/>
              </a:rPr>
              <a:t>arch. Luisa INGARAMO</a:t>
            </a:r>
          </a:p>
          <a:p>
            <a:pPr algn="r"/>
            <a:r>
              <a:rPr lang="it-IT" b="1">
                <a:latin typeface="Calibri" pitchFamily="34" charset="0"/>
              </a:rPr>
              <a:t>arch. Stefania SABATINO</a:t>
            </a:r>
          </a:p>
          <a:p>
            <a:pPr algn="r"/>
            <a:endParaRPr lang="it-IT">
              <a:latin typeface="Calibri" pitchFamily="34" charset="0"/>
            </a:endParaRPr>
          </a:p>
        </p:txBody>
      </p:sp>
      <p:sp>
        <p:nvSpPr>
          <p:cNvPr id="9" name="Segnaposto numero diapositiva 8"/>
          <p:cNvSpPr>
            <a:spLocks noGrp="1"/>
          </p:cNvSpPr>
          <p:nvPr>
            <p:ph type="sldNum" sz="quarter" idx="12"/>
          </p:nvPr>
        </p:nvSpPr>
        <p:spPr>
          <a:xfrm>
            <a:off x="6553200" y="6421438"/>
            <a:ext cx="2133600" cy="365125"/>
          </a:xfrm>
        </p:spPr>
        <p:txBody>
          <a:bodyPr/>
          <a:lstStyle/>
          <a:p>
            <a:pPr>
              <a:defRPr/>
            </a:pPr>
            <a:fld id="{AA4CE3DC-A6A9-49F6-BA6A-2AAE8922D6F5}" type="slidenum">
              <a:rPr lang="it-IT"/>
              <a:pPr>
                <a:defRPr/>
              </a:pPr>
              <a:t>1</a:t>
            </a:fld>
            <a:endParaRPr lang="it-IT" dirty="0"/>
          </a:p>
        </p:txBody>
      </p:sp>
      <p:sp>
        <p:nvSpPr>
          <p:cNvPr id="7177" name="Segnaposto piè di pagina 9"/>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it-IT" sz="2000" b="1" dirty="0" smtClean="0">
                <a:solidFill>
                  <a:schemeClr val="tx1"/>
                </a:solidFill>
              </a:rPr>
              <a:t>24° june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tangolo 3"/>
          <p:cNvSpPr>
            <a:spLocks noChangeArrowheads="1"/>
          </p:cNvSpPr>
          <p:nvPr/>
        </p:nvSpPr>
        <p:spPr bwMode="auto">
          <a:xfrm>
            <a:off x="1331913" y="1557338"/>
            <a:ext cx="6688137" cy="368300"/>
          </a:xfrm>
          <a:prstGeom prst="rect">
            <a:avLst/>
          </a:prstGeom>
          <a:noFill/>
          <a:ln w="9525">
            <a:noFill/>
            <a:miter lim="800000"/>
            <a:headEnd/>
            <a:tailEnd/>
          </a:ln>
        </p:spPr>
        <p:txBody>
          <a:bodyPr wrap="none">
            <a:spAutoFit/>
          </a:bodyPr>
          <a:lstStyle/>
          <a:p>
            <a:r>
              <a:rPr lang="it-IT" b="1">
                <a:solidFill>
                  <a:srgbClr val="FF0066"/>
                </a:solidFill>
                <a:latin typeface="Calibri" pitchFamily="34" charset="0"/>
              </a:rPr>
              <a:t>THE STANDARD AREAS PRICE NEGOTIATION: A POSSIBLE SOLUTION?</a:t>
            </a:r>
          </a:p>
        </p:txBody>
      </p:sp>
      <p:sp>
        <p:nvSpPr>
          <p:cNvPr id="16387" name="Titolo 3"/>
          <p:cNvSpPr>
            <a:spLocks noGrp="1"/>
          </p:cNvSpPr>
          <p:nvPr>
            <p:ph type="title"/>
          </p:nvPr>
        </p:nvSpPr>
        <p:spPr>
          <a:xfrm>
            <a:off x="457200" y="184150"/>
            <a:ext cx="8229600" cy="1323975"/>
          </a:xfrm>
        </p:spPr>
        <p:txBody>
          <a:bodyPr>
            <a:spAutoFit/>
          </a:bodyPr>
          <a:lstStyle/>
          <a:p>
            <a:pPr eaLnBrk="1" hangingPunct="1"/>
            <a:r>
              <a:rPr lang="it-IT" sz="4000" b="1" smtClean="0"/>
              <a:t>THE SOLUTION PROPOSED BY THE TURIN CITY </a:t>
            </a:r>
          </a:p>
        </p:txBody>
      </p:sp>
      <p:graphicFrame>
        <p:nvGraphicFramePr>
          <p:cNvPr id="9" name="Diagramma 8"/>
          <p:cNvGraphicFramePr/>
          <p:nvPr/>
        </p:nvGraphicFramePr>
        <p:xfrm>
          <a:off x="285720" y="2447512"/>
          <a:ext cx="8390736" cy="4208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9" name="CasellaDiTesto 9"/>
          <p:cNvSpPr txBox="1">
            <a:spLocks noChangeArrowheads="1"/>
          </p:cNvSpPr>
          <p:nvPr/>
        </p:nvSpPr>
        <p:spPr bwMode="auto">
          <a:xfrm>
            <a:off x="1071563" y="4429125"/>
            <a:ext cx="769937" cy="708025"/>
          </a:xfrm>
          <a:prstGeom prst="rect">
            <a:avLst/>
          </a:prstGeom>
          <a:noFill/>
          <a:ln w="9525">
            <a:noFill/>
            <a:miter lim="800000"/>
            <a:headEnd/>
            <a:tailEnd/>
          </a:ln>
        </p:spPr>
        <p:txBody>
          <a:bodyPr>
            <a:spAutoFit/>
          </a:bodyPr>
          <a:lstStyle/>
          <a:p>
            <a:pPr algn="ctr"/>
            <a:r>
              <a:rPr lang="en-US" sz="4000" b="1">
                <a:latin typeface="Calibri" pitchFamily="34" charset="0"/>
              </a:rPr>
              <a:t>1</a:t>
            </a:r>
          </a:p>
        </p:txBody>
      </p:sp>
      <p:sp>
        <p:nvSpPr>
          <p:cNvPr id="16390" name="CasellaDiTesto 10"/>
          <p:cNvSpPr txBox="1">
            <a:spLocks noChangeArrowheads="1"/>
          </p:cNvSpPr>
          <p:nvPr/>
        </p:nvSpPr>
        <p:spPr bwMode="auto">
          <a:xfrm>
            <a:off x="7143750" y="5000625"/>
            <a:ext cx="769938" cy="708025"/>
          </a:xfrm>
          <a:prstGeom prst="rect">
            <a:avLst/>
          </a:prstGeom>
          <a:noFill/>
          <a:ln w="9525">
            <a:noFill/>
            <a:miter lim="800000"/>
            <a:headEnd/>
            <a:tailEnd/>
          </a:ln>
        </p:spPr>
        <p:txBody>
          <a:bodyPr>
            <a:spAutoFit/>
          </a:bodyPr>
          <a:lstStyle/>
          <a:p>
            <a:pPr algn="ctr"/>
            <a:r>
              <a:rPr lang="en-US" sz="4000" b="1">
                <a:latin typeface="Calibri" pitchFamily="34" charset="0"/>
              </a:rPr>
              <a:t>2</a:t>
            </a:r>
          </a:p>
        </p:txBody>
      </p:sp>
      <p:sp>
        <p:nvSpPr>
          <p:cNvPr id="16391" name="CasellaDiTesto 11"/>
          <p:cNvSpPr txBox="1">
            <a:spLocks noChangeArrowheads="1"/>
          </p:cNvSpPr>
          <p:nvPr/>
        </p:nvSpPr>
        <p:spPr bwMode="auto">
          <a:xfrm>
            <a:off x="130175" y="5648325"/>
            <a:ext cx="3506788" cy="923925"/>
          </a:xfrm>
          <a:prstGeom prst="rect">
            <a:avLst/>
          </a:prstGeom>
          <a:noFill/>
          <a:ln w="9525">
            <a:noFill/>
            <a:miter lim="800000"/>
            <a:headEnd/>
            <a:tailEnd/>
          </a:ln>
        </p:spPr>
        <p:txBody>
          <a:bodyPr>
            <a:spAutoFit/>
          </a:bodyPr>
          <a:lstStyle/>
          <a:p>
            <a:r>
              <a:rPr lang="en-US" b="1">
                <a:latin typeface="Calibri" pitchFamily="34" charset="0"/>
              </a:rPr>
              <a:t>GIVES AN EARLY OPINION ON THE FAIR VALUE TO PAY FOR THE LAND-SHARE TO BE COMPENSED</a:t>
            </a:r>
          </a:p>
        </p:txBody>
      </p:sp>
      <p:sp>
        <p:nvSpPr>
          <p:cNvPr id="16392" name="CasellaDiTesto 12"/>
          <p:cNvSpPr txBox="1">
            <a:spLocks noChangeArrowheads="1"/>
          </p:cNvSpPr>
          <p:nvPr/>
        </p:nvSpPr>
        <p:spPr bwMode="auto">
          <a:xfrm>
            <a:off x="5929313" y="3719513"/>
            <a:ext cx="3079750" cy="923925"/>
          </a:xfrm>
          <a:prstGeom prst="rect">
            <a:avLst/>
          </a:prstGeom>
          <a:noFill/>
          <a:ln w="9525">
            <a:noFill/>
            <a:miter lim="800000"/>
            <a:headEnd/>
            <a:tailEnd/>
          </a:ln>
        </p:spPr>
        <p:txBody>
          <a:bodyPr>
            <a:spAutoFit/>
          </a:bodyPr>
          <a:lstStyle/>
          <a:p>
            <a:pPr algn="r"/>
            <a:r>
              <a:rPr lang="en-US" b="1">
                <a:latin typeface="Calibri" pitchFamily="34" charset="0"/>
              </a:rPr>
              <a:t>THE CITY SENTENCES A DISCRETION AROUND THE  PROPOSAL ADEQUACY</a:t>
            </a:r>
          </a:p>
        </p:txBody>
      </p:sp>
      <p:sp>
        <p:nvSpPr>
          <p:cNvPr id="16393" name="CasellaDiTesto 13"/>
          <p:cNvSpPr txBox="1">
            <a:spLocks noChangeArrowheads="1"/>
          </p:cNvSpPr>
          <p:nvPr/>
        </p:nvSpPr>
        <p:spPr bwMode="auto">
          <a:xfrm>
            <a:off x="6858000" y="5715000"/>
            <a:ext cx="1428750" cy="523875"/>
          </a:xfrm>
          <a:prstGeom prst="rect">
            <a:avLst/>
          </a:prstGeom>
          <a:noFill/>
          <a:ln w="9525">
            <a:noFill/>
            <a:miter lim="800000"/>
            <a:headEnd/>
            <a:tailEnd/>
          </a:ln>
        </p:spPr>
        <p:txBody>
          <a:bodyPr>
            <a:spAutoFit/>
          </a:bodyPr>
          <a:lstStyle/>
          <a:p>
            <a:pPr algn="ctr"/>
            <a:r>
              <a:rPr lang="en-US" sz="2800" b="1">
                <a:solidFill>
                  <a:srgbClr val="FF0066"/>
                </a:solidFill>
                <a:latin typeface="Calibri" pitchFamily="34" charset="0"/>
              </a:rPr>
              <a:t>CITY</a:t>
            </a:r>
          </a:p>
        </p:txBody>
      </p:sp>
      <p:sp>
        <p:nvSpPr>
          <p:cNvPr id="16394" name="CasellaDiTesto 14"/>
          <p:cNvSpPr txBox="1">
            <a:spLocks noChangeArrowheads="1"/>
          </p:cNvSpPr>
          <p:nvPr/>
        </p:nvSpPr>
        <p:spPr bwMode="auto">
          <a:xfrm>
            <a:off x="3143250" y="2428875"/>
            <a:ext cx="720725" cy="708025"/>
          </a:xfrm>
          <a:prstGeom prst="rect">
            <a:avLst/>
          </a:prstGeom>
          <a:noFill/>
          <a:ln w="9525">
            <a:noFill/>
            <a:miter lim="800000"/>
            <a:headEnd/>
            <a:tailEnd/>
          </a:ln>
        </p:spPr>
        <p:txBody>
          <a:bodyPr>
            <a:spAutoFit/>
          </a:bodyPr>
          <a:lstStyle/>
          <a:p>
            <a:pPr algn="ctr"/>
            <a:r>
              <a:rPr lang="en-US" sz="4000" b="1">
                <a:latin typeface="Calibri" pitchFamily="34" charset="0"/>
              </a:rPr>
              <a:t>3</a:t>
            </a:r>
          </a:p>
        </p:txBody>
      </p:sp>
      <p:sp>
        <p:nvSpPr>
          <p:cNvPr id="16" name="Triangolo isoscele 15"/>
          <p:cNvSpPr/>
          <p:nvPr/>
        </p:nvSpPr>
        <p:spPr>
          <a:xfrm>
            <a:off x="3811588" y="5214938"/>
            <a:ext cx="1903412" cy="714375"/>
          </a:xfrm>
          <a:prstGeom prst="triangl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Pergamena 2 18"/>
          <p:cNvSpPr/>
          <p:nvPr/>
        </p:nvSpPr>
        <p:spPr>
          <a:xfrm>
            <a:off x="2928938" y="2143125"/>
            <a:ext cx="3286125" cy="2500313"/>
          </a:xfrm>
          <a:prstGeom prst="horizontalScroll">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20" name="Immagine 19" descr="moneta.gif"/>
          <p:cNvPicPr>
            <a:picLocks noChangeAspect="1"/>
          </p:cNvPicPr>
          <p:nvPr/>
        </p:nvPicPr>
        <p:blipFill>
          <a:blip r:embed="rId8" cstate="print">
            <a:duotone>
              <a:prstClr val="black"/>
              <a:schemeClr val="accent2">
                <a:tint val="45000"/>
                <a:satMod val="400000"/>
              </a:schemeClr>
            </a:duotone>
            <a:lum bright="29000" contrast="2000"/>
          </a:blip>
          <a:stretch>
            <a:fillRect/>
          </a:stretch>
        </p:blipFill>
        <p:spPr>
          <a:xfrm flipH="1">
            <a:off x="5357818" y="3500438"/>
            <a:ext cx="642942" cy="644205"/>
          </a:xfrm>
          <a:prstGeom prst="rect">
            <a:avLst/>
          </a:prstGeom>
        </p:spPr>
      </p:pic>
      <p:sp>
        <p:nvSpPr>
          <p:cNvPr id="16398" name="CasellaDiTesto 21"/>
          <p:cNvSpPr txBox="1">
            <a:spLocks noChangeArrowheads="1"/>
          </p:cNvSpPr>
          <p:nvPr/>
        </p:nvSpPr>
        <p:spPr bwMode="auto">
          <a:xfrm>
            <a:off x="3357563" y="3071813"/>
            <a:ext cx="1928812" cy="1200150"/>
          </a:xfrm>
          <a:prstGeom prst="rect">
            <a:avLst/>
          </a:prstGeom>
          <a:noFill/>
          <a:ln w="9525">
            <a:noFill/>
            <a:miter lim="800000"/>
            <a:headEnd/>
            <a:tailEnd/>
          </a:ln>
        </p:spPr>
        <p:txBody>
          <a:bodyPr>
            <a:spAutoFit/>
          </a:bodyPr>
          <a:lstStyle/>
          <a:p>
            <a:r>
              <a:rPr lang="it-IT">
                <a:latin typeface="Calibri" pitchFamily="34" charset="0"/>
              </a:rPr>
              <a:t>THE NEGOTIATION LEADS TO A CONTRACTUAL AGREEMENT</a:t>
            </a:r>
            <a:endParaRPr lang="en-GB">
              <a:latin typeface="Calibri" pitchFamily="34" charset="0"/>
            </a:endParaRPr>
          </a:p>
        </p:txBody>
      </p:sp>
      <p:sp>
        <p:nvSpPr>
          <p:cNvPr id="18" name="Segnaposto numero diapositiva 17"/>
          <p:cNvSpPr>
            <a:spLocks noGrp="1"/>
          </p:cNvSpPr>
          <p:nvPr>
            <p:ph type="sldNum" sz="quarter" idx="12"/>
          </p:nvPr>
        </p:nvSpPr>
        <p:spPr/>
        <p:txBody>
          <a:bodyPr/>
          <a:lstStyle/>
          <a:p>
            <a:pPr>
              <a:defRPr/>
            </a:pPr>
            <a:fld id="{5FC1178C-E990-4567-B566-D29663A73942}" type="slidenum">
              <a:rPr lang="it-IT"/>
              <a:pPr>
                <a:defRPr/>
              </a:pPr>
              <a:t>10</a:t>
            </a:fld>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tangolo 3"/>
          <p:cNvSpPr>
            <a:spLocks noChangeArrowheads="1"/>
          </p:cNvSpPr>
          <p:nvPr/>
        </p:nvSpPr>
        <p:spPr bwMode="auto">
          <a:xfrm>
            <a:off x="4356100" y="1773238"/>
            <a:ext cx="4176713" cy="1476375"/>
          </a:xfrm>
          <a:prstGeom prst="rect">
            <a:avLst/>
          </a:prstGeom>
          <a:noFill/>
          <a:ln w="9525">
            <a:noFill/>
            <a:miter lim="800000"/>
            <a:headEnd/>
            <a:tailEnd/>
          </a:ln>
        </p:spPr>
        <p:txBody>
          <a:bodyPr>
            <a:spAutoFit/>
          </a:bodyPr>
          <a:lstStyle/>
          <a:p>
            <a:pPr algn="ctr"/>
            <a:r>
              <a:rPr lang="it-IT" b="1">
                <a:solidFill>
                  <a:srgbClr val="FF0066"/>
                </a:solidFill>
                <a:latin typeface="Calibri" pitchFamily="34" charset="0"/>
              </a:rPr>
              <a:t>THE LAND SHARE USEFUL FOR PUBLIC USES CAN BE COMPENSATED THROUGH A FAIR PRICE.</a:t>
            </a:r>
          </a:p>
          <a:p>
            <a:pPr algn="ctr"/>
            <a:endParaRPr lang="it-IT" b="1">
              <a:solidFill>
                <a:srgbClr val="FF0066"/>
              </a:solidFill>
              <a:latin typeface="Calibri" pitchFamily="34" charset="0"/>
            </a:endParaRPr>
          </a:p>
          <a:p>
            <a:pPr algn="ctr"/>
            <a:r>
              <a:rPr lang="it-IT" b="1">
                <a:solidFill>
                  <a:srgbClr val="FF0066"/>
                </a:solidFill>
                <a:latin typeface="Calibri" pitchFamily="34" charset="0"/>
              </a:rPr>
              <a:t>AS THE MARKET PRICE IS TOO HIGH…</a:t>
            </a:r>
          </a:p>
        </p:txBody>
      </p:sp>
      <p:sp>
        <p:nvSpPr>
          <p:cNvPr id="17411" name="Titolo 3"/>
          <p:cNvSpPr>
            <a:spLocks noGrp="1"/>
          </p:cNvSpPr>
          <p:nvPr>
            <p:ph type="title"/>
          </p:nvPr>
        </p:nvSpPr>
        <p:spPr>
          <a:xfrm>
            <a:off x="457200" y="184150"/>
            <a:ext cx="8229600" cy="1323975"/>
          </a:xfrm>
        </p:spPr>
        <p:txBody>
          <a:bodyPr>
            <a:spAutoFit/>
          </a:bodyPr>
          <a:lstStyle/>
          <a:p>
            <a:pPr eaLnBrk="1" hangingPunct="1"/>
            <a:r>
              <a:rPr lang="it-IT" sz="4000" b="1" smtClean="0"/>
              <a:t>THE SOLUTION PROPOSED BY THE TURIN CITY </a:t>
            </a:r>
          </a:p>
        </p:txBody>
      </p:sp>
      <p:sp>
        <p:nvSpPr>
          <p:cNvPr id="7" name="Rettangolo 6"/>
          <p:cNvSpPr/>
          <p:nvPr/>
        </p:nvSpPr>
        <p:spPr>
          <a:xfrm rot="21228095">
            <a:off x="1757363" y="4327525"/>
            <a:ext cx="5976937" cy="215900"/>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3" name="CasellaDiTesto 5"/>
          <p:cNvSpPr txBox="1">
            <a:spLocks noChangeArrowheads="1"/>
          </p:cNvSpPr>
          <p:nvPr/>
        </p:nvSpPr>
        <p:spPr bwMode="auto">
          <a:xfrm>
            <a:off x="468313" y="1844675"/>
            <a:ext cx="2447925" cy="923925"/>
          </a:xfrm>
          <a:prstGeom prst="rect">
            <a:avLst/>
          </a:prstGeom>
          <a:noFill/>
          <a:ln w="9525">
            <a:noFill/>
            <a:miter lim="800000"/>
            <a:headEnd/>
            <a:tailEnd/>
          </a:ln>
        </p:spPr>
        <p:txBody>
          <a:bodyPr>
            <a:spAutoFit/>
          </a:bodyPr>
          <a:lstStyle/>
          <a:p>
            <a:pPr algn="ctr"/>
            <a:r>
              <a:rPr lang="en-US">
                <a:latin typeface="Calibri" pitchFamily="34" charset="0"/>
              </a:rPr>
              <a:t>THE PRIVATE DEVELOPER PROPOSAL IS BASED ON:</a:t>
            </a:r>
          </a:p>
        </p:txBody>
      </p:sp>
      <p:sp>
        <p:nvSpPr>
          <p:cNvPr id="13" name="Triangolo isoscele 12"/>
          <p:cNvSpPr/>
          <p:nvPr/>
        </p:nvSpPr>
        <p:spPr>
          <a:xfrm rot="10800000">
            <a:off x="468313" y="2784475"/>
            <a:ext cx="2447925" cy="1868488"/>
          </a:xfrm>
          <a:prstGeom prst="triangle">
            <a:avLst>
              <a:gd name="adj" fmla="val 4751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ttangolo arrotondato 13"/>
          <p:cNvSpPr/>
          <p:nvPr/>
        </p:nvSpPr>
        <p:spPr>
          <a:xfrm>
            <a:off x="1547813" y="2928938"/>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“RATE OF RETURN” EXPECTATION</a:t>
            </a:r>
          </a:p>
        </p:txBody>
      </p:sp>
      <p:sp>
        <p:nvSpPr>
          <p:cNvPr id="15" name="Rettangolo arrotondato 14"/>
          <p:cNvSpPr/>
          <p:nvPr/>
        </p:nvSpPr>
        <p:spPr>
          <a:xfrm>
            <a:off x="1547813" y="3576638"/>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COMPENSATIVE COSTS                     (AS ADDITIONAL CHARGE)</a:t>
            </a:r>
          </a:p>
        </p:txBody>
      </p:sp>
      <p:sp>
        <p:nvSpPr>
          <p:cNvPr id="16" name="Triangolo isoscele 15"/>
          <p:cNvSpPr/>
          <p:nvPr/>
        </p:nvSpPr>
        <p:spPr>
          <a:xfrm>
            <a:off x="6732588" y="4292600"/>
            <a:ext cx="2016125" cy="1800225"/>
          </a:xfrm>
          <a:prstGeom prst="triangl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ttangolo arrotondato 16"/>
          <p:cNvSpPr/>
          <p:nvPr/>
        </p:nvSpPr>
        <p:spPr>
          <a:xfrm>
            <a:off x="5364163" y="4652963"/>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EFFECTIVE COSTS OF THE PUBLIC STANDARD SERVICES</a:t>
            </a:r>
          </a:p>
        </p:txBody>
      </p:sp>
      <p:sp>
        <p:nvSpPr>
          <p:cNvPr id="18" name="Rettangolo arrotondato 17"/>
          <p:cNvSpPr/>
          <p:nvPr/>
        </p:nvSpPr>
        <p:spPr>
          <a:xfrm>
            <a:off x="5364163" y="5300663"/>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PUBLIC BUDGET CONSTRAINS</a:t>
            </a:r>
          </a:p>
        </p:txBody>
      </p:sp>
      <p:sp>
        <p:nvSpPr>
          <p:cNvPr id="17420" name="CasellaDiTesto 18"/>
          <p:cNvSpPr txBox="1">
            <a:spLocks noChangeArrowheads="1"/>
          </p:cNvSpPr>
          <p:nvPr/>
        </p:nvSpPr>
        <p:spPr bwMode="auto">
          <a:xfrm>
            <a:off x="4140200" y="3716338"/>
            <a:ext cx="1079500" cy="1447800"/>
          </a:xfrm>
          <a:prstGeom prst="rect">
            <a:avLst/>
          </a:prstGeom>
          <a:noFill/>
          <a:ln w="9525">
            <a:noFill/>
            <a:miter lim="800000"/>
            <a:headEnd/>
            <a:tailEnd/>
          </a:ln>
        </p:spPr>
        <p:txBody>
          <a:bodyPr>
            <a:spAutoFit/>
          </a:bodyPr>
          <a:lstStyle/>
          <a:p>
            <a:r>
              <a:rPr lang="en-US" sz="8800" b="1">
                <a:solidFill>
                  <a:srgbClr val="FF0066"/>
                </a:solidFill>
                <a:latin typeface="Calibri" pitchFamily="34" charset="0"/>
              </a:rPr>
              <a:t>?</a:t>
            </a:r>
          </a:p>
        </p:txBody>
      </p:sp>
      <p:sp>
        <p:nvSpPr>
          <p:cNvPr id="17421" name="Rettangolo 20"/>
          <p:cNvSpPr>
            <a:spLocks noChangeArrowheads="1"/>
          </p:cNvSpPr>
          <p:nvPr/>
        </p:nvSpPr>
        <p:spPr bwMode="auto">
          <a:xfrm>
            <a:off x="539750" y="5229225"/>
            <a:ext cx="4176713" cy="1477963"/>
          </a:xfrm>
          <a:prstGeom prst="rect">
            <a:avLst/>
          </a:prstGeom>
          <a:noFill/>
          <a:ln w="9525">
            <a:noFill/>
            <a:miter lim="800000"/>
            <a:headEnd/>
            <a:tailEnd/>
          </a:ln>
        </p:spPr>
        <p:txBody>
          <a:bodyPr>
            <a:spAutoFit/>
          </a:bodyPr>
          <a:lstStyle/>
          <a:p>
            <a:pPr algn="ctr"/>
            <a:r>
              <a:rPr lang="it-IT" b="1">
                <a:solidFill>
                  <a:srgbClr val="FF0066"/>
                </a:solidFill>
                <a:latin typeface="Calibri" pitchFamily="34" charset="0"/>
              </a:rPr>
              <a:t>…THE  CITY </a:t>
            </a:r>
            <a:r>
              <a:rPr lang="it-IT" b="1" i="1">
                <a:solidFill>
                  <a:srgbClr val="FF0066"/>
                </a:solidFill>
                <a:latin typeface="Calibri" pitchFamily="34" charset="0"/>
              </a:rPr>
              <a:t>HERITAGE OFFICE </a:t>
            </a:r>
            <a:r>
              <a:rPr lang="it-IT" b="1">
                <a:solidFill>
                  <a:srgbClr val="FF0066"/>
                </a:solidFill>
                <a:latin typeface="Calibri" pitchFamily="34" charset="0"/>
              </a:rPr>
              <a:t>NEEDED A SUPPORT IN DEFINING A PROPER METHODOLOGY USEFUL TO CHECK THE PRIVATE PROPOSAL FROM IT’S INNER POINT OF VIEW</a:t>
            </a:r>
          </a:p>
        </p:txBody>
      </p:sp>
      <p:sp>
        <p:nvSpPr>
          <p:cNvPr id="22" name="Rettangolo arrotondato 21"/>
          <p:cNvSpPr/>
          <p:nvPr/>
        </p:nvSpPr>
        <p:spPr>
          <a:xfrm>
            <a:off x="1547813" y="2924175"/>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“RATE OF RETURN” EXPECTATION</a:t>
            </a:r>
          </a:p>
        </p:txBody>
      </p:sp>
      <p:sp>
        <p:nvSpPr>
          <p:cNvPr id="23" name="Rettangolo arrotondato 22"/>
          <p:cNvSpPr/>
          <p:nvPr/>
        </p:nvSpPr>
        <p:spPr>
          <a:xfrm>
            <a:off x="1547813" y="3573463"/>
            <a:ext cx="2447925" cy="5032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COMPENSATIVE COSTS                     (AS ADDITIONAL CHARGE)</a:t>
            </a:r>
          </a:p>
        </p:txBody>
      </p:sp>
      <p:sp>
        <p:nvSpPr>
          <p:cNvPr id="24" name="Segnaposto numero diapositiva 23"/>
          <p:cNvSpPr>
            <a:spLocks noGrp="1"/>
          </p:cNvSpPr>
          <p:nvPr>
            <p:ph type="sldNum" sz="quarter" idx="12"/>
          </p:nvPr>
        </p:nvSpPr>
        <p:spPr/>
        <p:txBody>
          <a:bodyPr/>
          <a:lstStyle/>
          <a:p>
            <a:pPr>
              <a:defRPr/>
            </a:pPr>
            <a:fld id="{2D10BC1D-ADC5-4BAB-A42D-F94A8117FEE8}" type="slidenum">
              <a:rPr lang="it-IT"/>
              <a:pPr>
                <a:defRPr/>
              </a:pPr>
              <a:t>11</a:t>
            </a:fld>
            <a:endParaRPr lang="it-IT" dirty="0"/>
          </a:p>
        </p:txBody>
      </p:sp>
      <p:sp>
        <p:nvSpPr>
          <p:cNvPr id="17425" name="CasellaDiTesto 25"/>
          <p:cNvSpPr txBox="1">
            <a:spLocks noChangeArrowheads="1"/>
          </p:cNvSpPr>
          <p:nvPr/>
        </p:nvSpPr>
        <p:spPr bwMode="auto">
          <a:xfrm>
            <a:off x="6804025" y="6165850"/>
            <a:ext cx="1871663" cy="368300"/>
          </a:xfrm>
          <a:prstGeom prst="rect">
            <a:avLst/>
          </a:prstGeom>
          <a:noFill/>
          <a:ln w="9525">
            <a:noFill/>
            <a:miter lim="800000"/>
            <a:headEnd/>
            <a:tailEnd/>
          </a:ln>
        </p:spPr>
        <p:txBody>
          <a:bodyPr>
            <a:spAutoFit/>
          </a:bodyPr>
          <a:lstStyle/>
          <a:p>
            <a:pPr algn="ctr"/>
            <a:r>
              <a:rPr lang="en-US" b="1">
                <a:solidFill>
                  <a:srgbClr val="FF0066"/>
                </a:solidFill>
                <a:latin typeface="Calibri" pitchFamily="34" charset="0"/>
              </a:rPr>
              <a:t>THE CITY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riangolo isoscele 12"/>
          <p:cNvSpPr/>
          <p:nvPr/>
        </p:nvSpPr>
        <p:spPr>
          <a:xfrm rot="10800000">
            <a:off x="827088" y="1214438"/>
            <a:ext cx="7632700" cy="5454650"/>
          </a:xfrm>
          <a:prstGeom prst="triangle">
            <a:avLst/>
          </a:prstGeom>
          <a:noFill/>
          <a:ln>
            <a:solidFill>
              <a:schemeClr val="tx1">
                <a:lumMod val="50000"/>
                <a:lumOff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Rettangolo arrotondato 28"/>
          <p:cNvSpPr/>
          <p:nvPr/>
        </p:nvSpPr>
        <p:spPr>
          <a:xfrm>
            <a:off x="214313" y="4572000"/>
            <a:ext cx="7715250" cy="1285875"/>
          </a:xfrm>
          <a:prstGeom prst="roundRect">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GB" dirty="0">
              <a:solidFill>
                <a:schemeClr val="tx1"/>
              </a:solidFill>
            </a:endParaRPr>
          </a:p>
        </p:txBody>
      </p:sp>
      <p:sp>
        <p:nvSpPr>
          <p:cNvPr id="14" name="Rettangolo arrotondato 13"/>
          <p:cNvSpPr/>
          <p:nvPr/>
        </p:nvSpPr>
        <p:spPr>
          <a:xfrm>
            <a:off x="1285875" y="2857500"/>
            <a:ext cx="7358063" cy="1285875"/>
          </a:xfrm>
          <a:prstGeom prst="roundRect">
            <a:avLst/>
          </a:prstGeom>
          <a:solidFill>
            <a:schemeClr val="bg1"/>
          </a:solid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 name="Titolo 3"/>
          <p:cNvSpPr txBox="1">
            <a:spLocks/>
          </p:cNvSpPr>
          <p:nvPr/>
        </p:nvSpPr>
        <p:spPr>
          <a:xfrm>
            <a:off x="0" y="184150"/>
            <a:ext cx="9144000" cy="646113"/>
          </a:xfrm>
          <a:prstGeom prst="rect">
            <a:avLst/>
          </a:prstGeom>
          <a:noFill/>
        </p:spPr>
        <p:txBody>
          <a:bodyPr>
            <a:spAutoFit/>
          </a:bodyPr>
          <a:lstStyle/>
          <a:p>
            <a:pPr algn="ctr" fontAlgn="auto">
              <a:spcAft>
                <a:spcPts val="0"/>
              </a:spcAft>
              <a:defRPr/>
            </a:pPr>
            <a:r>
              <a:rPr lang="it-IT" sz="3600" b="1" dirty="0">
                <a:latin typeface="+mj-lt"/>
                <a:ea typeface="+mj-ea"/>
                <a:cs typeface="+mj-cs"/>
              </a:rPr>
              <a:t>THE POLYTHECNIC OF TURIN CONTRIBUTION</a:t>
            </a:r>
          </a:p>
        </p:txBody>
      </p:sp>
      <p:sp>
        <p:nvSpPr>
          <p:cNvPr id="9" name="Triangolo isoscele 8"/>
          <p:cNvSpPr/>
          <p:nvPr/>
        </p:nvSpPr>
        <p:spPr>
          <a:xfrm>
            <a:off x="6732588" y="4292600"/>
            <a:ext cx="2016125" cy="1800225"/>
          </a:xfrm>
          <a:prstGeom prst="triangl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ttangolo arrotondato 9"/>
          <p:cNvSpPr/>
          <p:nvPr/>
        </p:nvSpPr>
        <p:spPr>
          <a:xfrm>
            <a:off x="5364163" y="4652963"/>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EFFECTIVE COSTS OF THE PUBLIC STANDARD SERVICES</a:t>
            </a:r>
          </a:p>
        </p:txBody>
      </p:sp>
      <p:sp>
        <p:nvSpPr>
          <p:cNvPr id="11" name="Rettangolo arrotondato 10"/>
          <p:cNvSpPr/>
          <p:nvPr/>
        </p:nvSpPr>
        <p:spPr>
          <a:xfrm>
            <a:off x="5364163" y="5300663"/>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PUBLIC BUDGET CONSTRAINS</a:t>
            </a:r>
          </a:p>
        </p:txBody>
      </p:sp>
      <p:sp>
        <p:nvSpPr>
          <p:cNvPr id="22" name="Rettangolo arrotondato 21"/>
          <p:cNvSpPr/>
          <p:nvPr/>
        </p:nvSpPr>
        <p:spPr>
          <a:xfrm>
            <a:off x="1547813" y="2928938"/>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“RATE OF RETURN” EXPECTATION</a:t>
            </a:r>
          </a:p>
        </p:txBody>
      </p:sp>
      <p:sp>
        <p:nvSpPr>
          <p:cNvPr id="23" name="Rettangolo arrotondato 22"/>
          <p:cNvSpPr/>
          <p:nvPr/>
        </p:nvSpPr>
        <p:spPr>
          <a:xfrm>
            <a:off x="1547813" y="3576638"/>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a:solidFill>
                  <a:schemeClr val="tx1"/>
                </a:solidFill>
              </a:rPr>
              <a:t>COMPENSATIVE COSTS                     (AS ADDITIONAL CHARGE)</a:t>
            </a:r>
          </a:p>
        </p:txBody>
      </p:sp>
      <p:sp>
        <p:nvSpPr>
          <p:cNvPr id="24" name="Rettangolo arrotondato 23"/>
          <p:cNvSpPr/>
          <p:nvPr/>
        </p:nvSpPr>
        <p:spPr>
          <a:xfrm>
            <a:off x="1547813" y="2924175"/>
            <a:ext cx="2447925" cy="504825"/>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“RATE OF RETURN” EXPECTATION</a:t>
            </a:r>
          </a:p>
        </p:txBody>
      </p:sp>
      <p:sp>
        <p:nvSpPr>
          <p:cNvPr id="25" name="Rettangolo arrotondato 24"/>
          <p:cNvSpPr/>
          <p:nvPr/>
        </p:nvSpPr>
        <p:spPr>
          <a:xfrm>
            <a:off x="1547813" y="3573463"/>
            <a:ext cx="2447925" cy="503237"/>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b="1" dirty="0">
                <a:solidFill>
                  <a:schemeClr val="tx1"/>
                </a:solidFill>
              </a:rPr>
              <a:t>COMPENSATIVE COSTS                     (AS ADDITIONAL CHARGE)</a:t>
            </a:r>
          </a:p>
        </p:txBody>
      </p:sp>
      <p:sp>
        <p:nvSpPr>
          <p:cNvPr id="18445" name="CasellaDiTesto 25"/>
          <p:cNvSpPr txBox="1">
            <a:spLocks noChangeArrowheads="1"/>
          </p:cNvSpPr>
          <p:nvPr/>
        </p:nvSpPr>
        <p:spPr bwMode="auto">
          <a:xfrm>
            <a:off x="785813" y="1214438"/>
            <a:ext cx="7643812" cy="338137"/>
          </a:xfrm>
          <a:prstGeom prst="rect">
            <a:avLst/>
          </a:prstGeom>
          <a:noFill/>
          <a:ln w="9525">
            <a:noFill/>
            <a:miter lim="800000"/>
            <a:headEnd/>
            <a:tailEnd/>
          </a:ln>
        </p:spPr>
        <p:txBody>
          <a:bodyPr>
            <a:spAutoFit/>
          </a:bodyPr>
          <a:lstStyle/>
          <a:p>
            <a:pPr algn="ctr"/>
            <a:r>
              <a:rPr lang="en-US" sz="1600" b="1">
                <a:latin typeface="Calibri" pitchFamily="34" charset="0"/>
              </a:rPr>
              <a:t>A PRE-FEASIBILITY METHODOLOGY </a:t>
            </a:r>
            <a:r>
              <a:rPr lang="en-US" sz="1600" b="1">
                <a:latin typeface="Calibri" pitchFamily="34" charset="0"/>
                <a:sym typeface="Wingdings" pitchFamily="2" charset="2"/>
              </a:rPr>
              <a:t></a:t>
            </a:r>
            <a:r>
              <a:rPr lang="en-US" sz="1600" b="1">
                <a:solidFill>
                  <a:srgbClr val="FF0066"/>
                </a:solidFill>
                <a:latin typeface="Calibri" pitchFamily="34" charset="0"/>
              </a:rPr>
              <a:t>THE DISCAUNTED CASH-FLOW ANALYSIS</a:t>
            </a:r>
          </a:p>
        </p:txBody>
      </p:sp>
      <p:sp>
        <p:nvSpPr>
          <p:cNvPr id="18446" name="CasellaDiTesto 16"/>
          <p:cNvSpPr txBox="1">
            <a:spLocks noChangeArrowheads="1"/>
          </p:cNvSpPr>
          <p:nvPr/>
        </p:nvSpPr>
        <p:spPr bwMode="auto">
          <a:xfrm>
            <a:off x="1571625" y="1571625"/>
            <a:ext cx="6357938" cy="923925"/>
          </a:xfrm>
          <a:prstGeom prst="rect">
            <a:avLst/>
          </a:prstGeom>
          <a:noFill/>
          <a:ln w="9525">
            <a:noFill/>
            <a:miter lim="800000"/>
            <a:headEnd/>
            <a:tailEnd/>
          </a:ln>
        </p:spPr>
        <p:txBody>
          <a:bodyPr>
            <a:spAutoFit/>
          </a:bodyPr>
          <a:lstStyle/>
          <a:p>
            <a:pPr algn="ctr"/>
            <a:r>
              <a:rPr lang="it-IT" i="1">
                <a:latin typeface="Calibri" pitchFamily="34" charset="0"/>
              </a:rPr>
              <a:t>The economic-financial approach it’s used to simulate the whole development of the dynamic Real Estate process, </a:t>
            </a:r>
          </a:p>
          <a:p>
            <a:pPr algn="ctr"/>
            <a:r>
              <a:rPr lang="it-IT" b="1" i="1">
                <a:latin typeface="Calibri" pitchFamily="34" charset="0"/>
              </a:rPr>
              <a:t>from the point of view of the private investor</a:t>
            </a:r>
            <a:endParaRPr lang="en-GB" b="1" i="1">
              <a:latin typeface="Calibri" pitchFamily="34" charset="0"/>
            </a:endParaRPr>
          </a:p>
        </p:txBody>
      </p:sp>
      <p:sp>
        <p:nvSpPr>
          <p:cNvPr id="18447" name="CasellaDiTesto 27"/>
          <p:cNvSpPr txBox="1">
            <a:spLocks noChangeArrowheads="1"/>
          </p:cNvSpPr>
          <p:nvPr/>
        </p:nvSpPr>
        <p:spPr bwMode="auto">
          <a:xfrm>
            <a:off x="4071938" y="2857500"/>
            <a:ext cx="4572000" cy="1314450"/>
          </a:xfrm>
          <a:prstGeom prst="rect">
            <a:avLst/>
          </a:prstGeom>
          <a:noFill/>
          <a:ln w="9525">
            <a:noFill/>
            <a:miter lim="800000"/>
            <a:headEnd/>
            <a:tailEnd/>
          </a:ln>
        </p:spPr>
        <p:txBody>
          <a:bodyPr>
            <a:spAutoFit/>
          </a:bodyPr>
          <a:lstStyle/>
          <a:p>
            <a:r>
              <a:rPr lang="it-IT" sz="1600">
                <a:latin typeface="Calibri" pitchFamily="34" charset="0"/>
              </a:rPr>
              <a:t>The analysis considers  the compensative costs as an additional item and aims to find out a fair </a:t>
            </a:r>
            <a:r>
              <a:rPr lang="it-IT" sz="1600" b="1">
                <a:solidFill>
                  <a:srgbClr val="FF0066"/>
                </a:solidFill>
                <a:latin typeface="Calibri" pitchFamily="34" charset="0"/>
              </a:rPr>
              <a:t>trasformation value  of the witheld land share</a:t>
            </a:r>
            <a:r>
              <a:rPr lang="it-IT" sz="1600">
                <a:latin typeface="Calibri" pitchFamily="34" charset="0"/>
              </a:rPr>
              <a:t>, to be paid back to the City. The processing fixs the ”rate of  internal return” expected by the Developer.</a:t>
            </a:r>
            <a:endParaRPr lang="en-GB" sz="1600">
              <a:latin typeface="Calibri" pitchFamily="34" charset="0"/>
            </a:endParaRPr>
          </a:p>
        </p:txBody>
      </p:sp>
      <p:sp>
        <p:nvSpPr>
          <p:cNvPr id="18448" name="CasellaDiTesto 29"/>
          <p:cNvSpPr txBox="1">
            <a:spLocks noChangeArrowheads="1"/>
          </p:cNvSpPr>
          <p:nvPr/>
        </p:nvSpPr>
        <p:spPr bwMode="auto">
          <a:xfrm>
            <a:off x="285750" y="4643438"/>
            <a:ext cx="5000625" cy="1446212"/>
          </a:xfrm>
          <a:prstGeom prst="rect">
            <a:avLst/>
          </a:prstGeom>
          <a:noFill/>
          <a:ln w="9525">
            <a:noFill/>
            <a:miter lim="800000"/>
            <a:headEnd/>
            <a:tailEnd/>
          </a:ln>
        </p:spPr>
        <p:txBody>
          <a:bodyPr>
            <a:spAutoFit/>
          </a:bodyPr>
          <a:lstStyle/>
          <a:p>
            <a:r>
              <a:rPr lang="it-IT" sz="1600" b="1">
                <a:solidFill>
                  <a:srgbClr val="FF0066"/>
                </a:solidFill>
                <a:latin typeface="Calibri" pitchFamily="34" charset="0"/>
              </a:rPr>
              <a:t>The DCF can be considered a proper tool to:</a:t>
            </a:r>
          </a:p>
          <a:p>
            <a:pPr>
              <a:buFont typeface="Wingdings" pitchFamily="2" charset="2"/>
              <a:buChar char="à"/>
            </a:pPr>
            <a:endParaRPr lang="it-IT" sz="800">
              <a:latin typeface="Calibri" pitchFamily="34" charset="0"/>
            </a:endParaRPr>
          </a:p>
          <a:p>
            <a:pPr>
              <a:buFont typeface="Wingdings" pitchFamily="2" charset="2"/>
              <a:buChar char="à"/>
            </a:pPr>
            <a:r>
              <a:rPr lang="it-IT" sz="1600">
                <a:latin typeface="Calibri" pitchFamily="34" charset="0"/>
              </a:rPr>
              <a:t> guide the City choices within the market mechanism</a:t>
            </a:r>
          </a:p>
          <a:p>
            <a:pPr>
              <a:buFont typeface="Wingdings" pitchFamily="2" charset="2"/>
              <a:buChar char="à"/>
            </a:pPr>
            <a:r>
              <a:rPr lang="it-IT" sz="1600">
                <a:latin typeface="Calibri" pitchFamily="34" charset="0"/>
              </a:rPr>
              <a:t> speed up the private and public agreements</a:t>
            </a:r>
          </a:p>
          <a:p>
            <a:pPr>
              <a:buFont typeface="Wingdings" pitchFamily="2" charset="2"/>
              <a:buChar char="à"/>
            </a:pPr>
            <a:r>
              <a:rPr lang="it-IT" sz="1600">
                <a:latin typeface="Calibri" pitchFamily="34" charset="0"/>
              </a:rPr>
              <a:t> take in consideration a fair compensation for the CiTY</a:t>
            </a:r>
            <a:endParaRPr lang="en-GB" sz="1600">
              <a:latin typeface="Calibri" pitchFamily="34" charset="0"/>
            </a:endParaRPr>
          </a:p>
          <a:p>
            <a:endParaRPr lang="en-GB" sz="1600">
              <a:latin typeface="Calibri" pitchFamily="34" charset="0"/>
            </a:endParaRPr>
          </a:p>
        </p:txBody>
      </p:sp>
      <p:sp>
        <p:nvSpPr>
          <p:cNvPr id="18449" name="Rettangolo 30"/>
          <p:cNvSpPr>
            <a:spLocks noChangeArrowheads="1"/>
          </p:cNvSpPr>
          <p:nvPr/>
        </p:nvSpPr>
        <p:spPr bwMode="auto">
          <a:xfrm>
            <a:off x="1571625" y="701675"/>
            <a:ext cx="6929438" cy="369888"/>
          </a:xfrm>
          <a:prstGeom prst="rect">
            <a:avLst/>
          </a:prstGeom>
          <a:noFill/>
          <a:ln w="9525">
            <a:noFill/>
            <a:miter lim="800000"/>
            <a:headEnd/>
            <a:tailEnd/>
          </a:ln>
        </p:spPr>
        <p:txBody>
          <a:bodyPr>
            <a:spAutoFit/>
          </a:bodyPr>
          <a:lstStyle/>
          <a:p>
            <a:r>
              <a:rPr lang="it-IT" b="1">
                <a:solidFill>
                  <a:srgbClr val="FF0066"/>
                </a:solidFill>
                <a:latin typeface="Calibri" pitchFamily="34" charset="0"/>
              </a:rPr>
              <a:t>METHODOLOGY PROPOSED AND TESTING PROCEDURES</a:t>
            </a:r>
            <a:endParaRPr lang="en-GB">
              <a:latin typeface="Calibri" pitchFamily="34" charset="0"/>
            </a:endParaRPr>
          </a:p>
        </p:txBody>
      </p:sp>
      <p:sp>
        <p:nvSpPr>
          <p:cNvPr id="19" name="Segnaposto numero diapositiva 18"/>
          <p:cNvSpPr>
            <a:spLocks noGrp="1"/>
          </p:cNvSpPr>
          <p:nvPr>
            <p:ph type="sldNum" sz="quarter" idx="12"/>
          </p:nvPr>
        </p:nvSpPr>
        <p:spPr/>
        <p:txBody>
          <a:bodyPr/>
          <a:lstStyle/>
          <a:p>
            <a:pPr>
              <a:defRPr/>
            </a:pPr>
            <a:fld id="{650B2732-23D3-4449-8F34-9180EC2247A7}" type="slidenum">
              <a:rPr lang="it-IT"/>
              <a:pPr>
                <a:defRPr/>
              </a:pPr>
              <a:t>12</a:t>
            </a:fld>
            <a:endParaRPr lang="it-IT"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Immagine 15" descr="ACR_via Desana 19 nov 2009_corretta.jpg"/>
          <p:cNvPicPr>
            <a:picLocks noChangeAspect="1"/>
          </p:cNvPicPr>
          <p:nvPr/>
        </p:nvPicPr>
        <p:blipFill>
          <a:blip r:embed="rId3" cstate="print"/>
          <a:srcRect t="6633" b="8244"/>
          <a:stretch>
            <a:fillRect/>
          </a:stretch>
        </p:blipFill>
        <p:spPr bwMode="auto">
          <a:xfrm>
            <a:off x="0" y="1143000"/>
            <a:ext cx="9072563" cy="5457825"/>
          </a:xfrm>
          <a:prstGeom prst="rect">
            <a:avLst/>
          </a:prstGeom>
          <a:noFill/>
          <a:ln w="9525">
            <a:noFill/>
            <a:miter lim="800000"/>
            <a:headEnd/>
            <a:tailEnd/>
          </a:ln>
        </p:spPr>
      </p:pic>
      <p:sp>
        <p:nvSpPr>
          <p:cNvPr id="19459" name="Rettangolo 3"/>
          <p:cNvSpPr>
            <a:spLocks noChangeArrowheads="1"/>
          </p:cNvSpPr>
          <p:nvPr/>
        </p:nvSpPr>
        <p:spPr bwMode="auto">
          <a:xfrm>
            <a:off x="1571625" y="701675"/>
            <a:ext cx="6929438" cy="369888"/>
          </a:xfrm>
          <a:prstGeom prst="rect">
            <a:avLst/>
          </a:prstGeom>
          <a:noFill/>
          <a:ln w="9525">
            <a:noFill/>
            <a:miter lim="800000"/>
            <a:headEnd/>
            <a:tailEnd/>
          </a:ln>
        </p:spPr>
        <p:txBody>
          <a:bodyPr>
            <a:spAutoFit/>
          </a:bodyPr>
          <a:lstStyle/>
          <a:p>
            <a:r>
              <a:rPr lang="it-IT" b="1">
                <a:solidFill>
                  <a:srgbClr val="FF0066"/>
                </a:solidFill>
                <a:latin typeface="Calibri" pitchFamily="34" charset="0"/>
              </a:rPr>
              <a:t>METHODOLOGY PROPOSED AND THE TESTING PROCEDURES</a:t>
            </a:r>
            <a:endParaRPr lang="en-GB">
              <a:latin typeface="Calibri" pitchFamily="34" charset="0"/>
            </a:endParaRPr>
          </a:p>
        </p:txBody>
      </p:sp>
      <p:cxnSp>
        <p:nvCxnSpPr>
          <p:cNvPr id="11" name="Connettore 2 10"/>
          <p:cNvCxnSpPr/>
          <p:nvPr/>
        </p:nvCxnSpPr>
        <p:spPr>
          <a:xfrm rot="5400000">
            <a:off x="34925" y="1463675"/>
            <a:ext cx="642938" cy="1588"/>
          </a:xfrm>
          <a:prstGeom prst="straightConnector1">
            <a:avLst/>
          </a:prstGeom>
          <a:ln w="34925">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12" name="CasellaDiTesto 11"/>
          <p:cNvSpPr txBox="1"/>
          <p:nvPr/>
        </p:nvSpPr>
        <p:spPr>
          <a:xfrm>
            <a:off x="285750" y="857250"/>
            <a:ext cx="1571625" cy="369888"/>
          </a:xfrm>
          <a:prstGeom prst="rect">
            <a:avLst/>
          </a:prstGeom>
          <a:noFill/>
        </p:spPr>
        <p:txBody>
          <a:bodyPr>
            <a:spAutoFit/>
          </a:bodyPr>
          <a:lstStyle/>
          <a:p>
            <a:pPr fontAlgn="auto">
              <a:spcBef>
                <a:spcPts val="0"/>
              </a:spcBef>
              <a:spcAft>
                <a:spcPts val="0"/>
              </a:spcAft>
              <a:defRPr/>
            </a:pPr>
            <a:r>
              <a:rPr lang="it-IT" i="1" dirty="0" err="1">
                <a:solidFill>
                  <a:srgbClr val="FF0066"/>
                </a:solidFill>
                <a:effectLst>
                  <a:outerShdw blurRad="38100" dist="38100" dir="2700000" algn="tl">
                    <a:srgbClr val="000000">
                      <a:alpha val="43137"/>
                    </a:srgbClr>
                  </a:outerShdw>
                </a:effectLst>
                <a:latin typeface="+mn-lt"/>
              </a:rPr>
              <a:t>Cost</a:t>
            </a:r>
            <a:r>
              <a:rPr lang="it-IT" i="1" dirty="0">
                <a:solidFill>
                  <a:srgbClr val="FF0066"/>
                </a:solidFill>
                <a:effectLst>
                  <a:outerShdw blurRad="38100" dist="38100" dir="2700000" algn="tl">
                    <a:srgbClr val="000000">
                      <a:alpha val="43137"/>
                    </a:srgbClr>
                  </a:outerShdw>
                </a:effectLst>
                <a:latin typeface="+mn-lt"/>
              </a:rPr>
              <a:t> </a:t>
            </a:r>
            <a:r>
              <a:rPr lang="it-IT" i="1" dirty="0" err="1">
                <a:solidFill>
                  <a:srgbClr val="FF0066"/>
                </a:solidFill>
                <a:effectLst>
                  <a:outerShdw blurRad="38100" dist="38100" dir="2700000" algn="tl">
                    <a:srgbClr val="000000">
                      <a:alpha val="43137"/>
                    </a:srgbClr>
                  </a:outerShdw>
                </a:effectLst>
                <a:latin typeface="+mn-lt"/>
              </a:rPr>
              <a:t>items</a:t>
            </a:r>
            <a:endParaRPr lang="en-GB" i="1" dirty="0">
              <a:solidFill>
                <a:srgbClr val="FF0066"/>
              </a:solidFill>
              <a:effectLst>
                <a:outerShdw blurRad="38100" dist="38100" dir="2700000" algn="tl">
                  <a:srgbClr val="000000">
                    <a:alpha val="43137"/>
                  </a:srgbClr>
                </a:outerShdw>
              </a:effectLst>
              <a:latin typeface="+mn-lt"/>
            </a:endParaRPr>
          </a:p>
        </p:txBody>
      </p:sp>
      <p:sp>
        <p:nvSpPr>
          <p:cNvPr id="13" name="Ovale 12"/>
          <p:cNvSpPr/>
          <p:nvPr/>
        </p:nvSpPr>
        <p:spPr>
          <a:xfrm>
            <a:off x="142875" y="2571750"/>
            <a:ext cx="1143000" cy="14287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4" name="Ovale 13"/>
          <p:cNvSpPr/>
          <p:nvPr/>
        </p:nvSpPr>
        <p:spPr>
          <a:xfrm>
            <a:off x="5286375" y="2571750"/>
            <a:ext cx="571500" cy="142875"/>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5" name="Ovale 14"/>
          <p:cNvSpPr/>
          <p:nvPr/>
        </p:nvSpPr>
        <p:spPr>
          <a:xfrm>
            <a:off x="2500313" y="6429375"/>
            <a:ext cx="571500" cy="214313"/>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Segnaposto numero diapositiva 16"/>
          <p:cNvSpPr>
            <a:spLocks noGrp="1"/>
          </p:cNvSpPr>
          <p:nvPr>
            <p:ph type="sldNum" sz="quarter" idx="12"/>
          </p:nvPr>
        </p:nvSpPr>
        <p:spPr/>
        <p:txBody>
          <a:bodyPr/>
          <a:lstStyle/>
          <a:p>
            <a:pPr>
              <a:defRPr/>
            </a:pPr>
            <a:fld id="{F67AAA63-EC7F-4D62-90C0-67F274F83040}" type="slidenum">
              <a:rPr lang="it-IT"/>
              <a:pPr>
                <a:defRPr/>
              </a:pPr>
              <a:t>13</a:t>
            </a:fld>
            <a:endParaRPr lang="it-IT" dirty="0"/>
          </a:p>
        </p:txBody>
      </p:sp>
      <p:sp>
        <p:nvSpPr>
          <p:cNvPr id="18" name="Titolo 3"/>
          <p:cNvSpPr txBox="1">
            <a:spLocks/>
          </p:cNvSpPr>
          <p:nvPr/>
        </p:nvSpPr>
        <p:spPr>
          <a:xfrm>
            <a:off x="0" y="184150"/>
            <a:ext cx="9144000" cy="646113"/>
          </a:xfrm>
          <a:prstGeom prst="rect">
            <a:avLst/>
          </a:prstGeom>
          <a:noFill/>
        </p:spPr>
        <p:txBody>
          <a:bodyPr>
            <a:spAutoFit/>
          </a:bodyPr>
          <a:lstStyle/>
          <a:p>
            <a:pPr algn="ctr" fontAlgn="auto">
              <a:spcAft>
                <a:spcPts val="0"/>
              </a:spcAft>
              <a:defRPr/>
            </a:pPr>
            <a:r>
              <a:rPr lang="it-IT" sz="3600" b="1" dirty="0">
                <a:latin typeface="+mj-lt"/>
                <a:ea typeface="+mj-ea"/>
                <a:cs typeface="+mj-cs"/>
              </a:rPr>
              <a:t>THE POLYTHECNIC OF TURIN CONTRIBUTION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a:xfrm>
            <a:off x="6786563" y="6421438"/>
            <a:ext cx="2133600" cy="365125"/>
          </a:xfrm>
        </p:spPr>
        <p:txBody>
          <a:bodyPr/>
          <a:lstStyle/>
          <a:p>
            <a:pPr>
              <a:defRPr/>
            </a:pPr>
            <a:fld id="{92D27C56-44E0-4150-A388-09332141DBA7}" type="slidenum">
              <a:rPr lang="it-IT"/>
              <a:pPr>
                <a:defRPr/>
              </a:pPr>
              <a:t>14</a:t>
            </a:fld>
            <a:endParaRPr lang="it-IT" dirty="0"/>
          </a:p>
        </p:txBody>
      </p:sp>
      <p:sp>
        <p:nvSpPr>
          <p:cNvPr id="20483" name="Rettangolo 5"/>
          <p:cNvSpPr>
            <a:spLocks noChangeArrowheads="1"/>
          </p:cNvSpPr>
          <p:nvPr/>
        </p:nvSpPr>
        <p:spPr bwMode="auto">
          <a:xfrm>
            <a:off x="1571625" y="701675"/>
            <a:ext cx="6929438" cy="369888"/>
          </a:xfrm>
          <a:prstGeom prst="rect">
            <a:avLst/>
          </a:prstGeom>
          <a:noFill/>
          <a:ln w="9525">
            <a:noFill/>
            <a:miter lim="800000"/>
            <a:headEnd/>
            <a:tailEnd/>
          </a:ln>
        </p:spPr>
        <p:txBody>
          <a:bodyPr>
            <a:spAutoFit/>
          </a:bodyPr>
          <a:lstStyle/>
          <a:p>
            <a:r>
              <a:rPr lang="it-IT" b="1">
                <a:solidFill>
                  <a:srgbClr val="FF0066"/>
                </a:solidFill>
                <a:latin typeface="Calibri" pitchFamily="34" charset="0"/>
              </a:rPr>
              <a:t>METHODOLOGY PROPOSED AND THE TESTING PROCEDURES</a:t>
            </a:r>
            <a:endParaRPr lang="en-GB">
              <a:latin typeface="Calibri" pitchFamily="34" charset="0"/>
            </a:endParaRPr>
          </a:p>
        </p:txBody>
      </p:sp>
      <p:sp>
        <p:nvSpPr>
          <p:cNvPr id="7" name="Titolo 3"/>
          <p:cNvSpPr txBox="1">
            <a:spLocks/>
          </p:cNvSpPr>
          <p:nvPr/>
        </p:nvSpPr>
        <p:spPr>
          <a:xfrm>
            <a:off x="0" y="184150"/>
            <a:ext cx="9144000" cy="646113"/>
          </a:xfrm>
          <a:prstGeom prst="rect">
            <a:avLst/>
          </a:prstGeom>
          <a:noFill/>
        </p:spPr>
        <p:txBody>
          <a:bodyPr>
            <a:spAutoFit/>
          </a:bodyPr>
          <a:lstStyle/>
          <a:p>
            <a:pPr algn="ctr" fontAlgn="auto">
              <a:spcAft>
                <a:spcPts val="0"/>
              </a:spcAft>
              <a:defRPr/>
            </a:pPr>
            <a:r>
              <a:rPr lang="it-IT" sz="3600" b="1" dirty="0">
                <a:latin typeface="+mj-lt"/>
                <a:ea typeface="+mj-ea"/>
                <a:cs typeface="+mj-cs"/>
              </a:rPr>
              <a:t>THE POLYTHECNIC OF TURIN CONTRIBUTION</a:t>
            </a:r>
          </a:p>
        </p:txBody>
      </p:sp>
      <p:sp>
        <p:nvSpPr>
          <p:cNvPr id="20485" name="CasellaDiTesto 7"/>
          <p:cNvSpPr txBox="1">
            <a:spLocks noChangeArrowheads="1"/>
          </p:cNvSpPr>
          <p:nvPr/>
        </p:nvSpPr>
        <p:spPr bwMode="auto">
          <a:xfrm>
            <a:off x="642938" y="1857375"/>
            <a:ext cx="8143875" cy="923925"/>
          </a:xfrm>
          <a:prstGeom prst="rect">
            <a:avLst/>
          </a:prstGeom>
          <a:noFill/>
          <a:ln w="9525">
            <a:noFill/>
            <a:miter lim="800000"/>
            <a:headEnd/>
            <a:tailEnd/>
          </a:ln>
        </p:spPr>
        <p:txBody>
          <a:bodyPr>
            <a:spAutoFit/>
          </a:bodyPr>
          <a:lstStyle/>
          <a:p>
            <a:r>
              <a:rPr lang="it-IT" b="1">
                <a:latin typeface="Calibri" pitchFamily="34" charset="0"/>
              </a:rPr>
              <a:t>As a consequence the DCF analysis  has to be set up on a “case by case” basis, as each Real Estate development  involves different items, depending on the following scheme:</a:t>
            </a:r>
          </a:p>
        </p:txBody>
      </p:sp>
      <p:sp>
        <p:nvSpPr>
          <p:cNvPr id="9" name="Ovale 8"/>
          <p:cNvSpPr/>
          <p:nvPr/>
        </p:nvSpPr>
        <p:spPr>
          <a:xfrm>
            <a:off x="357188" y="1285875"/>
            <a:ext cx="214312" cy="214313"/>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1" name="Ovale 10"/>
          <p:cNvSpPr/>
          <p:nvPr/>
        </p:nvSpPr>
        <p:spPr>
          <a:xfrm>
            <a:off x="357188" y="2000250"/>
            <a:ext cx="214312" cy="214313"/>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488" name="CasellaDiTesto 11"/>
          <p:cNvSpPr txBox="1">
            <a:spLocks noChangeArrowheads="1"/>
          </p:cNvSpPr>
          <p:nvPr/>
        </p:nvSpPr>
        <p:spPr bwMode="auto">
          <a:xfrm>
            <a:off x="642938" y="1214438"/>
            <a:ext cx="8143875" cy="646112"/>
          </a:xfrm>
          <a:prstGeom prst="rect">
            <a:avLst/>
          </a:prstGeom>
          <a:noFill/>
          <a:ln w="9525">
            <a:noFill/>
            <a:miter lim="800000"/>
            <a:headEnd/>
            <a:tailEnd/>
          </a:ln>
        </p:spPr>
        <p:txBody>
          <a:bodyPr>
            <a:spAutoFit/>
          </a:bodyPr>
          <a:lstStyle/>
          <a:p>
            <a:r>
              <a:rPr lang="it-IT" b="1">
                <a:latin typeface="Calibri" pitchFamily="34" charset="0"/>
              </a:rPr>
              <a:t>The transformation process of each plot leads to a unique outcome, and refers to specific varaibles.</a:t>
            </a:r>
          </a:p>
        </p:txBody>
      </p:sp>
      <p:sp>
        <p:nvSpPr>
          <p:cNvPr id="20489" name="CasellaDiTesto 12"/>
          <p:cNvSpPr txBox="1">
            <a:spLocks noChangeArrowheads="1"/>
          </p:cNvSpPr>
          <p:nvPr/>
        </p:nvSpPr>
        <p:spPr bwMode="auto">
          <a:xfrm>
            <a:off x="1071563" y="4029075"/>
            <a:ext cx="1714500" cy="400050"/>
          </a:xfrm>
          <a:prstGeom prst="rect">
            <a:avLst/>
          </a:prstGeom>
          <a:noFill/>
          <a:ln w="9525">
            <a:noFill/>
            <a:miter lim="800000"/>
            <a:headEnd/>
            <a:tailEnd/>
          </a:ln>
        </p:spPr>
        <p:txBody>
          <a:bodyPr>
            <a:spAutoFit/>
          </a:bodyPr>
          <a:lstStyle/>
          <a:p>
            <a:r>
              <a:rPr lang="it-IT" sz="2000" b="1">
                <a:solidFill>
                  <a:srgbClr val="FF0066"/>
                </a:solidFill>
                <a:latin typeface="Calibri" pitchFamily="34" charset="0"/>
              </a:rPr>
              <a:t>LOCATIONS</a:t>
            </a:r>
            <a:endParaRPr lang="en-GB" sz="2000" b="1">
              <a:solidFill>
                <a:srgbClr val="FF0066"/>
              </a:solidFill>
              <a:latin typeface="Calibri" pitchFamily="34" charset="0"/>
            </a:endParaRPr>
          </a:p>
        </p:txBody>
      </p:sp>
      <p:pic>
        <p:nvPicPr>
          <p:cNvPr id="20490" name="Immagine 13" descr="PUNTINI.jpg"/>
          <p:cNvPicPr>
            <a:picLocks noChangeAspect="1"/>
          </p:cNvPicPr>
          <p:nvPr/>
        </p:nvPicPr>
        <p:blipFill>
          <a:blip r:embed="rId3" cstate="print"/>
          <a:srcRect l="18163" t="27545" r="25891" b="38374"/>
          <a:stretch>
            <a:fillRect/>
          </a:stretch>
        </p:blipFill>
        <p:spPr bwMode="auto">
          <a:xfrm>
            <a:off x="785813" y="3786188"/>
            <a:ext cx="1643062" cy="1143000"/>
          </a:xfrm>
          <a:prstGeom prst="rect">
            <a:avLst/>
          </a:prstGeom>
          <a:noFill/>
          <a:ln w="9525">
            <a:noFill/>
            <a:miter lim="800000"/>
            <a:headEnd/>
            <a:tailEnd/>
          </a:ln>
        </p:spPr>
      </p:pic>
      <p:sp>
        <p:nvSpPr>
          <p:cNvPr id="16" name="Ovale 15"/>
          <p:cNvSpPr/>
          <p:nvPr/>
        </p:nvSpPr>
        <p:spPr>
          <a:xfrm>
            <a:off x="1928813" y="4000500"/>
            <a:ext cx="285750" cy="285750"/>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7" name="Ovale 16"/>
          <p:cNvSpPr/>
          <p:nvPr/>
        </p:nvSpPr>
        <p:spPr>
          <a:xfrm>
            <a:off x="1571625" y="4429125"/>
            <a:ext cx="214313" cy="214313"/>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8" name="Ovale 17"/>
          <p:cNvSpPr/>
          <p:nvPr/>
        </p:nvSpPr>
        <p:spPr>
          <a:xfrm>
            <a:off x="1500188" y="4643438"/>
            <a:ext cx="214312" cy="214312"/>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9" name="Ovale 18"/>
          <p:cNvSpPr/>
          <p:nvPr/>
        </p:nvSpPr>
        <p:spPr>
          <a:xfrm>
            <a:off x="1571625" y="4000500"/>
            <a:ext cx="357188" cy="357188"/>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0" name="Ovale 19"/>
          <p:cNvSpPr/>
          <p:nvPr/>
        </p:nvSpPr>
        <p:spPr>
          <a:xfrm>
            <a:off x="857250" y="4500563"/>
            <a:ext cx="142875" cy="142875"/>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 name="Diverso da 30"/>
          <p:cNvSpPr/>
          <p:nvPr/>
        </p:nvSpPr>
        <p:spPr>
          <a:xfrm>
            <a:off x="5000625" y="5422900"/>
            <a:ext cx="357188" cy="214313"/>
          </a:xfrm>
          <a:prstGeom prst="mathNotEqual">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34" name="Freccia a destra 33"/>
          <p:cNvSpPr/>
          <p:nvPr/>
        </p:nvSpPr>
        <p:spPr>
          <a:xfrm>
            <a:off x="4572000" y="4708525"/>
            <a:ext cx="285750" cy="500063"/>
          </a:xfrm>
          <a:prstGeom prst="right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0" name="Rettangolo arrotondato 39"/>
          <p:cNvSpPr/>
          <p:nvPr/>
        </p:nvSpPr>
        <p:spPr>
          <a:xfrm>
            <a:off x="642938" y="3286125"/>
            <a:ext cx="3714750" cy="1714500"/>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41" name="Rettangolo arrotondato 40"/>
          <p:cNvSpPr/>
          <p:nvPr/>
        </p:nvSpPr>
        <p:spPr>
          <a:xfrm rot="16200000">
            <a:off x="1785938" y="4071938"/>
            <a:ext cx="1428750" cy="3714750"/>
          </a:xfrm>
          <a:prstGeom prst="roundRect">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42" name="Rettangolo arrotondato 41"/>
          <p:cNvSpPr/>
          <p:nvPr/>
        </p:nvSpPr>
        <p:spPr>
          <a:xfrm rot="16200000">
            <a:off x="5822157" y="4172744"/>
            <a:ext cx="928687" cy="2714625"/>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501" name="CasellaDiTesto 42"/>
          <p:cNvSpPr txBox="1">
            <a:spLocks noChangeArrowheads="1"/>
          </p:cNvSpPr>
          <p:nvPr/>
        </p:nvSpPr>
        <p:spPr bwMode="auto">
          <a:xfrm>
            <a:off x="714375" y="5286375"/>
            <a:ext cx="2786063" cy="1200150"/>
          </a:xfrm>
          <a:prstGeom prst="rect">
            <a:avLst/>
          </a:prstGeom>
          <a:noFill/>
          <a:ln w="9525">
            <a:noFill/>
            <a:miter lim="800000"/>
            <a:headEnd/>
            <a:tailEnd/>
          </a:ln>
        </p:spPr>
        <p:txBody>
          <a:bodyPr>
            <a:spAutoFit/>
          </a:bodyPr>
          <a:lstStyle/>
          <a:p>
            <a:r>
              <a:rPr lang="it-IT" b="1">
                <a:solidFill>
                  <a:srgbClr val="FF0066"/>
                </a:solidFill>
                <a:latin typeface="Calibri" pitchFamily="34" charset="0"/>
              </a:rPr>
              <a:t>DESIGN CHOICES </a:t>
            </a:r>
          </a:p>
          <a:p>
            <a:r>
              <a:rPr lang="it-IT">
                <a:latin typeface="Calibri" pitchFamily="34" charset="0"/>
              </a:rPr>
              <a:t>Typology (</a:t>
            </a:r>
            <a:r>
              <a:rPr lang="it-IT" i="1">
                <a:latin typeface="Calibri" pitchFamily="34" charset="0"/>
              </a:rPr>
              <a:t>tower, blocks..)</a:t>
            </a:r>
            <a:endParaRPr lang="it-IT">
              <a:latin typeface="Calibri" pitchFamily="34" charset="0"/>
            </a:endParaRPr>
          </a:p>
          <a:p>
            <a:r>
              <a:rPr lang="it-IT">
                <a:latin typeface="Calibri" pitchFamily="34" charset="0"/>
              </a:rPr>
              <a:t>Technological level</a:t>
            </a:r>
          </a:p>
          <a:p>
            <a:r>
              <a:rPr lang="it-IT">
                <a:latin typeface="Calibri" pitchFamily="34" charset="0"/>
              </a:rPr>
              <a:t>Finishes level </a:t>
            </a:r>
            <a:endParaRPr lang="en-GB">
              <a:latin typeface="Calibri" pitchFamily="34" charset="0"/>
            </a:endParaRPr>
          </a:p>
        </p:txBody>
      </p:sp>
      <p:sp>
        <p:nvSpPr>
          <p:cNvPr id="46" name="Diverso da 45"/>
          <p:cNvSpPr/>
          <p:nvPr/>
        </p:nvSpPr>
        <p:spPr>
          <a:xfrm>
            <a:off x="5000625" y="4351338"/>
            <a:ext cx="357188" cy="214312"/>
          </a:xfrm>
          <a:prstGeom prst="mathNotEqual">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47" name="Rettangolo arrotondato 46"/>
          <p:cNvSpPr/>
          <p:nvPr/>
        </p:nvSpPr>
        <p:spPr>
          <a:xfrm rot="16200000">
            <a:off x="5822157" y="3101181"/>
            <a:ext cx="928688" cy="2714625"/>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0504" name="CasellaDiTesto 47"/>
          <p:cNvSpPr txBox="1">
            <a:spLocks noChangeArrowheads="1"/>
          </p:cNvSpPr>
          <p:nvPr/>
        </p:nvSpPr>
        <p:spPr bwMode="auto">
          <a:xfrm>
            <a:off x="5429250" y="3994150"/>
            <a:ext cx="2214563" cy="923925"/>
          </a:xfrm>
          <a:prstGeom prst="rect">
            <a:avLst/>
          </a:prstGeom>
          <a:noFill/>
          <a:ln w="9525">
            <a:noFill/>
            <a:miter lim="800000"/>
            <a:headEnd/>
            <a:tailEnd/>
          </a:ln>
        </p:spPr>
        <p:txBody>
          <a:bodyPr>
            <a:spAutoFit/>
          </a:bodyPr>
          <a:lstStyle/>
          <a:p>
            <a:r>
              <a:rPr lang="it-IT">
                <a:latin typeface="Calibri" pitchFamily="34" charset="0"/>
              </a:rPr>
              <a:t>MARKET VALUE OF THE REAL ESTATE PRODUCT </a:t>
            </a:r>
            <a:endParaRPr lang="en-GB">
              <a:latin typeface="Calibri" pitchFamily="34" charset="0"/>
            </a:endParaRPr>
          </a:p>
        </p:txBody>
      </p:sp>
      <p:sp>
        <p:nvSpPr>
          <p:cNvPr id="20505" name="CasellaDiTesto 48"/>
          <p:cNvSpPr txBox="1">
            <a:spLocks noChangeArrowheads="1"/>
          </p:cNvSpPr>
          <p:nvPr/>
        </p:nvSpPr>
        <p:spPr bwMode="auto">
          <a:xfrm>
            <a:off x="5357813" y="5351463"/>
            <a:ext cx="2214562" cy="369887"/>
          </a:xfrm>
          <a:prstGeom prst="rect">
            <a:avLst/>
          </a:prstGeom>
          <a:noFill/>
          <a:ln w="9525">
            <a:noFill/>
            <a:miter lim="800000"/>
            <a:headEnd/>
            <a:tailEnd/>
          </a:ln>
        </p:spPr>
        <p:txBody>
          <a:bodyPr>
            <a:spAutoFit/>
          </a:bodyPr>
          <a:lstStyle/>
          <a:p>
            <a:r>
              <a:rPr lang="it-IT">
                <a:latin typeface="Calibri" pitchFamily="34" charset="0"/>
              </a:rPr>
              <a:t>DEVELOPMENT COST</a:t>
            </a:r>
            <a:endParaRPr lang="en-GB">
              <a:latin typeface="Calibri" pitchFamily="34" charset="0"/>
            </a:endParaRPr>
          </a:p>
        </p:txBody>
      </p:sp>
      <p:sp>
        <p:nvSpPr>
          <p:cNvPr id="20506" name="Rettangolo 50"/>
          <p:cNvSpPr>
            <a:spLocks noChangeArrowheads="1"/>
          </p:cNvSpPr>
          <p:nvPr/>
        </p:nvSpPr>
        <p:spPr bwMode="auto">
          <a:xfrm>
            <a:off x="714375" y="3357563"/>
            <a:ext cx="1158875" cy="369887"/>
          </a:xfrm>
          <a:prstGeom prst="rect">
            <a:avLst/>
          </a:prstGeom>
          <a:noFill/>
          <a:ln w="9525">
            <a:noFill/>
            <a:miter lim="800000"/>
            <a:headEnd/>
            <a:tailEnd/>
          </a:ln>
        </p:spPr>
        <p:txBody>
          <a:bodyPr wrap="none">
            <a:spAutoFit/>
          </a:bodyPr>
          <a:lstStyle/>
          <a:p>
            <a:r>
              <a:rPr lang="it-IT" b="1">
                <a:solidFill>
                  <a:srgbClr val="FF0066"/>
                </a:solidFill>
                <a:latin typeface="Calibri" pitchFamily="34" charset="0"/>
              </a:rPr>
              <a:t>LOCATION</a:t>
            </a:r>
          </a:p>
        </p:txBody>
      </p:sp>
      <p:sp>
        <p:nvSpPr>
          <p:cNvPr id="20507" name="CasellaDiTesto 52"/>
          <p:cNvSpPr txBox="1">
            <a:spLocks noChangeArrowheads="1"/>
          </p:cNvSpPr>
          <p:nvPr/>
        </p:nvSpPr>
        <p:spPr bwMode="auto">
          <a:xfrm>
            <a:off x="2357438" y="3429000"/>
            <a:ext cx="2571750" cy="2308225"/>
          </a:xfrm>
          <a:prstGeom prst="rect">
            <a:avLst/>
          </a:prstGeom>
          <a:noFill/>
          <a:ln w="9525">
            <a:noFill/>
            <a:miter lim="800000"/>
            <a:headEnd/>
            <a:tailEnd/>
          </a:ln>
        </p:spPr>
        <p:txBody>
          <a:bodyPr>
            <a:spAutoFit/>
          </a:bodyPr>
          <a:lstStyle/>
          <a:p>
            <a:r>
              <a:rPr lang="it-IT">
                <a:latin typeface="Calibri" pitchFamily="34" charset="0"/>
              </a:rPr>
              <a:t>i.e.</a:t>
            </a:r>
          </a:p>
          <a:p>
            <a:pPr>
              <a:buFontTx/>
              <a:buChar char="-"/>
            </a:pPr>
            <a:r>
              <a:rPr lang="it-IT">
                <a:latin typeface="Calibri" pitchFamily="34" charset="0"/>
              </a:rPr>
              <a:t>accessibility of the construction site..</a:t>
            </a:r>
          </a:p>
          <a:p>
            <a:pPr>
              <a:buFontTx/>
              <a:buChar char="-"/>
            </a:pPr>
            <a:r>
              <a:rPr lang="it-IT">
                <a:latin typeface="Calibri" pitchFamily="34" charset="0"/>
              </a:rPr>
              <a:t> other location </a:t>
            </a:r>
          </a:p>
          <a:p>
            <a:r>
              <a:rPr lang="it-IT">
                <a:latin typeface="Calibri" pitchFamily="34" charset="0"/>
              </a:rPr>
              <a:t>Variables..</a:t>
            </a:r>
          </a:p>
          <a:p>
            <a:endParaRPr lang="it-IT">
              <a:latin typeface="Calibri" pitchFamily="34" charset="0"/>
            </a:endParaRPr>
          </a:p>
          <a:p>
            <a:endParaRPr lang="it-IT">
              <a:latin typeface="Calibri" pitchFamily="34" charset="0"/>
            </a:endParaRPr>
          </a:p>
          <a:p>
            <a:endParaRPr lang="en-GB">
              <a:latin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0" y="3248025"/>
            <a:ext cx="9144000" cy="457200"/>
          </a:xfrm>
          <a:prstGeom prst="rect">
            <a:avLst/>
          </a:prstGeom>
          <a:noFill/>
          <a:ln w="9525">
            <a:noFill/>
            <a:miter lim="800000"/>
            <a:headEnd/>
            <a:tailEnd/>
          </a:ln>
        </p:spPr>
        <p:txBody>
          <a:bodyPr wrap="none" anchor="ctr">
            <a:spAutoFit/>
          </a:bodyPr>
          <a:lstStyle/>
          <a:p>
            <a:endParaRPr lang="en-US">
              <a:cs typeface="Arial" charset="0"/>
            </a:endParaRPr>
          </a:p>
        </p:txBody>
      </p:sp>
      <p:sp>
        <p:nvSpPr>
          <p:cNvPr id="6" name="Titolo 3"/>
          <p:cNvSpPr txBox="1">
            <a:spLocks/>
          </p:cNvSpPr>
          <p:nvPr/>
        </p:nvSpPr>
        <p:spPr>
          <a:xfrm>
            <a:off x="457200" y="184150"/>
            <a:ext cx="8229600" cy="708025"/>
          </a:xfrm>
          <a:prstGeom prst="rect">
            <a:avLst/>
          </a:prstGeom>
          <a:noFill/>
        </p:spPr>
        <p:txBody>
          <a:bodyPr>
            <a:spAutoFit/>
          </a:bodyPr>
          <a:lstStyle/>
          <a:p>
            <a:pPr algn="ctr" fontAlgn="auto">
              <a:spcAft>
                <a:spcPts val="0"/>
              </a:spcAft>
              <a:defRPr/>
            </a:pPr>
            <a:r>
              <a:rPr lang="it-IT" sz="4000" b="1" dirty="0">
                <a:latin typeface="+mj-lt"/>
                <a:ea typeface="+mj-ea"/>
                <a:cs typeface="+mj-cs"/>
              </a:rPr>
              <a:t>MAIN RESULTS</a:t>
            </a:r>
          </a:p>
        </p:txBody>
      </p:sp>
      <p:sp>
        <p:nvSpPr>
          <p:cNvPr id="21508" name="CasellaDiTesto 7"/>
          <p:cNvSpPr txBox="1">
            <a:spLocks noChangeArrowheads="1"/>
          </p:cNvSpPr>
          <p:nvPr/>
        </p:nvSpPr>
        <p:spPr bwMode="auto">
          <a:xfrm>
            <a:off x="500063" y="1428750"/>
            <a:ext cx="8358187" cy="2032000"/>
          </a:xfrm>
          <a:prstGeom prst="rect">
            <a:avLst/>
          </a:prstGeom>
          <a:noFill/>
          <a:ln w="9525">
            <a:noFill/>
            <a:miter lim="800000"/>
            <a:headEnd/>
            <a:tailEnd/>
          </a:ln>
        </p:spPr>
        <p:txBody>
          <a:bodyPr>
            <a:spAutoFit/>
          </a:bodyPr>
          <a:lstStyle/>
          <a:p>
            <a:r>
              <a:rPr lang="it-IT">
                <a:latin typeface="Calibri" pitchFamily="34" charset="0"/>
              </a:rPr>
              <a:t>The proposed methodology has been </a:t>
            </a:r>
            <a:r>
              <a:rPr lang="it-IT" b="1">
                <a:latin typeface="Calibri" pitchFamily="34" charset="0"/>
              </a:rPr>
              <a:t>applied </a:t>
            </a:r>
            <a:r>
              <a:rPr lang="it-IT" b="1" u="sng">
                <a:latin typeface="Calibri" pitchFamily="34" charset="0"/>
              </a:rPr>
              <a:t>twice on a “case by case” approach</a:t>
            </a:r>
            <a:r>
              <a:rPr lang="it-IT">
                <a:latin typeface="Calibri" pitchFamily="34" charset="0"/>
              </a:rPr>
              <a:t>, </a:t>
            </a:r>
            <a:r>
              <a:rPr lang="it-IT" b="1" u="sng">
                <a:latin typeface="Calibri" pitchFamily="34" charset="0"/>
              </a:rPr>
              <a:t>including and excluding the “compensative costs item”, in order to</a:t>
            </a:r>
            <a:r>
              <a:rPr lang="it-IT" u="sng">
                <a:latin typeface="Calibri" pitchFamily="34" charset="0"/>
              </a:rPr>
              <a:t>:</a:t>
            </a:r>
          </a:p>
          <a:p>
            <a:endParaRPr lang="it-IT">
              <a:latin typeface="Calibri" pitchFamily="34" charset="0"/>
            </a:endParaRPr>
          </a:p>
          <a:p>
            <a:pPr>
              <a:buFontTx/>
              <a:buChar char="-"/>
            </a:pPr>
            <a:r>
              <a:rPr lang="it-IT">
                <a:latin typeface="Calibri" pitchFamily="34" charset="0"/>
              </a:rPr>
              <a:t> </a:t>
            </a:r>
            <a:r>
              <a:rPr lang="it-IT" b="1">
                <a:latin typeface="Calibri" pitchFamily="34" charset="0"/>
              </a:rPr>
              <a:t>Verify</a:t>
            </a:r>
            <a:r>
              <a:rPr lang="it-IT">
                <a:latin typeface="Calibri" pitchFamily="34" charset="0"/>
              </a:rPr>
              <a:t> the “transformation value” of the plot (without compensative duties)</a:t>
            </a:r>
          </a:p>
          <a:p>
            <a:pPr>
              <a:buFontTx/>
              <a:buChar char="-"/>
            </a:pPr>
            <a:r>
              <a:rPr lang="it-IT">
                <a:latin typeface="Calibri" pitchFamily="34" charset="0"/>
              </a:rPr>
              <a:t> </a:t>
            </a:r>
            <a:r>
              <a:rPr lang="it-IT" b="1">
                <a:latin typeface="Calibri" pitchFamily="34" charset="0"/>
              </a:rPr>
              <a:t>Calculate</a:t>
            </a:r>
            <a:r>
              <a:rPr lang="it-IT">
                <a:latin typeface="Calibri" pitchFamily="34" charset="0"/>
              </a:rPr>
              <a:t> the “transformation value” including  the compensative costs </a:t>
            </a:r>
          </a:p>
          <a:p>
            <a:pPr>
              <a:buFontTx/>
              <a:buChar char="-"/>
            </a:pPr>
            <a:r>
              <a:rPr lang="it-IT">
                <a:latin typeface="Calibri" pitchFamily="34" charset="0"/>
              </a:rPr>
              <a:t> </a:t>
            </a:r>
            <a:r>
              <a:rPr lang="it-IT" b="1">
                <a:latin typeface="Calibri" pitchFamily="34" charset="0"/>
              </a:rPr>
              <a:t>Test</a:t>
            </a:r>
            <a:r>
              <a:rPr lang="it-IT">
                <a:latin typeface="Calibri" pitchFamily="34" charset="0"/>
              </a:rPr>
              <a:t> the % incidence of the added charge on the Developer Cash-Flow</a:t>
            </a:r>
          </a:p>
          <a:p>
            <a:pPr>
              <a:buFontTx/>
              <a:buChar char="-"/>
            </a:pPr>
            <a:r>
              <a:rPr lang="it-IT" b="1">
                <a:latin typeface="Calibri" pitchFamily="34" charset="0"/>
              </a:rPr>
              <a:t> Compare </a:t>
            </a:r>
            <a:r>
              <a:rPr lang="it-IT">
                <a:latin typeface="Calibri" pitchFamily="34" charset="0"/>
              </a:rPr>
              <a:t>the two  amounts and estimate the “negotiation discount”</a:t>
            </a:r>
            <a:endParaRPr lang="en-GB">
              <a:latin typeface="Calibri" pitchFamily="34" charset="0"/>
            </a:endParaRPr>
          </a:p>
        </p:txBody>
      </p:sp>
      <p:sp>
        <p:nvSpPr>
          <p:cNvPr id="21509" name="CasellaDiTesto 8"/>
          <p:cNvSpPr txBox="1">
            <a:spLocks noChangeArrowheads="1"/>
          </p:cNvSpPr>
          <p:nvPr/>
        </p:nvSpPr>
        <p:spPr bwMode="auto">
          <a:xfrm>
            <a:off x="928688" y="3571875"/>
            <a:ext cx="2214562" cy="923925"/>
          </a:xfrm>
          <a:prstGeom prst="rect">
            <a:avLst/>
          </a:prstGeom>
          <a:noFill/>
          <a:ln w="9525">
            <a:noFill/>
            <a:miter lim="800000"/>
            <a:headEnd/>
            <a:tailEnd/>
          </a:ln>
        </p:spPr>
        <p:txBody>
          <a:bodyPr>
            <a:spAutoFit/>
          </a:bodyPr>
          <a:lstStyle/>
          <a:p>
            <a:r>
              <a:rPr lang="it-IT" b="1">
                <a:solidFill>
                  <a:srgbClr val="FF0066"/>
                </a:solidFill>
                <a:latin typeface="Calibri" pitchFamily="34" charset="0"/>
              </a:rPr>
              <a:t>From the </a:t>
            </a:r>
          </a:p>
          <a:p>
            <a:r>
              <a:rPr lang="it-IT" b="1" i="1">
                <a:solidFill>
                  <a:srgbClr val="FF0066"/>
                </a:solidFill>
                <a:latin typeface="Calibri" pitchFamily="34" charset="0"/>
              </a:rPr>
              <a:t>CASE BY CASE </a:t>
            </a:r>
            <a:r>
              <a:rPr lang="it-IT" b="1">
                <a:solidFill>
                  <a:srgbClr val="FF0066"/>
                </a:solidFill>
                <a:latin typeface="Calibri" pitchFamily="34" charset="0"/>
              </a:rPr>
              <a:t>OUTCOME</a:t>
            </a:r>
            <a:endParaRPr lang="en-GB" b="1">
              <a:solidFill>
                <a:srgbClr val="FF0066"/>
              </a:solidFill>
              <a:latin typeface="Calibri" pitchFamily="34" charset="0"/>
            </a:endParaRPr>
          </a:p>
        </p:txBody>
      </p:sp>
      <p:sp>
        <p:nvSpPr>
          <p:cNvPr id="21510" name="Rettangolo 9"/>
          <p:cNvSpPr>
            <a:spLocks noChangeArrowheads="1"/>
          </p:cNvSpPr>
          <p:nvPr/>
        </p:nvSpPr>
        <p:spPr bwMode="auto">
          <a:xfrm>
            <a:off x="571500" y="785813"/>
            <a:ext cx="8286750" cy="646112"/>
          </a:xfrm>
          <a:prstGeom prst="rect">
            <a:avLst/>
          </a:prstGeom>
          <a:noFill/>
          <a:ln w="9525">
            <a:noFill/>
            <a:miter lim="800000"/>
            <a:headEnd/>
            <a:tailEnd/>
          </a:ln>
        </p:spPr>
        <p:txBody>
          <a:bodyPr>
            <a:spAutoFit/>
          </a:bodyPr>
          <a:lstStyle/>
          <a:p>
            <a:pPr algn="ctr"/>
            <a:r>
              <a:rPr lang="it-IT" b="1">
                <a:solidFill>
                  <a:srgbClr val="FF0066"/>
                </a:solidFill>
                <a:latin typeface="Calibri" pitchFamily="34" charset="0"/>
              </a:rPr>
              <a:t>THE INCIDENCE OF COMPENSATIVE COSTS OF PUBLIC STANDARD SERVICES ON THE PRIVATE DISCOUNTED CASH FLOW ANALYSIS</a:t>
            </a:r>
            <a:endParaRPr lang="it-IT" b="1">
              <a:latin typeface="Calibri" pitchFamily="34" charset="0"/>
            </a:endParaRPr>
          </a:p>
        </p:txBody>
      </p:sp>
      <p:sp>
        <p:nvSpPr>
          <p:cNvPr id="14" name="Segnaposto numero diapositiva 13"/>
          <p:cNvSpPr>
            <a:spLocks noGrp="1"/>
          </p:cNvSpPr>
          <p:nvPr>
            <p:ph type="sldNum" sz="quarter" idx="12"/>
          </p:nvPr>
        </p:nvSpPr>
        <p:spPr/>
        <p:txBody>
          <a:bodyPr/>
          <a:lstStyle/>
          <a:p>
            <a:pPr>
              <a:defRPr/>
            </a:pPr>
            <a:fld id="{A2CFB96A-A37B-45AD-AE3A-FD37B69B6AAC}" type="slidenum">
              <a:rPr lang="it-IT"/>
              <a:pPr>
                <a:defRPr/>
              </a:pPr>
              <a:t>15</a:t>
            </a:fld>
            <a:endParaRPr lang="it-IT" dirty="0"/>
          </a:p>
        </p:txBody>
      </p:sp>
      <p:sp>
        <p:nvSpPr>
          <p:cNvPr id="18" name="Freccia in giù 17"/>
          <p:cNvSpPr/>
          <p:nvPr/>
        </p:nvSpPr>
        <p:spPr>
          <a:xfrm>
            <a:off x="1428750" y="4500563"/>
            <a:ext cx="357188" cy="571500"/>
          </a:xfrm>
          <a:prstGeom prst="down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21513" name="CasellaDiTesto 18"/>
          <p:cNvSpPr txBox="1">
            <a:spLocks noChangeArrowheads="1"/>
          </p:cNvSpPr>
          <p:nvPr/>
        </p:nvSpPr>
        <p:spPr bwMode="auto">
          <a:xfrm>
            <a:off x="1071563" y="5072063"/>
            <a:ext cx="2214562" cy="646112"/>
          </a:xfrm>
          <a:prstGeom prst="rect">
            <a:avLst/>
          </a:prstGeom>
          <a:noFill/>
          <a:ln w="9525">
            <a:noFill/>
            <a:miter lim="800000"/>
            <a:headEnd/>
            <a:tailEnd/>
          </a:ln>
        </p:spPr>
        <p:txBody>
          <a:bodyPr>
            <a:spAutoFit/>
          </a:bodyPr>
          <a:lstStyle/>
          <a:p>
            <a:r>
              <a:rPr lang="it-IT" b="1">
                <a:solidFill>
                  <a:srgbClr val="FF0066"/>
                </a:solidFill>
                <a:latin typeface="Calibri" pitchFamily="34" charset="0"/>
              </a:rPr>
              <a:t>To average</a:t>
            </a:r>
          </a:p>
          <a:p>
            <a:r>
              <a:rPr lang="it-IT" b="1" i="1">
                <a:solidFill>
                  <a:srgbClr val="FF0066"/>
                </a:solidFill>
                <a:latin typeface="Calibri" pitchFamily="34" charset="0"/>
              </a:rPr>
              <a:t>VALUES</a:t>
            </a:r>
            <a:endParaRPr lang="en-GB" b="1">
              <a:solidFill>
                <a:srgbClr val="FF0066"/>
              </a:solidFill>
              <a:latin typeface="Calibri" pitchFamily="34" charset="0"/>
            </a:endParaRPr>
          </a:p>
        </p:txBody>
      </p:sp>
      <p:graphicFrame>
        <p:nvGraphicFramePr>
          <p:cNvPr id="25" name="Diagramma 24"/>
          <p:cNvGraphicFramePr/>
          <p:nvPr/>
        </p:nvGraphicFramePr>
        <p:xfrm>
          <a:off x="2571736" y="3643314"/>
          <a:ext cx="4548198" cy="2603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515" name="CasellaDiTesto 25"/>
          <p:cNvSpPr txBox="1">
            <a:spLocks noChangeArrowheads="1"/>
          </p:cNvSpPr>
          <p:nvPr/>
        </p:nvSpPr>
        <p:spPr bwMode="auto">
          <a:xfrm>
            <a:off x="3000375" y="4357688"/>
            <a:ext cx="1571625" cy="954087"/>
          </a:xfrm>
          <a:prstGeom prst="rect">
            <a:avLst/>
          </a:prstGeom>
          <a:noFill/>
          <a:ln w="9525">
            <a:noFill/>
            <a:miter lim="800000"/>
            <a:headEnd/>
            <a:tailEnd/>
          </a:ln>
        </p:spPr>
        <p:txBody>
          <a:bodyPr>
            <a:spAutoFit/>
          </a:bodyPr>
          <a:lstStyle/>
          <a:p>
            <a:r>
              <a:rPr lang="it-IT" sz="1400" b="1">
                <a:latin typeface="Calibri" pitchFamily="34" charset="0"/>
              </a:rPr>
              <a:t>% Inc. of the compensative cost on the Total Construction costs</a:t>
            </a:r>
            <a:endParaRPr lang="en-GB" sz="1400" b="1">
              <a:latin typeface="Calibri" pitchFamily="34" charset="0"/>
            </a:endParaRPr>
          </a:p>
        </p:txBody>
      </p:sp>
      <p:sp>
        <p:nvSpPr>
          <p:cNvPr id="21516" name="CasellaDiTesto 26"/>
          <p:cNvSpPr txBox="1">
            <a:spLocks noChangeArrowheads="1"/>
          </p:cNvSpPr>
          <p:nvPr/>
        </p:nvSpPr>
        <p:spPr bwMode="auto">
          <a:xfrm>
            <a:off x="5429250" y="5643563"/>
            <a:ext cx="3071813" cy="915987"/>
          </a:xfrm>
          <a:prstGeom prst="rect">
            <a:avLst/>
          </a:prstGeom>
          <a:noFill/>
          <a:ln w="9525">
            <a:noFill/>
            <a:miter lim="800000"/>
            <a:headEnd/>
            <a:tailEnd/>
          </a:ln>
        </p:spPr>
        <p:txBody>
          <a:bodyPr>
            <a:spAutoFit/>
          </a:bodyPr>
          <a:lstStyle/>
          <a:p>
            <a:r>
              <a:rPr lang="it-IT" b="1">
                <a:solidFill>
                  <a:srgbClr val="FF0066"/>
                </a:solidFill>
                <a:latin typeface="Calibri" pitchFamily="34" charset="0"/>
              </a:rPr>
              <a:t>The added charge causes a % reduction of the final transformation value</a:t>
            </a:r>
            <a:endParaRPr lang="en-GB" b="1">
              <a:solidFill>
                <a:srgbClr val="FF0066"/>
              </a:solidFill>
              <a:latin typeface="Calibri" pitchFamily="34" charset="0"/>
            </a:endParaRPr>
          </a:p>
        </p:txBody>
      </p:sp>
      <p:sp>
        <p:nvSpPr>
          <p:cNvPr id="21517" name="CasellaDiTesto 30"/>
          <p:cNvSpPr txBox="1">
            <a:spLocks noChangeArrowheads="1"/>
          </p:cNvSpPr>
          <p:nvPr/>
        </p:nvSpPr>
        <p:spPr bwMode="auto">
          <a:xfrm>
            <a:off x="4929188" y="4572000"/>
            <a:ext cx="1571625" cy="738188"/>
          </a:xfrm>
          <a:prstGeom prst="rect">
            <a:avLst/>
          </a:prstGeom>
          <a:noFill/>
          <a:ln w="9525">
            <a:noFill/>
            <a:miter lim="800000"/>
            <a:headEnd/>
            <a:tailEnd/>
          </a:ln>
        </p:spPr>
        <p:txBody>
          <a:bodyPr>
            <a:spAutoFit/>
          </a:bodyPr>
          <a:lstStyle/>
          <a:p>
            <a:r>
              <a:rPr lang="it-IT" sz="1400" b="1">
                <a:latin typeface="Calibri" pitchFamily="34" charset="0"/>
              </a:rPr>
              <a:t>The resulting negotiation discount</a:t>
            </a:r>
            <a:endParaRPr lang="en-GB" sz="1400" b="1">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ergamena 1 6"/>
          <p:cNvSpPr/>
          <p:nvPr/>
        </p:nvSpPr>
        <p:spPr>
          <a:xfrm>
            <a:off x="2928926" y="4857760"/>
            <a:ext cx="2071702" cy="1842710"/>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1100" b="1" spc="150" dirty="0">
                <a:ln w="11430"/>
                <a:solidFill>
                  <a:srgbClr val="FF0066"/>
                </a:solidFill>
                <a:effectLst>
                  <a:outerShdw blurRad="25400" algn="tl" rotWithShape="0">
                    <a:srgbClr val="000000">
                      <a:alpha val="43000"/>
                    </a:srgbClr>
                  </a:outerShdw>
                </a:effectLst>
              </a:rPr>
              <a:t>EXPROPRIATION ALLOWANCE  </a:t>
            </a:r>
          </a:p>
          <a:p>
            <a:pPr algn="ctr" fontAlgn="auto">
              <a:spcBef>
                <a:spcPts val="0"/>
              </a:spcBef>
              <a:spcAft>
                <a:spcPts val="0"/>
              </a:spcAft>
              <a:defRPr/>
            </a:pPr>
            <a:r>
              <a:rPr lang="it-IT" sz="900" spc="150" dirty="0">
                <a:ln w="11430"/>
                <a:solidFill>
                  <a:srgbClr val="FF0066"/>
                </a:solidFill>
                <a:effectLst>
                  <a:outerShdw blurRad="25400" algn="tl" rotWithShape="0">
                    <a:srgbClr val="000000">
                      <a:alpha val="43000"/>
                    </a:srgbClr>
                  </a:outerShdw>
                </a:effectLst>
              </a:rPr>
              <a:t>(NATIONAL JURISDICTION)               </a:t>
            </a:r>
            <a:r>
              <a:rPr lang="it-IT" sz="1600" b="1" spc="150" dirty="0" err="1">
                <a:ln w="11430"/>
                <a:solidFill>
                  <a:srgbClr val="FF0066"/>
                </a:solidFill>
                <a:effectLst>
                  <a:outerShdw blurRad="25400" algn="tl" rotWithShape="0">
                    <a:srgbClr val="000000">
                      <a:alpha val="43000"/>
                    </a:srgbClr>
                  </a:outerShdw>
                </a:effectLst>
              </a:rPr>
              <a:t>since</a:t>
            </a:r>
            <a:r>
              <a:rPr lang="it-IT" sz="1600" b="1" spc="150" dirty="0">
                <a:ln w="11430"/>
                <a:solidFill>
                  <a:srgbClr val="FF0066"/>
                </a:solidFill>
                <a:effectLst>
                  <a:outerShdw blurRad="25400" algn="tl" rotWithShape="0">
                    <a:srgbClr val="000000">
                      <a:alpha val="43000"/>
                    </a:srgbClr>
                  </a:outerShdw>
                </a:effectLst>
              </a:rPr>
              <a:t> 2008</a:t>
            </a:r>
          </a:p>
          <a:p>
            <a:pPr algn="ctr" fontAlgn="auto">
              <a:spcBef>
                <a:spcPts val="0"/>
              </a:spcBef>
              <a:spcAft>
                <a:spcPts val="0"/>
              </a:spcAft>
              <a:defRPr/>
            </a:pPr>
            <a:endParaRPr lang="it-IT" sz="800" spc="150" dirty="0">
              <a:ln w="11430"/>
              <a:solidFill>
                <a:srgbClr val="FF0066"/>
              </a:solidFill>
              <a:effectLst>
                <a:outerShdw blurRad="25400" algn="tl" rotWithShape="0">
                  <a:srgbClr val="000000">
                    <a:alpha val="43000"/>
                  </a:srgbClr>
                </a:outerShdw>
              </a:effectLst>
            </a:endParaRPr>
          </a:p>
          <a:p>
            <a:pPr algn="ctr" fontAlgn="auto">
              <a:spcBef>
                <a:spcPts val="0"/>
              </a:spcBef>
              <a:spcAft>
                <a:spcPts val="0"/>
              </a:spcAft>
              <a:defRPr/>
            </a:pPr>
            <a:r>
              <a:rPr lang="it-IT" sz="1600" spc="150" dirty="0">
                <a:ln w="11430"/>
                <a:solidFill>
                  <a:schemeClr val="tx1"/>
                </a:solidFill>
                <a:effectLst>
                  <a:outerShdw blurRad="25400" algn="tl" rotWithShape="0">
                    <a:srgbClr val="000000">
                      <a:alpha val="43000"/>
                    </a:srgbClr>
                  </a:outerShdw>
                </a:effectLst>
              </a:rPr>
              <a:t>100% </a:t>
            </a:r>
            <a:r>
              <a:rPr lang="it-IT" sz="1600" spc="150" dirty="0" err="1">
                <a:ln w="11430"/>
                <a:solidFill>
                  <a:schemeClr val="tx1"/>
                </a:solidFill>
                <a:effectLst>
                  <a:outerShdw blurRad="25400" algn="tl" rotWithShape="0">
                    <a:srgbClr val="000000">
                      <a:alpha val="43000"/>
                    </a:srgbClr>
                  </a:outerShdw>
                </a:effectLst>
              </a:rPr>
              <a:t>of</a:t>
            </a:r>
            <a:r>
              <a:rPr lang="it-IT" sz="1600" spc="150" dirty="0">
                <a:ln w="11430"/>
                <a:solidFill>
                  <a:schemeClr val="tx1"/>
                </a:solidFill>
                <a:effectLst>
                  <a:outerShdw blurRad="25400" algn="tl" rotWithShape="0">
                    <a:srgbClr val="000000">
                      <a:alpha val="43000"/>
                    </a:srgbClr>
                  </a:outerShdw>
                </a:effectLst>
              </a:rPr>
              <a:t> the market </a:t>
            </a:r>
            <a:r>
              <a:rPr lang="it-IT" sz="1600" spc="150" dirty="0" err="1">
                <a:ln w="11430"/>
                <a:solidFill>
                  <a:schemeClr val="tx1"/>
                </a:solidFill>
                <a:effectLst>
                  <a:outerShdw blurRad="25400" algn="tl" rotWithShape="0">
                    <a:srgbClr val="000000">
                      <a:alpha val="43000"/>
                    </a:srgbClr>
                  </a:outerShdw>
                </a:effectLst>
              </a:rPr>
              <a:t>value</a:t>
            </a:r>
            <a:endParaRPr lang="it-IT" sz="1600" spc="150" dirty="0">
              <a:ln w="11430"/>
              <a:solidFill>
                <a:schemeClr val="tx1"/>
              </a:solidFill>
            </a:endParaRPr>
          </a:p>
        </p:txBody>
      </p:sp>
      <p:sp>
        <p:nvSpPr>
          <p:cNvPr id="9" name="Pergamena 1 8"/>
          <p:cNvSpPr/>
          <p:nvPr/>
        </p:nvSpPr>
        <p:spPr>
          <a:xfrm>
            <a:off x="1428728" y="1142984"/>
            <a:ext cx="3000396" cy="3143272"/>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1400" spc="150" dirty="0">
                <a:ln w="11430"/>
                <a:solidFill>
                  <a:srgbClr val="FF0066"/>
                </a:solidFill>
                <a:effectLst>
                  <a:outerShdw blurRad="25400" algn="tl" rotWithShape="0">
                    <a:srgbClr val="000000">
                      <a:alpha val="43000"/>
                    </a:srgbClr>
                  </a:outerShdw>
                </a:effectLst>
              </a:rPr>
              <a:t>TURIN CITY PLAN</a:t>
            </a:r>
          </a:p>
          <a:p>
            <a:pPr algn="ctr" fontAlgn="auto">
              <a:spcBef>
                <a:spcPts val="0"/>
              </a:spcBef>
              <a:spcAft>
                <a:spcPts val="0"/>
              </a:spcAft>
              <a:defRPr/>
            </a:pPr>
            <a:endParaRPr lang="it-IT" sz="1400" spc="150" dirty="0">
              <a:ln w="11430"/>
              <a:solidFill>
                <a:srgbClr val="FF0066"/>
              </a:solidFill>
              <a:effectLst>
                <a:outerShdw blurRad="25400" algn="tl" rotWithShape="0">
                  <a:srgbClr val="000000">
                    <a:alpha val="43000"/>
                  </a:srgbClr>
                </a:outerShdw>
              </a:effectLst>
            </a:endParaRPr>
          </a:p>
          <a:p>
            <a:pPr algn="ctr" fontAlgn="auto">
              <a:lnSpc>
                <a:spcPts val="1400"/>
              </a:lnSpc>
              <a:spcBef>
                <a:spcPts val="0"/>
              </a:spcBef>
              <a:spcAft>
                <a:spcPts val="0"/>
              </a:spcAft>
              <a:defRPr/>
            </a:pPr>
            <a:r>
              <a:rPr lang="it-IT" sz="1300" spc="150" dirty="0" err="1">
                <a:ln w="11430"/>
                <a:solidFill>
                  <a:schemeClr val="tx1"/>
                </a:solidFill>
                <a:effectLst>
                  <a:outerShdw blurRad="25400" algn="tl" rotWithShape="0">
                    <a:srgbClr val="000000">
                      <a:alpha val="43000"/>
                    </a:srgbClr>
                  </a:outerShdw>
                </a:effectLst>
              </a:rPr>
              <a:t>If</a:t>
            </a:r>
            <a:r>
              <a:rPr lang="it-IT" sz="1300" spc="150" dirty="0">
                <a:ln w="11430"/>
                <a:solidFill>
                  <a:schemeClr val="tx1"/>
                </a:solidFill>
                <a:effectLst>
                  <a:outerShdw blurRad="25400" algn="tl" rotWithShape="0">
                    <a:srgbClr val="000000">
                      <a:alpha val="43000"/>
                    </a:srgbClr>
                  </a:outerShdw>
                </a:effectLst>
              </a:rPr>
              <a:t> the site (&gt; 4.000 </a:t>
            </a:r>
            <a:r>
              <a:rPr lang="it-IT" sz="1300" spc="150" dirty="0" err="1">
                <a:ln w="11430"/>
                <a:solidFill>
                  <a:schemeClr val="tx1"/>
                </a:solidFill>
                <a:effectLst>
                  <a:outerShdw blurRad="25400" algn="tl" rotWithShape="0">
                    <a:srgbClr val="000000">
                      <a:alpha val="43000"/>
                    </a:srgbClr>
                  </a:outerShdw>
                </a:effectLst>
              </a:rPr>
              <a:t>sqm</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is</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not</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easily</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available</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to</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realize</a:t>
            </a:r>
            <a:r>
              <a:rPr lang="it-IT" sz="1300" spc="150" dirty="0">
                <a:ln w="11430"/>
                <a:solidFill>
                  <a:schemeClr val="tx1"/>
                </a:solidFill>
                <a:effectLst>
                  <a:outerShdw blurRad="25400" algn="tl" rotWithShape="0">
                    <a:srgbClr val="000000">
                      <a:alpha val="43000"/>
                    </a:srgbClr>
                  </a:outerShdw>
                </a:effectLst>
              </a:rPr>
              <a:t> the </a:t>
            </a:r>
            <a:r>
              <a:rPr lang="it-IT" sz="1300" spc="150" dirty="0" err="1">
                <a:ln w="11430"/>
                <a:solidFill>
                  <a:schemeClr val="tx1"/>
                </a:solidFill>
                <a:effectLst>
                  <a:outerShdw blurRad="25400" algn="tl" rotWithShape="0">
                    <a:srgbClr val="000000">
                      <a:alpha val="43000"/>
                    </a:srgbClr>
                  </a:outerShdw>
                </a:effectLst>
              </a:rPr>
              <a:t>necessary</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standards</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for</a:t>
            </a:r>
            <a:r>
              <a:rPr lang="it-IT" sz="1300" spc="150" dirty="0">
                <a:ln w="11430"/>
                <a:solidFill>
                  <a:schemeClr val="tx1"/>
                </a:solidFill>
                <a:effectLst>
                  <a:outerShdw blurRad="25400" algn="tl" rotWithShape="0">
                    <a:srgbClr val="000000">
                      <a:alpha val="43000"/>
                    </a:srgbClr>
                  </a:outerShdw>
                </a:effectLst>
              </a:rPr>
              <a:t> public </a:t>
            </a:r>
            <a:r>
              <a:rPr lang="it-IT" sz="1300" spc="150" dirty="0" err="1">
                <a:ln w="11430"/>
                <a:solidFill>
                  <a:schemeClr val="tx1"/>
                </a:solidFill>
                <a:effectLst>
                  <a:outerShdw blurRad="25400" algn="tl" rotWithShape="0">
                    <a:srgbClr val="000000">
                      <a:alpha val="43000"/>
                    </a:srgbClr>
                  </a:outerShdw>
                </a:effectLst>
              </a:rPr>
              <a:t>services</a:t>
            </a:r>
            <a:r>
              <a:rPr lang="it-IT" sz="1300" spc="150" dirty="0">
                <a:ln w="11430"/>
                <a:solidFill>
                  <a:schemeClr val="tx1"/>
                </a:solidFill>
                <a:effectLst>
                  <a:outerShdw blurRad="25400" algn="tl" rotWithShape="0">
                    <a:srgbClr val="000000">
                      <a:alpha val="43000"/>
                    </a:srgbClr>
                  </a:outerShdw>
                </a:effectLst>
              </a:rPr>
              <a:t>, the private </a:t>
            </a:r>
            <a:r>
              <a:rPr lang="it-IT" sz="1300" spc="150" dirty="0" err="1">
                <a:ln w="11430"/>
                <a:solidFill>
                  <a:schemeClr val="tx1"/>
                </a:solidFill>
                <a:effectLst>
                  <a:outerShdw blurRad="25400" algn="tl" rotWithShape="0">
                    <a:srgbClr val="000000">
                      <a:alpha val="43000"/>
                    </a:srgbClr>
                  </a:outerShdw>
                </a:effectLst>
              </a:rPr>
              <a:t>land</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owner</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hold</a:t>
            </a:r>
            <a:r>
              <a:rPr lang="it-IT" sz="1300" spc="150" dirty="0">
                <a:ln w="11430"/>
                <a:solidFill>
                  <a:schemeClr val="tx1"/>
                </a:solidFill>
                <a:effectLst>
                  <a:outerShdw blurRad="25400" algn="tl" rotWithShape="0">
                    <a:srgbClr val="000000">
                      <a:alpha val="43000"/>
                    </a:srgbClr>
                  </a:outerShdw>
                </a:effectLst>
              </a:rPr>
              <a:t> the </a:t>
            </a:r>
            <a:r>
              <a:rPr lang="it-IT" sz="1300" spc="150" dirty="0" err="1">
                <a:ln w="11430"/>
                <a:solidFill>
                  <a:schemeClr val="tx1"/>
                </a:solidFill>
                <a:effectLst>
                  <a:outerShdw blurRad="25400" algn="tl" rotWithShape="0">
                    <a:srgbClr val="000000">
                      <a:alpha val="43000"/>
                    </a:srgbClr>
                  </a:outerShdw>
                </a:effectLst>
              </a:rPr>
              <a:t>whole</a:t>
            </a:r>
            <a:r>
              <a:rPr lang="it-IT" sz="1300" spc="150" dirty="0">
                <a:ln w="11430"/>
                <a:solidFill>
                  <a:schemeClr val="tx1"/>
                </a:solidFill>
                <a:effectLst>
                  <a:outerShdw blurRad="25400" algn="tl" rotWithShape="0">
                    <a:srgbClr val="000000">
                      <a:alpha val="43000"/>
                    </a:srgbClr>
                  </a:outerShdw>
                </a:effectLst>
              </a:rPr>
              <a:t> plot and </a:t>
            </a:r>
            <a:r>
              <a:rPr lang="it-IT" sz="1300" spc="150" dirty="0" err="1">
                <a:ln w="11430"/>
                <a:solidFill>
                  <a:schemeClr val="tx1"/>
                </a:solidFill>
                <a:effectLst>
                  <a:outerShdw blurRad="25400" algn="tl" rotWithShape="0">
                    <a:srgbClr val="000000">
                      <a:alpha val="43000"/>
                    </a:srgbClr>
                  </a:outerShdw>
                </a:effectLst>
              </a:rPr>
              <a:t>has</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to</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pay</a:t>
            </a:r>
            <a:r>
              <a:rPr lang="it-IT" sz="1300" spc="150" dirty="0">
                <a:ln w="11430"/>
                <a:solidFill>
                  <a:schemeClr val="tx1"/>
                </a:solidFill>
                <a:effectLst>
                  <a:outerShdw blurRad="25400" algn="tl" rotWithShape="0">
                    <a:srgbClr val="000000">
                      <a:alpha val="43000"/>
                    </a:srgbClr>
                  </a:outerShdw>
                </a:effectLst>
              </a:rPr>
              <a:t> a “compensative </a:t>
            </a:r>
            <a:r>
              <a:rPr lang="it-IT" sz="1300" spc="150" dirty="0" err="1">
                <a:ln w="11430"/>
                <a:solidFill>
                  <a:schemeClr val="tx1"/>
                </a:solidFill>
                <a:effectLst>
                  <a:outerShdw blurRad="25400" algn="tl" rotWithShape="0">
                    <a:srgbClr val="000000">
                      <a:alpha val="43000"/>
                    </a:srgbClr>
                  </a:outerShdw>
                </a:effectLst>
              </a:rPr>
              <a:t>cost</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to</a:t>
            </a:r>
            <a:r>
              <a:rPr lang="it-IT" sz="1300" spc="150" dirty="0">
                <a:ln w="11430"/>
                <a:solidFill>
                  <a:schemeClr val="tx1"/>
                </a:solidFill>
                <a:effectLst>
                  <a:outerShdw blurRad="25400" algn="tl" rotWithShape="0">
                    <a:srgbClr val="000000">
                      <a:alpha val="43000"/>
                    </a:srgbClr>
                  </a:outerShdw>
                </a:effectLst>
              </a:rPr>
              <a:t> the City, </a:t>
            </a:r>
            <a:r>
              <a:rPr lang="it-IT" sz="1300" spc="150" dirty="0" err="1">
                <a:ln w="11430"/>
                <a:solidFill>
                  <a:schemeClr val="tx1"/>
                </a:solidFill>
                <a:effectLst>
                  <a:outerShdw blurRad="25400" algn="tl" rotWithShape="0">
                    <a:srgbClr val="000000">
                      <a:alpha val="43000"/>
                    </a:srgbClr>
                  </a:outerShdw>
                </a:effectLst>
              </a:rPr>
              <a:t>equal</a:t>
            </a:r>
            <a:r>
              <a:rPr lang="it-IT" sz="1300" spc="150" dirty="0">
                <a:ln w="11430"/>
                <a:solidFill>
                  <a:schemeClr val="tx1"/>
                </a:solidFill>
                <a:effectLst>
                  <a:outerShdw blurRad="25400" algn="tl" rotWithShape="0">
                    <a:srgbClr val="000000">
                      <a:alpha val="43000"/>
                    </a:srgbClr>
                  </a:outerShdw>
                </a:effectLst>
              </a:rPr>
              <a:t> </a:t>
            </a:r>
            <a:r>
              <a:rPr lang="it-IT" sz="1300" spc="150" dirty="0" err="1">
                <a:ln w="11430"/>
                <a:solidFill>
                  <a:schemeClr val="tx1"/>
                </a:solidFill>
                <a:effectLst>
                  <a:outerShdw blurRad="25400" algn="tl" rotWithShape="0">
                    <a:srgbClr val="000000">
                      <a:alpha val="43000"/>
                    </a:srgbClr>
                  </a:outerShdw>
                </a:effectLst>
              </a:rPr>
              <a:t>to</a:t>
            </a:r>
            <a:r>
              <a:rPr lang="it-IT" sz="1300" spc="150" dirty="0">
                <a:ln w="11430"/>
                <a:solidFill>
                  <a:schemeClr val="tx1"/>
                </a:solidFill>
                <a:effectLst>
                  <a:outerShdw blurRad="25400" algn="tl" rotWithShape="0">
                    <a:srgbClr val="000000">
                      <a:alpha val="43000"/>
                    </a:srgbClr>
                  </a:outerShdw>
                </a:effectLst>
              </a:rPr>
              <a:t> the </a:t>
            </a:r>
            <a:r>
              <a:rPr lang="it-IT" sz="1300" u="sng" spc="150" dirty="0" err="1">
                <a:ln w="11430"/>
                <a:solidFill>
                  <a:srgbClr val="FF0066"/>
                </a:solidFill>
                <a:effectLst>
                  <a:outerShdw blurRad="25400" algn="tl" rotWithShape="0">
                    <a:srgbClr val="000000">
                      <a:alpha val="43000"/>
                    </a:srgbClr>
                  </a:outerShdw>
                </a:effectLst>
              </a:rPr>
              <a:t>expropriation</a:t>
            </a:r>
            <a:r>
              <a:rPr lang="it-IT" sz="1300" u="sng" spc="150" dirty="0">
                <a:ln w="11430"/>
                <a:solidFill>
                  <a:srgbClr val="FF0066"/>
                </a:solidFill>
                <a:effectLst>
                  <a:outerShdw blurRad="25400" algn="tl" rotWithShape="0">
                    <a:srgbClr val="000000">
                      <a:alpha val="43000"/>
                    </a:srgbClr>
                  </a:outerShdw>
                </a:effectLst>
              </a:rPr>
              <a:t> </a:t>
            </a:r>
            <a:r>
              <a:rPr lang="it-IT" sz="1300" u="sng" spc="150" dirty="0" err="1">
                <a:ln w="11430"/>
                <a:solidFill>
                  <a:srgbClr val="FF0066"/>
                </a:solidFill>
                <a:effectLst>
                  <a:outerShdw blurRad="25400" algn="tl" rotWithShape="0">
                    <a:srgbClr val="000000">
                      <a:alpha val="43000"/>
                    </a:srgbClr>
                  </a:outerShdw>
                </a:effectLst>
              </a:rPr>
              <a:t>allowance</a:t>
            </a:r>
            <a:endParaRPr lang="it-IT" sz="1300" u="sng" spc="150" dirty="0">
              <a:ln w="11430"/>
              <a:solidFill>
                <a:srgbClr val="FF0066"/>
              </a:solidFill>
            </a:endParaRPr>
          </a:p>
        </p:txBody>
      </p:sp>
      <p:sp>
        <p:nvSpPr>
          <p:cNvPr id="4" name="Pergamena 1 3"/>
          <p:cNvSpPr/>
          <p:nvPr/>
        </p:nvSpPr>
        <p:spPr>
          <a:xfrm>
            <a:off x="785786" y="4857760"/>
            <a:ext cx="2071702" cy="1857388"/>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1100" b="1" spc="150" dirty="0">
                <a:ln w="11430"/>
                <a:solidFill>
                  <a:srgbClr val="FF0066"/>
                </a:solidFill>
                <a:effectLst>
                  <a:outerShdw blurRad="25400" algn="tl" rotWithShape="0">
                    <a:srgbClr val="000000">
                      <a:alpha val="43000"/>
                    </a:srgbClr>
                  </a:outerShdw>
                </a:effectLst>
              </a:rPr>
              <a:t>EXPROPRIATION ALLOWANCE  </a:t>
            </a:r>
          </a:p>
          <a:p>
            <a:pPr algn="ctr" fontAlgn="auto">
              <a:spcBef>
                <a:spcPts val="0"/>
              </a:spcBef>
              <a:spcAft>
                <a:spcPts val="0"/>
              </a:spcAft>
              <a:defRPr/>
            </a:pPr>
            <a:r>
              <a:rPr lang="it-IT" sz="900" spc="150" dirty="0">
                <a:ln w="11430"/>
                <a:solidFill>
                  <a:srgbClr val="FF0066"/>
                </a:solidFill>
                <a:effectLst>
                  <a:outerShdw blurRad="25400" algn="tl" rotWithShape="0">
                    <a:srgbClr val="000000">
                      <a:alpha val="43000"/>
                    </a:srgbClr>
                  </a:outerShdw>
                </a:effectLst>
              </a:rPr>
              <a:t>(NATIONAL JURISDICTION)               </a:t>
            </a:r>
            <a:r>
              <a:rPr lang="it-IT" sz="1600" b="1" spc="150" dirty="0" err="1">
                <a:ln w="11430"/>
                <a:solidFill>
                  <a:srgbClr val="FF0066"/>
                </a:solidFill>
                <a:effectLst>
                  <a:outerShdw blurRad="25400" algn="tl" rotWithShape="0">
                    <a:srgbClr val="000000">
                      <a:alpha val="43000"/>
                    </a:srgbClr>
                  </a:outerShdw>
                </a:effectLst>
              </a:rPr>
              <a:t>before</a:t>
            </a:r>
            <a:r>
              <a:rPr lang="it-IT" sz="1600" b="1" spc="150" dirty="0">
                <a:ln w="11430"/>
                <a:solidFill>
                  <a:srgbClr val="FF0066"/>
                </a:solidFill>
                <a:effectLst>
                  <a:outerShdw blurRad="25400" algn="tl" rotWithShape="0">
                    <a:srgbClr val="000000">
                      <a:alpha val="43000"/>
                    </a:srgbClr>
                  </a:outerShdw>
                </a:effectLst>
              </a:rPr>
              <a:t> 2008</a:t>
            </a:r>
          </a:p>
          <a:p>
            <a:pPr algn="ctr" fontAlgn="auto">
              <a:spcBef>
                <a:spcPts val="0"/>
              </a:spcBef>
              <a:spcAft>
                <a:spcPts val="0"/>
              </a:spcAft>
              <a:defRPr/>
            </a:pPr>
            <a:endParaRPr lang="it-IT" sz="1000" spc="150" dirty="0">
              <a:ln w="11430"/>
              <a:solidFill>
                <a:srgbClr val="FF0066"/>
              </a:solidFill>
              <a:effectLst>
                <a:outerShdw blurRad="25400" algn="tl" rotWithShape="0">
                  <a:srgbClr val="000000">
                    <a:alpha val="43000"/>
                  </a:srgbClr>
                </a:outerShdw>
              </a:effectLst>
            </a:endParaRPr>
          </a:p>
          <a:p>
            <a:pPr algn="ctr" fontAlgn="auto">
              <a:spcBef>
                <a:spcPts val="0"/>
              </a:spcBef>
              <a:spcAft>
                <a:spcPts val="0"/>
              </a:spcAft>
              <a:defRPr/>
            </a:pPr>
            <a:r>
              <a:rPr lang="it-IT" sz="1400" spc="150" dirty="0">
                <a:ln w="11430"/>
                <a:solidFill>
                  <a:schemeClr val="tx1"/>
                </a:solidFill>
                <a:effectLst>
                  <a:outerShdw blurRad="25400" algn="tl" rotWithShape="0">
                    <a:srgbClr val="000000">
                      <a:alpha val="43000"/>
                    </a:srgbClr>
                  </a:outerShdw>
                </a:effectLst>
              </a:rPr>
              <a:t>50% </a:t>
            </a:r>
            <a:r>
              <a:rPr lang="it-IT" sz="1400" spc="150" dirty="0" err="1">
                <a:ln w="11430"/>
                <a:solidFill>
                  <a:schemeClr val="tx1"/>
                </a:solidFill>
                <a:effectLst>
                  <a:outerShdw blurRad="25400" algn="tl" rotWithShape="0">
                    <a:srgbClr val="000000">
                      <a:alpha val="43000"/>
                    </a:srgbClr>
                  </a:outerShdw>
                </a:effectLst>
              </a:rPr>
              <a:t>of</a:t>
            </a:r>
            <a:r>
              <a:rPr lang="it-IT" sz="1400" spc="150" dirty="0">
                <a:ln w="11430"/>
                <a:solidFill>
                  <a:schemeClr val="tx1"/>
                </a:solidFill>
                <a:effectLst>
                  <a:outerShdw blurRad="25400" algn="tl" rotWithShape="0">
                    <a:srgbClr val="000000">
                      <a:alpha val="43000"/>
                    </a:srgbClr>
                  </a:outerShdw>
                </a:effectLst>
              </a:rPr>
              <a:t> the market </a:t>
            </a:r>
            <a:r>
              <a:rPr lang="it-IT" sz="1400" spc="150" dirty="0" err="1">
                <a:ln w="11430"/>
                <a:solidFill>
                  <a:schemeClr val="tx1"/>
                </a:solidFill>
                <a:effectLst>
                  <a:outerShdw blurRad="25400" algn="tl" rotWithShape="0">
                    <a:srgbClr val="000000">
                      <a:alpha val="43000"/>
                    </a:srgbClr>
                  </a:outerShdw>
                </a:effectLst>
              </a:rPr>
              <a:t>value</a:t>
            </a:r>
            <a:endParaRPr lang="it-IT" sz="1400" spc="150" dirty="0">
              <a:ln w="11430"/>
              <a:solidFill>
                <a:schemeClr val="tx1"/>
              </a:solidFill>
            </a:endParaRPr>
          </a:p>
        </p:txBody>
      </p:sp>
      <p:sp>
        <p:nvSpPr>
          <p:cNvPr id="5" name="Simbolo &quot;divieto&quot; 4"/>
          <p:cNvSpPr/>
          <p:nvPr/>
        </p:nvSpPr>
        <p:spPr>
          <a:xfrm>
            <a:off x="1000125" y="5072063"/>
            <a:ext cx="1714500" cy="1657350"/>
          </a:xfrm>
          <a:prstGeom prst="noSmoking">
            <a:avLst>
              <a:gd name="adj" fmla="val 6285"/>
            </a:avLst>
          </a:prstGeom>
          <a:solidFill>
            <a:srgbClr val="FF0066">
              <a:alpha val="23000"/>
            </a:srgb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6" name="Freccia a destra 5"/>
          <p:cNvSpPr/>
          <p:nvPr/>
        </p:nvSpPr>
        <p:spPr>
          <a:xfrm rot="16200000" flipH="1">
            <a:off x="2035969" y="4393406"/>
            <a:ext cx="357188" cy="428625"/>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Pergamena 1 7"/>
          <p:cNvSpPr/>
          <p:nvPr/>
        </p:nvSpPr>
        <p:spPr>
          <a:xfrm>
            <a:off x="71438" y="1142984"/>
            <a:ext cx="1928794" cy="1928826"/>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lnSpc>
                <a:spcPts val="1200"/>
              </a:lnSpc>
              <a:spcBef>
                <a:spcPts val="0"/>
              </a:spcBef>
              <a:spcAft>
                <a:spcPts val="0"/>
              </a:spcAft>
              <a:defRPr/>
            </a:pPr>
            <a:r>
              <a:rPr lang="it-IT" sz="1300" b="1" spc="150" dirty="0">
                <a:ln w="11430"/>
                <a:solidFill>
                  <a:srgbClr val="FF0066"/>
                </a:solidFill>
              </a:rPr>
              <a:t>National </a:t>
            </a:r>
            <a:r>
              <a:rPr lang="it-IT" sz="1300" b="1" spc="150" dirty="0" err="1">
                <a:ln w="11430"/>
                <a:solidFill>
                  <a:srgbClr val="FF0066"/>
                </a:solidFill>
              </a:rPr>
              <a:t>Jurisdiction</a:t>
            </a:r>
            <a:r>
              <a:rPr lang="it-IT" sz="1300" b="1" spc="150" dirty="0">
                <a:ln w="11430"/>
                <a:solidFill>
                  <a:srgbClr val="FF0066"/>
                </a:solidFill>
              </a:rPr>
              <a:t> </a:t>
            </a:r>
            <a:r>
              <a:rPr lang="it-IT" sz="1400" spc="150" dirty="0">
                <a:ln w="11430"/>
                <a:solidFill>
                  <a:schemeClr val="tx1"/>
                </a:solidFill>
              </a:rPr>
              <a:t>private </a:t>
            </a:r>
            <a:r>
              <a:rPr lang="it-IT" sz="1400" spc="150" dirty="0" err="1">
                <a:ln w="11430"/>
                <a:solidFill>
                  <a:schemeClr val="tx1"/>
                </a:solidFill>
              </a:rPr>
              <a:t>subjects</a:t>
            </a:r>
            <a:r>
              <a:rPr lang="it-IT" sz="1400" spc="150" dirty="0">
                <a:ln w="11430"/>
                <a:solidFill>
                  <a:schemeClr val="tx1"/>
                </a:solidFill>
              </a:rPr>
              <a:t> </a:t>
            </a:r>
            <a:r>
              <a:rPr lang="it-IT" sz="1400" spc="150" dirty="0" err="1">
                <a:ln w="11430"/>
                <a:solidFill>
                  <a:schemeClr val="tx1"/>
                </a:solidFill>
              </a:rPr>
              <a:t>sign</a:t>
            </a:r>
            <a:r>
              <a:rPr lang="it-IT" sz="1400" spc="150" dirty="0">
                <a:ln w="11430"/>
                <a:solidFill>
                  <a:schemeClr val="tx1"/>
                </a:solidFill>
              </a:rPr>
              <a:t> up the area </a:t>
            </a:r>
            <a:r>
              <a:rPr lang="it-IT" sz="1300" spc="150" dirty="0" err="1">
                <a:ln w="11430"/>
                <a:solidFill>
                  <a:schemeClr val="tx1"/>
                </a:solidFill>
              </a:rPr>
              <a:t>requested</a:t>
            </a:r>
            <a:r>
              <a:rPr lang="it-IT" sz="1300" spc="150" dirty="0">
                <a:ln w="11430"/>
                <a:solidFill>
                  <a:schemeClr val="tx1"/>
                </a:solidFill>
              </a:rPr>
              <a:t> </a:t>
            </a:r>
            <a:r>
              <a:rPr lang="it-IT" sz="1300" spc="150" dirty="0" err="1">
                <a:ln w="11430"/>
                <a:solidFill>
                  <a:schemeClr val="tx1"/>
                </a:solidFill>
              </a:rPr>
              <a:t>for</a:t>
            </a:r>
            <a:r>
              <a:rPr lang="it-IT" sz="1300" spc="150" dirty="0">
                <a:ln w="11430"/>
                <a:solidFill>
                  <a:schemeClr val="tx1"/>
                </a:solidFill>
              </a:rPr>
              <a:t> public </a:t>
            </a:r>
            <a:r>
              <a:rPr lang="it-IT" sz="1300" spc="150" dirty="0" err="1">
                <a:ln w="11430"/>
                <a:solidFill>
                  <a:schemeClr val="tx1"/>
                </a:solidFill>
              </a:rPr>
              <a:t>services</a:t>
            </a:r>
            <a:r>
              <a:rPr lang="it-IT" sz="1300" spc="150" dirty="0">
                <a:ln w="11430"/>
                <a:solidFill>
                  <a:schemeClr val="tx1"/>
                </a:solidFill>
              </a:rPr>
              <a:t> </a:t>
            </a:r>
            <a:r>
              <a:rPr lang="it-IT" sz="1300" spc="150" dirty="0" err="1">
                <a:ln w="11430"/>
                <a:solidFill>
                  <a:schemeClr val="tx1"/>
                </a:solidFill>
              </a:rPr>
              <a:t>to</a:t>
            </a:r>
            <a:r>
              <a:rPr lang="it-IT" sz="1300" spc="150" dirty="0">
                <a:ln w="11430"/>
                <a:solidFill>
                  <a:schemeClr val="tx1"/>
                </a:solidFill>
              </a:rPr>
              <a:t> the City </a:t>
            </a:r>
          </a:p>
        </p:txBody>
      </p:sp>
      <p:sp>
        <p:nvSpPr>
          <p:cNvPr id="11" name="Simbolo &quot;divieto&quot; 10"/>
          <p:cNvSpPr/>
          <p:nvPr/>
        </p:nvSpPr>
        <p:spPr>
          <a:xfrm>
            <a:off x="3071813" y="5072063"/>
            <a:ext cx="1714500" cy="1657350"/>
          </a:xfrm>
          <a:prstGeom prst="noSmoking">
            <a:avLst>
              <a:gd name="adj" fmla="val 6285"/>
            </a:avLst>
          </a:prstGeom>
          <a:solidFill>
            <a:srgbClr val="FF0066">
              <a:alpha val="23000"/>
            </a:srgb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12" name="Freccia a destra 11"/>
          <p:cNvSpPr/>
          <p:nvPr/>
        </p:nvSpPr>
        <p:spPr>
          <a:xfrm rot="10800000" flipH="1">
            <a:off x="2714625" y="5643563"/>
            <a:ext cx="357188" cy="428625"/>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5" name="Freccia circolare in giù 14"/>
          <p:cNvSpPr/>
          <p:nvPr/>
        </p:nvSpPr>
        <p:spPr>
          <a:xfrm>
            <a:off x="3786188" y="3357563"/>
            <a:ext cx="1714500" cy="642937"/>
          </a:xfrm>
          <a:prstGeom prst="curvedDown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7" name="Pergamena 2 16"/>
          <p:cNvSpPr/>
          <p:nvPr/>
        </p:nvSpPr>
        <p:spPr>
          <a:xfrm>
            <a:off x="4857750" y="2071688"/>
            <a:ext cx="3571875" cy="2643187"/>
          </a:xfrm>
          <a:prstGeom prst="horizontalScroll">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18" name="Immagine 17" descr="moneta.gif"/>
          <p:cNvPicPr>
            <a:picLocks noChangeAspect="1"/>
          </p:cNvPicPr>
          <p:nvPr/>
        </p:nvPicPr>
        <p:blipFill>
          <a:blip r:embed="rId3" cstate="print">
            <a:duotone>
              <a:prstClr val="black"/>
              <a:schemeClr val="accent2">
                <a:tint val="45000"/>
                <a:satMod val="400000"/>
              </a:schemeClr>
            </a:duotone>
            <a:lum bright="29000" contrast="2000"/>
          </a:blip>
          <a:stretch>
            <a:fillRect/>
          </a:stretch>
        </p:blipFill>
        <p:spPr>
          <a:xfrm flipH="1">
            <a:off x="7643834" y="2500306"/>
            <a:ext cx="642942" cy="644205"/>
          </a:xfrm>
          <a:prstGeom prst="rect">
            <a:avLst/>
          </a:prstGeom>
        </p:spPr>
      </p:pic>
      <p:sp>
        <p:nvSpPr>
          <p:cNvPr id="19" name="CasellaDiTesto 18"/>
          <p:cNvSpPr txBox="1"/>
          <p:nvPr/>
        </p:nvSpPr>
        <p:spPr>
          <a:xfrm>
            <a:off x="5429250" y="2428875"/>
            <a:ext cx="2928938" cy="1846263"/>
          </a:xfrm>
          <a:prstGeom prst="rect">
            <a:avLst/>
          </a:prstGeom>
          <a:noFill/>
        </p:spPr>
        <p:txBody>
          <a:bodyPr>
            <a:spAutoFit/>
          </a:bodyPr>
          <a:lstStyle/>
          <a:p>
            <a:pPr fontAlgn="auto">
              <a:spcBef>
                <a:spcPts val="0"/>
              </a:spcBef>
              <a:spcAft>
                <a:spcPts val="0"/>
              </a:spcAft>
              <a:defRPr/>
            </a:pPr>
            <a:r>
              <a:rPr lang="it-IT" b="1" dirty="0">
                <a:solidFill>
                  <a:srgbClr val="FF0066"/>
                </a:solidFill>
                <a:effectLst>
                  <a:outerShdw blurRad="38100" dist="38100" dir="2700000" algn="tl">
                    <a:srgbClr val="000000">
                      <a:alpha val="43137"/>
                    </a:srgbClr>
                  </a:outerShdw>
                </a:effectLst>
                <a:latin typeface="+mn-lt"/>
              </a:rPr>
              <a:t>TURIN CITY 2009 </a:t>
            </a:r>
          </a:p>
          <a:p>
            <a:pPr fontAlgn="auto">
              <a:spcBef>
                <a:spcPts val="0"/>
              </a:spcBef>
              <a:spcAft>
                <a:spcPts val="0"/>
              </a:spcAft>
              <a:defRPr/>
            </a:pPr>
            <a:r>
              <a:rPr lang="it-IT" b="1" dirty="0">
                <a:solidFill>
                  <a:srgbClr val="FF0066"/>
                </a:solidFill>
                <a:effectLst>
                  <a:outerShdw blurRad="38100" dist="38100" dir="2700000" algn="tl">
                    <a:srgbClr val="000000">
                      <a:alpha val="43137"/>
                    </a:srgbClr>
                  </a:outerShdw>
                </a:effectLst>
                <a:latin typeface="+mn-lt"/>
              </a:rPr>
              <a:t>The </a:t>
            </a:r>
            <a:r>
              <a:rPr lang="it-IT" b="1" dirty="0" err="1">
                <a:solidFill>
                  <a:srgbClr val="FF0066"/>
                </a:solidFill>
                <a:effectLst>
                  <a:outerShdw blurRad="38100" dist="38100" dir="2700000" algn="tl">
                    <a:srgbClr val="000000">
                      <a:alpha val="43137"/>
                    </a:srgbClr>
                  </a:outerShdw>
                </a:effectLst>
                <a:latin typeface="+mn-lt"/>
              </a:rPr>
              <a:t>negotiation</a:t>
            </a:r>
            <a:r>
              <a:rPr lang="it-IT" b="1" dirty="0">
                <a:solidFill>
                  <a:srgbClr val="FF0066"/>
                </a:solidFill>
                <a:effectLst>
                  <a:outerShdw blurRad="38100" dist="38100" dir="2700000" algn="tl">
                    <a:srgbClr val="000000">
                      <a:alpha val="43137"/>
                    </a:srgbClr>
                  </a:outerShdw>
                </a:effectLst>
                <a:latin typeface="+mn-lt"/>
              </a:rPr>
              <a:t>  </a:t>
            </a:r>
          </a:p>
          <a:p>
            <a:pPr fontAlgn="auto">
              <a:spcBef>
                <a:spcPts val="0"/>
              </a:spcBef>
              <a:spcAft>
                <a:spcPts val="0"/>
              </a:spcAft>
              <a:defRPr/>
            </a:pPr>
            <a:r>
              <a:rPr lang="it-IT" b="1" dirty="0">
                <a:solidFill>
                  <a:srgbClr val="FF0066"/>
                </a:solidFill>
                <a:effectLst>
                  <a:outerShdw blurRad="38100" dist="38100" dir="2700000" algn="tl">
                    <a:srgbClr val="000000">
                      <a:alpha val="43137"/>
                    </a:srgbClr>
                  </a:outerShdw>
                </a:effectLst>
                <a:latin typeface="+mn-lt"/>
              </a:rPr>
              <a:t>  </a:t>
            </a:r>
          </a:p>
          <a:p>
            <a:pPr fontAlgn="auto">
              <a:spcBef>
                <a:spcPts val="0"/>
              </a:spcBef>
              <a:spcAft>
                <a:spcPts val="0"/>
              </a:spcAft>
              <a:defRPr/>
            </a:pPr>
            <a:r>
              <a:rPr lang="it-IT" sz="1400" b="1" dirty="0">
                <a:latin typeface="+mn-lt"/>
              </a:rPr>
              <a:t>The compensative </a:t>
            </a:r>
            <a:r>
              <a:rPr lang="it-IT" sz="1400" b="1" dirty="0" err="1">
                <a:latin typeface="+mn-lt"/>
              </a:rPr>
              <a:t>costs</a:t>
            </a:r>
            <a:r>
              <a:rPr lang="it-IT" sz="1400" b="1" dirty="0">
                <a:latin typeface="+mn-lt"/>
              </a:rPr>
              <a:t> are </a:t>
            </a:r>
            <a:r>
              <a:rPr lang="it-IT" sz="1400" b="1" dirty="0" err="1">
                <a:latin typeface="+mn-lt"/>
              </a:rPr>
              <a:t>proposed</a:t>
            </a:r>
            <a:r>
              <a:rPr lang="it-IT" sz="1400" b="1" dirty="0">
                <a:latin typeface="+mn-lt"/>
              </a:rPr>
              <a:t> </a:t>
            </a:r>
            <a:r>
              <a:rPr lang="it-IT" sz="1400" b="1" dirty="0" err="1">
                <a:latin typeface="+mn-lt"/>
              </a:rPr>
              <a:t>by</a:t>
            </a:r>
            <a:r>
              <a:rPr lang="it-IT" sz="1400" b="1" dirty="0">
                <a:latin typeface="+mn-lt"/>
              </a:rPr>
              <a:t> the private and </a:t>
            </a:r>
            <a:r>
              <a:rPr lang="it-IT" sz="1400" b="1" dirty="0" err="1">
                <a:latin typeface="+mn-lt"/>
              </a:rPr>
              <a:t>verified</a:t>
            </a:r>
            <a:r>
              <a:rPr lang="it-IT" sz="1400" b="1" dirty="0">
                <a:latin typeface="+mn-lt"/>
              </a:rPr>
              <a:t> </a:t>
            </a:r>
            <a:r>
              <a:rPr lang="it-IT" sz="1400" b="1" dirty="0" err="1">
                <a:latin typeface="+mn-lt"/>
              </a:rPr>
              <a:t>by</a:t>
            </a:r>
            <a:r>
              <a:rPr lang="it-IT" sz="1400" b="1" dirty="0">
                <a:latin typeface="+mn-lt"/>
              </a:rPr>
              <a:t> the City </a:t>
            </a:r>
            <a:r>
              <a:rPr lang="it-IT" sz="1400" b="1" dirty="0" err="1">
                <a:latin typeface="+mn-lt"/>
              </a:rPr>
              <a:t>through</a:t>
            </a:r>
            <a:r>
              <a:rPr lang="it-IT" sz="1400" b="1" dirty="0">
                <a:latin typeface="+mn-lt"/>
              </a:rPr>
              <a:t> a </a:t>
            </a:r>
            <a:r>
              <a:rPr lang="it-IT" sz="1400" b="1" dirty="0" err="1">
                <a:latin typeface="+mn-lt"/>
              </a:rPr>
              <a:t>Discounted</a:t>
            </a:r>
            <a:r>
              <a:rPr lang="it-IT" sz="1400" b="1" dirty="0">
                <a:latin typeface="+mn-lt"/>
              </a:rPr>
              <a:t> </a:t>
            </a:r>
            <a:r>
              <a:rPr lang="it-IT" sz="1400" b="1" dirty="0" err="1">
                <a:latin typeface="+mn-lt"/>
              </a:rPr>
              <a:t>Cash-Flow</a:t>
            </a:r>
            <a:r>
              <a:rPr lang="it-IT" sz="1400" b="1" dirty="0">
                <a:latin typeface="+mn-lt"/>
              </a:rPr>
              <a:t> </a:t>
            </a:r>
            <a:r>
              <a:rPr lang="it-IT" sz="1400" b="1" dirty="0" err="1">
                <a:latin typeface="+mn-lt"/>
              </a:rPr>
              <a:t>analysis</a:t>
            </a:r>
            <a:endParaRPr lang="en-GB" sz="1400" b="1" dirty="0">
              <a:latin typeface="+mn-lt"/>
            </a:endParaRPr>
          </a:p>
        </p:txBody>
      </p:sp>
      <p:sp>
        <p:nvSpPr>
          <p:cNvPr id="20" name="Titolo 3"/>
          <p:cNvSpPr txBox="1">
            <a:spLocks/>
          </p:cNvSpPr>
          <p:nvPr/>
        </p:nvSpPr>
        <p:spPr>
          <a:xfrm>
            <a:off x="457200" y="184150"/>
            <a:ext cx="8229600" cy="708025"/>
          </a:xfrm>
          <a:prstGeom prst="rect">
            <a:avLst/>
          </a:prstGeom>
          <a:noFill/>
        </p:spPr>
        <p:txBody>
          <a:bodyPr>
            <a:spAutoFit/>
          </a:bodyPr>
          <a:lstStyle/>
          <a:p>
            <a:pPr algn="ctr" fontAlgn="auto">
              <a:spcAft>
                <a:spcPts val="0"/>
              </a:spcAft>
              <a:defRPr/>
            </a:pPr>
            <a:r>
              <a:rPr lang="it-IT" sz="4000" b="1" dirty="0">
                <a:latin typeface="+mj-lt"/>
                <a:ea typeface="+mj-ea"/>
                <a:cs typeface="+mj-cs"/>
              </a:rPr>
              <a:t>CONCLUSIONS</a:t>
            </a:r>
          </a:p>
        </p:txBody>
      </p:sp>
      <p:sp>
        <p:nvSpPr>
          <p:cNvPr id="21" name="Segnaposto numero diapositiva 20"/>
          <p:cNvSpPr>
            <a:spLocks noGrp="1"/>
          </p:cNvSpPr>
          <p:nvPr>
            <p:ph type="sldNum" sz="quarter" idx="12"/>
          </p:nvPr>
        </p:nvSpPr>
        <p:spPr/>
        <p:txBody>
          <a:bodyPr/>
          <a:lstStyle/>
          <a:p>
            <a:pPr>
              <a:defRPr/>
            </a:pPr>
            <a:fld id="{25981A73-C5F4-4B88-BF3C-72E388D79E7A}" type="slidenum">
              <a:rPr lang="it-IT"/>
              <a:pPr>
                <a:defRPr/>
              </a:pPr>
              <a:t>16</a:t>
            </a:fld>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a 8"/>
          <p:cNvGraphicFramePr/>
          <p:nvPr/>
        </p:nvGraphicFramePr>
        <p:xfrm>
          <a:off x="2786050" y="3571876"/>
          <a:ext cx="6096000" cy="3063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Rettangolo 23"/>
          <p:cNvSpPr/>
          <p:nvPr/>
        </p:nvSpPr>
        <p:spPr>
          <a:xfrm>
            <a:off x="5003800" y="3632200"/>
            <a:ext cx="1655763" cy="14398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 name="Rettangolo 26"/>
          <p:cNvSpPr/>
          <p:nvPr/>
        </p:nvSpPr>
        <p:spPr>
          <a:xfrm>
            <a:off x="2916238" y="3644900"/>
            <a:ext cx="1655762" cy="14398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 name="Rettangolo 24"/>
          <p:cNvSpPr/>
          <p:nvPr/>
        </p:nvSpPr>
        <p:spPr>
          <a:xfrm>
            <a:off x="2987675" y="3644900"/>
            <a:ext cx="1655763" cy="14398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ergamena 2 4"/>
          <p:cNvSpPr/>
          <p:nvPr/>
        </p:nvSpPr>
        <p:spPr>
          <a:xfrm>
            <a:off x="285750" y="1071563"/>
            <a:ext cx="3571875" cy="2643187"/>
          </a:xfrm>
          <a:prstGeom prst="horizontalScroll">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6" name="Immagine 5" descr="moneta.gif"/>
          <p:cNvPicPr>
            <a:picLocks noChangeAspect="1"/>
          </p:cNvPicPr>
          <p:nvPr/>
        </p:nvPicPr>
        <p:blipFill>
          <a:blip r:embed="rId8" cstate="print">
            <a:duotone>
              <a:prstClr val="black"/>
              <a:schemeClr val="accent2">
                <a:tint val="45000"/>
                <a:satMod val="400000"/>
              </a:schemeClr>
            </a:duotone>
            <a:lum bright="29000" contrast="2000"/>
          </a:blip>
          <a:stretch>
            <a:fillRect/>
          </a:stretch>
        </p:blipFill>
        <p:spPr>
          <a:xfrm flipH="1">
            <a:off x="3071802" y="1500174"/>
            <a:ext cx="642942" cy="644205"/>
          </a:xfrm>
          <a:prstGeom prst="rect">
            <a:avLst/>
          </a:prstGeom>
        </p:spPr>
      </p:pic>
      <p:sp>
        <p:nvSpPr>
          <p:cNvPr id="7" name="CasellaDiTesto 6"/>
          <p:cNvSpPr txBox="1"/>
          <p:nvPr/>
        </p:nvSpPr>
        <p:spPr>
          <a:xfrm>
            <a:off x="857250" y="1428750"/>
            <a:ext cx="2928938" cy="1846263"/>
          </a:xfrm>
          <a:prstGeom prst="rect">
            <a:avLst/>
          </a:prstGeom>
          <a:noFill/>
        </p:spPr>
        <p:txBody>
          <a:bodyPr>
            <a:spAutoFit/>
          </a:bodyPr>
          <a:lstStyle/>
          <a:p>
            <a:pPr fontAlgn="auto">
              <a:spcBef>
                <a:spcPts val="0"/>
              </a:spcBef>
              <a:spcAft>
                <a:spcPts val="0"/>
              </a:spcAft>
              <a:defRPr/>
            </a:pPr>
            <a:r>
              <a:rPr lang="it-IT" b="1" dirty="0">
                <a:solidFill>
                  <a:srgbClr val="FF0066"/>
                </a:solidFill>
                <a:effectLst>
                  <a:outerShdw blurRad="38100" dist="38100" dir="2700000" algn="tl">
                    <a:srgbClr val="000000">
                      <a:alpha val="43137"/>
                    </a:srgbClr>
                  </a:outerShdw>
                </a:effectLst>
                <a:latin typeface="+mn-lt"/>
              </a:rPr>
              <a:t>TURIN CITY 2009 </a:t>
            </a:r>
          </a:p>
          <a:p>
            <a:pPr fontAlgn="auto">
              <a:spcBef>
                <a:spcPts val="0"/>
              </a:spcBef>
              <a:spcAft>
                <a:spcPts val="0"/>
              </a:spcAft>
              <a:defRPr/>
            </a:pPr>
            <a:r>
              <a:rPr lang="it-IT" b="1" dirty="0">
                <a:solidFill>
                  <a:srgbClr val="FF0066"/>
                </a:solidFill>
                <a:effectLst>
                  <a:outerShdw blurRad="38100" dist="38100" dir="2700000" algn="tl">
                    <a:srgbClr val="000000">
                      <a:alpha val="43137"/>
                    </a:srgbClr>
                  </a:outerShdw>
                </a:effectLst>
                <a:latin typeface="+mn-lt"/>
              </a:rPr>
              <a:t>The </a:t>
            </a:r>
            <a:r>
              <a:rPr lang="it-IT" b="1" dirty="0" err="1">
                <a:solidFill>
                  <a:srgbClr val="FF0066"/>
                </a:solidFill>
                <a:effectLst>
                  <a:outerShdw blurRad="38100" dist="38100" dir="2700000" algn="tl">
                    <a:srgbClr val="000000">
                      <a:alpha val="43137"/>
                    </a:srgbClr>
                  </a:outerShdw>
                </a:effectLst>
                <a:latin typeface="+mn-lt"/>
              </a:rPr>
              <a:t>negotiation</a:t>
            </a:r>
            <a:r>
              <a:rPr lang="it-IT" b="1" dirty="0">
                <a:solidFill>
                  <a:srgbClr val="FF0066"/>
                </a:solidFill>
                <a:effectLst>
                  <a:outerShdw blurRad="38100" dist="38100" dir="2700000" algn="tl">
                    <a:srgbClr val="000000">
                      <a:alpha val="43137"/>
                    </a:srgbClr>
                  </a:outerShdw>
                </a:effectLst>
                <a:latin typeface="+mn-lt"/>
              </a:rPr>
              <a:t>  </a:t>
            </a:r>
          </a:p>
          <a:p>
            <a:pPr fontAlgn="auto">
              <a:spcBef>
                <a:spcPts val="0"/>
              </a:spcBef>
              <a:spcAft>
                <a:spcPts val="0"/>
              </a:spcAft>
              <a:defRPr/>
            </a:pPr>
            <a:r>
              <a:rPr lang="it-IT" b="1" dirty="0">
                <a:solidFill>
                  <a:srgbClr val="FF0066"/>
                </a:solidFill>
                <a:effectLst>
                  <a:outerShdw blurRad="38100" dist="38100" dir="2700000" algn="tl">
                    <a:srgbClr val="000000">
                      <a:alpha val="43137"/>
                    </a:srgbClr>
                  </a:outerShdw>
                </a:effectLst>
                <a:latin typeface="+mn-lt"/>
              </a:rPr>
              <a:t>  </a:t>
            </a:r>
          </a:p>
          <a:p>
            <a:pPr fontAlgn="auto">
              <a:spcBef>
                <a:spcPts val="0"/>
              </a:spcBef>
              <a:spcAft>
                <a:spcPts val="0"/>
              </a:spcAft>
              <a:defRPr/>
            </a:pPr>
            <a:r>
              <a:rPr lang="it-IT" sz="1400" b="1" dirty="0">
                <a:latin typeface="+mn-lt"/>
              </a:rPr>
              <a:t>The compensative </a:t>
            </a:r>
            <a:r>
              <a:rPr lang="it-IT" sz="1400" b="1" dirty="0" err="1">
                <a:latin typeface="+mn-lt"/>
              </a:rPr>
              <a:t>costs</a:t>
            </a:r>
            <a:r>
              <a:rPr lang="it-IT" sz="1400" b="1" dirty="0">
                <a:latin typeface="+mn-lt"/>
              </a:rPr>
              <a:t> </a:t>
            </a:r>
            <a:r>
              <a:rPr lang="it-IT" sz="1400" b="1" dirty="0" err="1">
                <a:latin typeface="+mn-lt"/>
              </a:rPr>
              <a:t>proposed</a:t>
            </a:r>
            <a:r>
              <a:rPr lang="it-IT" sz="1400" b="1" dirty="0">
                <a:latin typeface="+mn-lt"/>
              </a:rPr>
              <a:t> </a:t>
            </a:r>
            <a:r>
              <a:rPr lang="it-IT" sz="1400" b="1" dirty="0" err="1">
                <a:latin typeface="+mn-lt"/>
              </a:rPr>
              <a:t>by</a:t>
            </a:r>
            <a:r>
              <a:rPr lang="it-IT" sz="1400" b="1" dirty="0">
                <a:latin typeface="+mn-lt"/>
              </a:rPr>
              <a:t> the private are </a:t>
            </a:r>
            <a:r>
              <a:rPr lang="it-IT" sz="1400" b="1" dirty="0" err="1">
                <a:latin typeface="+mn-lt"/>
              </a:rPr>
              <a:t>verified</a:t>
            </a:r>
            <a:r>
              <a:rPr lang="it-IT" sz="1400" b="1" dirty="0">
                <a:latin typeface="+mn-lt"/>
              </a:rPr>
              <a:t> </a:t>
            </a:r>
            <a:r>
              <a:rPr lang="it-IT" sz="1400" b="1" dirty="0" err="1">
                <a:latin typeface="+mn-lt"/>
              </a:rPr>
              <a:t>by</a:t>
            </a:r>
            <a:r>
              <a:rPr lang="it-IT" sz="1400" b="1" dirty="0">
                <a:latin typeface="+mn-lt"/>
              </a:rPr>
              <a:t> the City </a:t>
            </a:r>
            <a:r>
              <a:rPr lang="it-IT" sz="1400" b="1" dirty="0" err="1">
                <a:latin typeface="+mn-lt"/>
              </a:rPr>
              <a:t>through</a:t>
            </a:r>
            <a:r>
              <a:rPr lang="it-IT" sz="1400" b="1" dirty="0">
                <a:latin typeface="+mn-lt"/>
              </a:rPr>
              <a:t> a </a:t>
            </a:r>
            <a:r>
              <a:rPr lang="it-IT" sz="1400" b="1" dirty="0" err="1">
                <a:latin typeface="+mn-lt"/>
              </a:rPr>
              <a:t>Discounted</a:t>
            </a:r>
            <a:r>
              <a:rPr lang="it-IT" sz="1400" b="1" dirty="0">
                <a:latin typeface="+mn-lt"/>
              </a:rPr>
              <a:t> </a:t>
            </a:r>
            <a:r>
              <a:rPr lang="it-IT" sz="1400" b="1" dirty="0" err="1">
                <a:latin typeface="+mn-lt"/>
              </a:rPr>
              <a:t>Cash-Flow</a:t>
            </a:r>
            <a:r>
              <a:rPr lang="it-IT" sz="1400" b="1" dirty="0">
                <a:latin typeface="+mn-lt"/>
              </a:rPr>
              <a:t> </a:t>
            </a:r>
            <a:r>
              <a:rPr lang="it-IT" sz="1400" b="1" dirty="0" err="1">
                <a:latin typeface="+mn-lt"/>
              </a:rPr>
              <a:t>analysis</a:t>
            </a:r>
            <a:r>
              <a:rPr lang="it-IT" sz="1400" b="1" dirty="0">
                <a:latin typeface="+mn-lt"/>
              </a:rPr>
              <a:t>.</a:t>
            </a:r>
            <a:endParaRPr lang="en-GB" sz="1400" b="1" dirty="0">
              <a:latin typeface="+mn-lt"/>
            </a:endParaRPr>
          </a:p>
        </p:txBody>
      </p:sp>
      <p:sp>
        <p:nvSpPr>
          <p:cNvPr id="8" name="Titolo 3"/>
          <p:cNvSpPr txBox="1">
            <a:spLocks/>
          </p:cNvSpPr>
          <p:nvPr/>
        </p:nvSpPr>
        <p:spPr>
          <a:xfrm>
            <a:off x="457200" y="184150"/>
            <a:ext cx="8229600" cy="708025"/>
          </a:xfrm>
          <a:prstGeom prst="rect">
            <a:avLst/>
          </a:prstGeom>
          <a:noFill/>
        </p:spPr>
        <p:txBody>
          <a:bodyPr>
            <a:spAutoFit/>
          </a:bodyPr>
          <a:lstStyle/>
          <a:p>
            <a:pPr algn="ctr" fontAlgn="auto">
              <a:spcAft>
                <a:spcPts val="0"/>
              </a:spcAft>
              <a:defRPr/>
            </a:pPr>
            <a:r>
              <a:rPr lang="it-IT" sz="4000" b="1" dirty="0">
                <a:latin typeface="+mj-lt"/>
                <a:ea typeface="+mj-ea"/>
                <a:cs typeface="+mj-cs"/>
              </a:rPr>
              <a:t>CONCLUSIONS</a:t>
            </a:r>
          </a:p>
        </p:txBody>
      </p:sp>
      <p:pic>
        <p:nvPicPr>
          <p:cNvPr id="10" name="Immagine 9" descr="moneta.gif"/>
          <p:cNvPicPr>
            <a:picLocks noChangeAspect="1"/>
          </p:cNvPicPr>
          <p:nvPr/>
        </p:nvPicPr>
        <p:blipFill>
          <a:blip r:embed="rId8" cstate="print">
            <a:duotone>
              <a:prstClr val="black"/>
              <a:schemeClr val="accent2">
                <a:tint val="45000"/>
                <a:satMod val="400000"/>
              </a:schemeClr>
            </a:duotone>
            <a:lum bright="29000" contrast="2000"/>
          </a:blip>
          <a:stretch>
            <a:fillRect/>
          </a:stretch>
        </p:blipFill>
        <p:spPr>
          <a:xfrm flipH="1">
            <a:off x="3357554" y="4069662"/>
            <a:ext cx="642942" cy="644205"/>
          </a:xfrm>
          <a:prstGeom prst="rect">
            <a:avLst/>
          </a:prstGeom>
        </p:spPr>
      </p:pic>
      <p:sp>
        <p:nvSpPr>
          <p:cNvPr id="11" name="Ovale 10"/>
          <p:cNvSpPr/>
          <p:nvPr/>
        </p:nvSpPr>
        <p:spPr>
          <a:xfrm>
            <a:off x="3071813" y="3784600"/>
            <a:ext cx="1214437" cy="12144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13" name="Segnaposto numero diapositiva 12"/>
          <p:cNvSpPr>
            <a:spLocks noGrp="1"/>
          </p:cNvSpPr>
          <p:nvPr>
            <p:ph type="sldNum" sz="quarter" idx="12"/>
          </p:nvPr>
        </p:nvSpPr>
        <p:spPr/>
        <p:txBody>
          <a:bodyPr/>
          <a:lstStyle/>
          <a:p>
            <a:pPr>
              <a:defRPr/>
            </a:pPr>
            <a:fld id="{D7F100F5-4701-4626-A0F8-08921950EF63}" type="slidenum">
              <a:rPr lang="it-IT"/>
              <a:pPr>
                <a:defRPr/>
              </a:pPr>
              <a:t>17</a:t>
            </a:fld>
            <a:endParaRPr lang="it-IT" dirty="0"/>
          </a:p>
        </p:txBody>
      </p:sp>
      <p:sp>
        <p:nvSpPr>
          <p:cNvPr id="15" name="Ovale 14"/>
          <p:cNvSpPr/>
          <p:nvPr/>
        </p:nvSpPr>
        <p:spPr>
          <a:xfrm>
            <a:off x="3060700" y="3786188"/>
            <a:ext cx="1214438" cy="121443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17" name="Ovale 16"/>
          <p:cNvSpPr/>
          <p:nvPr/>
        </p:nvSpPr>
        <p:spPr>
          <a:xfrm>
            <a:off x="7308850" y="3644900"/>
            <a:ext cx="1214438" cy="12144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23567" name="CasellaDiTesto 17"/>
          <p:cNvSpPr txBox="1">
            <a:spLocks noChangeArrowheads="1"/>
          </p:cNvSpPr>
          <p:nvPr/>
        </p:nvSpPr>
        <p:spPr bwMode="auto">
          <a:xfrm>
            <a:off x="2989263" y="3933825"/>
            <a:ext cx="1439862" cy="923925"/>
          </a:xfrm>
          <a:prstGeom prst="rect">
            <a:avLst/>
          </a:prstGeom>
          <a:noFill/>
          <a:ln w="9525">
            <a:noFill/>
            <a:miter lim="800000"/>
            <a:headEnd/>
            <a:tailEnd/>
          </a:ln>
        </p:spPr>
        <p:txBody>
          <a:bodyPr>
            <a:spAutoFit/>
          </a:bodyPr>
          <a:lstStyle/>
          <a:p>
            <a:pPr algn="ctr"/>
            <a:r>
              <a:rPr lang="en-US">
                <a:latin typeface="Calibri" pitchFamily="34" charset="0"/>
              </a:rPr>
              <a:t>50% of the market </a:t>
            </a:r>
          </a:p>
          <a:p>
            <a:pPr algn="ctr"/>
            <a:r>
              <a:rPr lang="en-US">
                <a:latin typeface="Calibri" pitchFamily="34" charset="0"/>
              </a:rPr>
              <a:t>price</a:t>
            </a:r>
          </a:p>
        </p:txBody>
      </p:sp>
      <p:sp>
        <p:nvSpPr>
          <p:cNvPr id="23568" name="CasellaDiTesto 18"/>
          <p:cNvSpPr txBox="1">
            <a:spLocks noChangeArrowheads="1"/>
          </p:cNvSpPr>
          <p:nvPr/>
        </p:nvSpPr>
        <p:spPr bwMode="auto">
          <a:xfrm>
            <a:off x="7235825" y="3789363"/>
            <a:ext cx="1439863" cy="922337"/>
          </a:xfrm>
          <a:prstGeom prst="rect">
            <a:avLst/>
          </a:prstGeom>
          <a:noFill/>
          <a:ln w="9525">
            <a:noFill/>
            <a:miter lim="800000"/>
            <a:headEnd/>
            <a:tailEnd/>
          </a:ln>
        </p:spPr>
        <p:txBody>
          <a:bodyPr>
            <a:spAutoFit/>
          </a:bodyPr>
          <a:lstStyle/>
          <a:p>
            <a:pPr algn="ctr"/>
            <a:r>
              <a:rPr lang="en-US">
                <a:latin typeface="Calibri" pitchFamily="34" charset="0"/>
              </a:rPr>
              <a:t>100% of the market </a:t>
            </a:r>
          </a:p>
          <a:p>
            <a:pPr algn="ctr"/>
            <a:r>
              <a:rPr lang="en-US">
                <a:latin typeface="Calibri" pitchFamily="34" charset="0"/>
              </a:rPr>
              <a:t>price</a:t>
            </a:r>
          </a:p>
        </p:txBody>
      </p:sp>
      <p:sp>
        <p:nvSpPr>
          <p:cNvPr id="23569" name="CasellaDiTesto 20"/>
          <p:cNvSpPr txBox="1">
            <a:spLocks noChangeArrowheads="1"/>
          </p:cNvSpPr>
          <p:nvPr/>
        </p:nvSpPr>
        <p:spPr bwMode="auto">
          <a:xfrm>
            <a:off x="3643313" y="6059488"/>
            <a:ext cx="4392612" cy="369887"/>
          </a:xfrm>
          <a:prstGeom prst="rect">
            <a:avLst/>
          </a:prstGeom>
          <a:noFill/>
          <a:ln w="9525">
            <a:noFill/>
            <a:miter lim="800000"/>
            <a:headEnd/>
            <a:tailEnd/>
          </a:ln>
        </p:spPr>
        <p:txBody>
          <a:bodyPr>
            <a:spAutoFit/>
          </a:bodyPr>
          <a:lstStyle/>
          <a:p>
            <a:pPr algn="ctr"/>
            <a:r>
              <a:rPr lang="en-US" b="1">
                <a:solidFill>
                  <a:schemeClr val="bg1"/>
                </a:solidFill>
                <a:latin typeface="Calibri" pitchFamily="34" charset="0"/>
              </a:rPr>
              <a:t>THE COMPENSATIVE COST AMOUNT</a:t>
            </a:r>
          </a:p>
        </p:txBody>
      </p:sp>
      <p:sp>
        <p:nvSpPr>
          <p:cNvPr id="23570" name="CasellaDiTesto 21"/>
          <p:cNvSpPr txBox="1">
            <a:spLocks noChangeArrowheads="1"/>
          </p:cNvSpPr>
          <p:nvPr/>
        </p:nvSpPr>
        <p:spPr bwMode="auto">
          <a:xfrm>
            <a:off x="4000500" y="1196975"/>
            <a:ext cx="4929188" cy="2584450"/>
          </a:xfrm>
          <a:prstGeom prst="rect">
            <a:avLst/>
          </a:prstGeom>
          <a:noFill/>
          <a:ln w="9525">
            <a:noFill/>
            <a:miter lim="800000"/>
            <a:headEnd/>
            <a:tailEnd/>
          </a:ln>
        </p:spPr>
        <p:txBody>
          <a:bodyPr>
            <a:spAutoFit/>
          </a:bodyPr>
          <a:lstStyle/>
          <a:p>
            <a:r>
              <a:rPr lang="en-US">
                <a:latin typeface="Calibri" pitchFamily="34" charset="0"/>
              </a:rPr>
              <a:t>The methodology suggested by the Polytechnic of Turin demonstrates that the negotiation, in comparison with the previous TOP DOWN rule, can even increase the private compensative costs (anyhow below the current expropriation allowance), with an </a:t>
            </a:r>
            <a:r>
              <a:rPr lang="en-US" b="1">
                <a:latin typeface="Calibri" pitchFamily="34" charset="0"/>
              </a:rPr>
              <a:t>advantage in favor of the Public side, enlarging, at the same time, the private feasibility control on the process.</a:t>
            </a:r>
          </a:p>
          <a:p>
            <a:endParaRPr lang="en-US">
              <a:latin typeface="Calibri" pitchFamily="34" charset="0"/>
            </a:endParaRPr>
          </a:p>
        </p:txBody>
      </p:sp>
      <p:sp>
        <p:nvSpPr>
          <p:cNvPr id="26" name="Rettangolo 25"/>
          <p:cNvSpPr/>
          <p:nvPr/>
        </p:nvSpPr>
        <p:spPr>
          <a:xfrm>
            <a:off x="7092950" y="3632200"/>
            <a:ext cx="1655763" cy="143986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Ovale 15"/>
          <p:cNvSpPr/>
          <p:nvPr/>
        </p:nvSpPr>
        <p:spPr>
          <a:xfrm>
            <a:off x="5219700" y="3716338"/>
            <a:ext cx="1214438" cy="1214437"/>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23573" name="CasellaDiTesto 19"/>
          <p:cNvSpPr txBox="1">
            <a:spLocks noChangeArrowheads="1"/>
          </p:cNvSpPr>
          <p:nvPr/>
        </p:nvSpPr>
        <p:spPr bwMode="auto">
          <a:xfrm>
            <a:off x="5219700" y="3884613"/>
            <a:ext cx="1281113" cy="830262"/>
          </a:xfrm>
          <a:prstGeom prst="rect">
            <a:avLst/>
          </a:prstGeom>
          <a:noFill/>
          <a:ln w="9525">
            <a:noFill/>
            <a:miter lim="800000"/>
            <a:headEnd/>
            <a:tailEnd/>
          </a:ln>
        </p:spPr>
        <p:txBody>
          <a:bodyPr>
            <a:spAutoFit/>
          </a:bodyPr>
          <a:lstStyle/>
          <a:p>
            <a:pPr algn="ctr"/>
            <a:r>
              <a:rPr lang="en-US" sz="1600" b="1">
                <a:solidFill>
                  <a:srgbClr val="FF0066"/>
                </a:solidFill>
                <a:latin typeface="Calibri" pitchFamily="34" charset="0"/>
              </a:rPr>
              <a:t>65 - 70% of the market </a:t>
            </a:r>
          </a:p>
          <a:p>
            <a:pPr algn="ctr"/>
            <a:r>
              <a:rPr lang="en-US" sz="1600" b="1">
                <a:solidFill>
                  <a:srgbClr val="FF0066"/>
                </a:solidFill>
                <a:latin typeface="Calibri" pitchFamily="34" charset="0"/>
              </a:rPr>
              <a:t>price</a:t>
            </a:r>
          </a:p>
        </p:txBody>
      </p:sp>
      <p:sp>
        <p:nvSpPr>
          <p:cNvPr id="28" name="Ovale 27"/>
          <p:cNvSpPr/>
          <p:nvPr/>
        </p:nvSpPr>
        <p:spPr>
          <a:xfrm>
            <a:off x="6156325" y="4508500"/>
            <a:ext cx="576263" cy="57626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600" dirty="0">
              <a:solidFill>
                <a:schemeClr val="tx1"/>
              </a:solidFill>
            </a:endParaRPr>
          </a:p>
        </p:txBody>
      </p:sp>
      <p:sp>
        <p:nvSpPr>
          <p:cNvPr id="29" name="Ovale 28"/>
          <p:cNvSpPr/>
          <p:nvPr/>
        </p:nvSpPr>
        <p:spPr>
          <a:xfrm>
            <a:off x="7235825" y="3644900"/>
            <a:ext cx="1214438" cy="121443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1600" dirty="0">
              <a:solidFill>
                <a:schemeClr val="tx1"/>
              </a:solidFill>
            </a:endParaRPr>
          </a:p>
        </p:txBody>
      </p:sp>
      <p:sp>
        <p:nvSpPr>
          <p:cNvPr id="23576" name="CasellaDiTesto 30"/>
          <p:cNvSpPr txBox="1">
            <a:spLocks noChangeArrowheads="1"/>
          </p:cNvSpPr>
          <p:nvPr/>
        </p:nvSpPr>
        <p:spPr bwMode="auto">
          <a:xfrm>
            <a:off x="7143750" y="3862388"/>
            <a:ext cx="1439863" cy="923925"/>
          </a:xfrm>
          <a:prstGeom prst="rect">
            <a:avLst/>
          </a:prstGeom>
          <a:noFill/>
          <a:ln w="9525">
            <a:noFill/>
            <a:miter lim="800000"/>
            <a:headEnd/>
            <a:tailEnd/>
          </a:ln>
        </p:spPr>
        <p:txBody>
          <a:bodyPr>
            <a:spAutoFit/>
          </a:bodyPr>
          <a:lstStyle/>
          <a:p>
            <a:pPr algn="ctr"/>
            <a:r>
              <a:rPr lang="en-US">
                <a:latin typeface="Calibri" pitchFamily="34" charset="0"/>
              </a:rPr>
              <a:t>100% of the market </a:t>
            </a:r>
          </a:p>
          <a:p>
            <a:pPr algn="ctr"/>
            <a:r>
              <a:rPr lang="en-US">
                <a:latin typeface="Calibri" pitchFamily="34" charset="0"/>
              </a:rPr>
              <a:t>price</a:t>
            </a:r>
          </a:p>
        </p:txBody>
      </p:sp>
      <p:sp>
        <p:nvSpPr>
          <p:cNvPr id="23577" name="CasellaDiTesto 31"/>
          <p:cNvSpPr txBox="1">
            <a:spLocks noChangeArrowheads="1"/>
          </p:cNvSpPr>
          <p:nvPr/>
        </p:nvSpPr>
        <p:spPr bwMode="auto">
          <a:xfrm>
            <a:off x="6156325" y="4581525"/>
            <a:ext cx="647700" cy="554038"/>
          </a:xfrm>
          <a:prstGeom prst="rect">
            <a:avLst/>
          </a:prstGeom>
          <a:noFill/>
          <a:ln w="9525">
            <a:noFill/>
            <a:miter lim="800000"/>
            <a:headEnd/>
            <a:tailEnd/>
          </a:ln>
        </p:spPr>
        <p:txBody>
          <a:bodyPr>
            <a:spAutoFit/>
          </a:bodyPr>
          <a:lstStyle/>
          <a:p>
            <a:pPr algn="ctr"/>
            <a:r>
              <a:rPr lang="en-US" sz="1000" b="1">
                <a:latin typeface="Calibri" pitchFamily="34" charset="0"/>
              </a:rPr>
              <a:t>8-10% on total costs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numero diapositiva 4"/>
          <p:cNvSpPr>
            <a:spLocks noGrp="1"/>
          </p:cNvSpPr>
          <p:nvPr>
            <p:ph type="sldNum" sz="quarter" idx="12"/>
          </p:nvPr>
        </p:nvSpPr>
        <p:spPr/>
        <p:txBody>
          <a:bodyPr/>
          <a:lstStyle/>
          <a:p>
            <a:pPr>
              <a:defRPr/>
            </a:pPr>
            <a:fld id="{774F67E2-E00D-4FDE-B430-151CADD0619E}" type="slidenum">
              <a:rPr lang="it-IT" smtClean="0"/>
              <a:pPr>
                <a:defRPr/>
              </a:pPr>
              <a:t>18</a:t>
            </a:fld>
            <a:endParaRPr lang="it-IT" dirty="0"/>
          </a:p>
        </p:txBody>
      </p:sp>
      <p:sp>
        <p:nvSpPr>
          <p:cNvPr id="6" name="Titolo 3"/>
          <p:cNvSpPr txBox="1">
            <a:spLocks/>
          </p:cNvSpPr>
          <p:nvPr/>
        </p:nvSpPr>
        <p:spPr>
          <a:xfrm>
            <a:off x="457200" y="184150"/>
            <a:ext cx="8229600" cy="708025"/>
          </a:xfrm>
          <a:prstGeom prst="rect">
            <a:avLst/>
          </a:prstGeom>
          <a:noFill/>
        </p:spPr>
        <p:txBody>
          <a:bodyPr>
            <a:spAutoFit/>
          </a:bodyPr>
          <a:lstStyle/>
          <a:p>
            <a:pPr algn="ctr" fontAlgn="auto">
              <a:spcAft>
                <a:spcPts val="0"/>
              </a:spcAft>
              <a:defRPr/>
            </a:pPr>
            <a:r>
              <a:rPr lang="it-IT" sz="4000" b="1" dirty="0">
                <a:solidFill>
                  <a:srgbClr val="FF0066"/>
                </a:solidFill>
                <a:latin typeface="+mj-lt"/>
                <a:ea typeface="+mj-ea"/>
                <a:cs typeface="+mj-cs"/>
              </a:rPr>
              <a:t>…2010: the </a:t>
            </a:r>
            <a:r>
              <a:rPr lang="it-IT" sz="4000" b="1" dirty="0" err="1">
                <a:solidFill>
                  <a:srgbClr val="FF0066"/>
                </a:solidFill>
                <a:latin typeface="+mj-lt"/>
                <a:ea typeface="+mj-ea"/>
                <a:cs typeface="+mj-cs"/>
              </a:rPr>
              <a:t>latest</a:t>
            </a:r>
            <a:r>
              <a:rPr lang="it-IT" sz="4000" b="1" dirty="0">
                <a:solidFill>
                  <a:srgbClr val="FF0066"/>
                </a:solidFill>
                <a:latin typeface="+mj-lt"/>
                <a:ea typeface="+mj-ea"/>
                <a:cs typeface="+mj-cs"/>
              </a:rPr>
              <a:t> </a:t>
            </a:r>
            <a:r>
              <a:rPr lang="it-IT" sz="4000" b="1" dirty="0" err="1">
                <a:solidFill>
                  <a:srgbClr val="FF0066"/>
                </a:solidFill>
                <a:latin typeface="+mj-lt"/>
                <a:ea typeface="+mj-ea"/>
                <a:cs typeface="+mj-cs"/>
              </a:rPr>
              <a:t>news…</a:t>
            </a:r>
            <a:endParaRPr lang="it-IT" sz="4000" b="1" dirty="0">
              <a:solidFill>
                <a:srgbClr val="FF0066"/>
              </a:solidFill>
              <a:latin typeface="+mj-lt"/>
              <a:ea typeface="+mj-ea"/>
              <a:cs typeface="+mj-cs"/>
            </a:endParaRPr>
          </a:p>
        </p:txBody>
      </p:sp>
      <p:sp>
        <p:nvSpPr>
          <p:cNvPr id="24580" name="CasellaDiTesto 6"/>
          <p:cNvSpPr txBox="1">
            <a:spLocks noChangeArrowheads="1"/>
          </p:cNvSpPr>
          <p:nvPr/>
        </p:nvSpPr>
        <p:spPr bwMode="auto">
          <a:xfrm>
            <a:off x="428625" y="1000125"/>
            <a:ext cx="3643313" cy="369888"/>
          </a:xfrm>
          <a:prstGeom prst="rect">
            <a:avLst/>
          </a:prstGeom>
          <a:noFill/>
          <a:ln w="9525">
            <a:noFill/>
            <a:miter lim="800000"/>
            <a:headEnd/>
            <a:tailEnd/>
          </a:ln>
        </p:spPr>
        <p:txBody>
          <a:bodyPr>
            <a:spAutoFit/>
          </a:bodyPr>
          <a:lstStyle/>
          <a:p>
            <a:r>
              <a:rPr lang="it-IT"/>
              <a:t>8th june 2010</a:t>
            </a:r>
          </a:p>
        </p:txBody>
      </p:sp>
      <p:sp>
        <p:nvSpPr>
          <p:cNvPr id="24581" name="CasellaDiTesto 7"/>
          <p:cNvSpPr txBox="1">
            <a:spLocks noChangeArrowheads="1"/>
          </p:cNvSpPr>
          <p:nvPr/>
        </p:nvSpPr>
        <p:spPr bwMode="auto">
          <a:xfrm>
            <a:off x="2000250" y="1000125"/>
            <a:ext cx="7000875" cy="646113"/>
          </a:xfrm>
          <a:prstGeom prst="rect">
            <a:avLst/>
          </a:prstGeom>
          <a:noFill/>
          <a:ln w="9525">
            <a:noFill/>
            <a:miter lim="800000"/>
            <a:headEnd/>
            <a:tailEnd/>
          </a:ln>
        </p:spPr>
        <p:txBody>
          <a:bodyPr>
            <a:spAutoFit/>
          </a:bodyPr>
          <a:lstStyle/>
          <a:p>
            <a:r>
              <a:rPr lang="it-IT" b="1"/>
              <a:t>Latest Resolution of the Turin </a:t>
            </a:r>
            <a:r>
              <a:rPr lang="en-US" b="1"/>
              <a:t>City Counselor for Town Development</a:t>
            </a:r>
            <a:endParaRPr lang="it-IT" b="1"/>
          </a:p>
        </p:txBody>
      </p:sp>
      <p:sp>
        <p:nvSpPr>
          <p:cNvPr id="9" name="Ovale 8"/>
          <p:cNvSpPr/>
          <p:nvPr/>
        </p:nvSpPr>
        <p:spPr>
          <a:xfrm>
            <a:off x="1071563" y="1906588"/>
            <a:ext cx="236537" cy="214312"/>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24583" name="CasellaDiTesto 9"/>
          <p:cNvSpPr txBox="1">
            <a:spLocks noChangeArrowheads="1"/>
          </p:cNvSpPr>
          <p:nvPr/>
        </p:nvSpPr>
        <p:spPr bwMode="auto">
          <a:xfrm>
            <a:off x="1357313" y="1835150"/>
            <a:ext cx="6786562" cy="923925"/>
          </a:xfrm>
          <a:prstGeom prst="rect">
            <a:avLst/>
          </a:prstGeom>
          <a:noFill/>
          <a:ln w="9525">
            <a:noFill/>
            <a:miter lim="800000"/>
            <a:headEnd/>
            <a:tailEnd/>
          </a:ln>
        </p:spPr>
        <p:txBody>
          <a:bodyPr>
            <a:spAutoFit/>
          </a:bodyPr>
          <a:lstStyle/>
          <a:p>
            <a:r>
              <a:rPr lang="it-IT">
                <a:solidFill>
                  <a:srgbClr val="FF0066"/>
                </a:solidFill>
              </a:rPr>
              <a:t>It confirms the inefficiency of the 100% expropriation allowance application for the standard areas assessment</a:t>
            </a:r>
          </a:p>
          <a:p>
            <a:endParaRPr lang="en-GB">
              <a:solidFill>
                <a:srgbClr val="FF0066"/>
              </a:solidFill>
            </a:endParaRPr>
          </a:p>
        </p:txBody>
      </p:sp>
      <p:sp>
        <p:nvSpPr>
          <p:cNvPr id="11" name="Ovale 10"/>
          <p:cNvSpPr/>
          <p:nvPr/>
        </p:nvSpPr>
        <p:spPr>
          <a:xfrm>
            <a:off x="1071563" y="2763838"/>
            <a:ext cx="236537" cy="214312"/>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2" name="CasellaDiTesto 11"/>
          <p:cNvSpPr txBox="1"/>
          <p:nvPr/>
        </p:nvSpPr>
        <p:spPr>
          <a:xfrm>
            <a:off x="1357313" y="2692400"/>
            <a:ext cx="6786562" cy="3370263"/>
          </a:xfrm>
          <a:prstGeom prst="rect">
            <a:avLst/>
          </a:prstGeom>
          <a:noFill/>
        </p:spPr>
        <p:txBody>
          <a:bodyPr>
            <a:spAutoFit/>
          </a:bodyPr>
          <a:lstStyle/>
          <a:p>
            <a:pPr>
              <a:defRPr/>
            </a:pPr>
            <a:r>
              <a:rPr lang="it-IT" dirty="0" err="1">
                <a:solidFill>
                  <a:srgbClr val="FF0066"/>
                </a:solidFill>
              </a:rPr>
              <a:t>It</a:t>
            </a:r>
            <a:r>
              <a:rPr lang="it-IT" dirty="0">
                <a:solidFill>
                  <a:srgbClr val="FF0066"/>
                </a:solidFill>
              </a:rPr>
              <a:t> </a:t>
            </a:r>
            <a:r>
              <a:rPr lang="it-IT" dirty="0" err="1">
                <a:solidFill>
                  <a:srgbClr val="FF0066"/>
                </a:solidFill>
              </a:rPr>
              <a:t>promotes</a:t>
            </a:r>
            <a:r>
              <a:rPr lang="it-IT" dirty="0">
                <a:solidFill>
                  <a:srgbClr val="FF0066"/>
                </a:solidFill>
              </a:rPr>
              <a:t>:</a:t>
            </a:r>
          </a:p>
          <a:p>
            <a:pPr>
              <a:defRPr/>
            </a:pPr>
            <a:endParaRPr lang="it-IT" dirty="0">
              <a:solidFill>
                <a:srgbClr val="FF0066"/>
              </a:solidFill>
            </a:endParaRPr>
          </a:p>
          <a:p>
            <a:pPr marL="342900" indent="-342900">
              <a:buFontTx/>
              <a:buAutoNum type="arabicPeriod"/>
              <a:defRPr/>
            </a:pPr>
            <a:r>
              <a:rPr lang="it-IT" b="1" dirty="0">
                <a:solidFill>
                  <a:srgbClr val="FF0066"/>
                </a:solidFill>
              </a:rPr>
              <a:t>In the long </a:t>
            </a:r>
            <a:r>
              <a:rPr lang="it-IT" b="1" dirty="0" err="1">
                <a:solidFill>
                  <a:srgbClr val="FF0066"/>
                </a:solidFill>
              </a:rPr>
              <a:t>term</a:t>
            </a:r>
            <a:r>
              <a:rPr lang="it-IT" b="1" dirty="0">
                <a:solidFill>
                  <a:srgbClr val="FF0066"/>
                </a:solidFill>
              </a:rPr>
              <a:t>: </a:t>
            </a:r>
            <a:r>
              <a:rPr lang="it-IT" dirty="0">
                <a:solidFill>
                  <a:srgbClr val="FF0066"/>
                </a:solidFill>
              </a:rPr>
              <a:t>the </a:t>
            </a:r>
            <a:r>
              <a:rPr lang="it-IT" dirty="0" err="1">
                <a:solidFill>
                  <a:srgbClr val="FF0066"/>
                </a:solidFill>
              </a:rPr>
              <a:t>arrangements</a:t>
            </a:r>
            <a:r>
              <a:rPr lang="it-IT" dirty="0">
                <a:solidFill>
                  <a:srgbClr val="FF0066"/>
                </a:solidFill>
              </a:rPr>
              <a:t> </a:t>
            </a:r>
            <a:r>
              <a:rPr lang="it-IT" dirty="0" err="1">
                <a:solidFill>
                  <a:srgbClr val="FF0066"/>
                </a:solidFill>
              </a:rPr>
              <a:t>of</a:t>
            </a:r>
            <a:r>
              <a:rPr lang="it-IT" dirty="0">
                <a:solidFill>
                  <a:srgbClr val="FF0066"/>
                </a:solidFill>
              </a:rPr>
              <a:t> a </a:t>
            </a:r>
            <a:r>
              <a:rPr lang="it-IT" dirty="0" err="1">
                <a:solidFill>
                  <a:srgbClr val="FF0066"/>
                </a:solidFill>
              </a:rPr>
              <a:t>discounted</a:t>
            </a:r>
            <a:r>
              <a:rPr lang="it-IT" dirty="0">
                <a:solidFill>
                  <a:srgbClr val="FF0066"/>
                </a:solidFill>
              </a:rPr>
              <a:t> </a:t>
            </a:r>
            <a:r>
              <a:rPr lang="it-IT" dirty="0" err="1">
                <a:solidFill>
                  <a:srgbClr val="FF0066"/>
                </a:solidFill>
              </a:rPr>
              <a:t>values</a:t>
            </a:r>
            <a:r>
              <a:rPr lang="it-IT" dirty="0">
                <a:solidFill>
                  <a:srgbClr val="FF0066"/>
                </a:solidFill>
              </a:rPr>
              <a:t> </a:t>
            </a:r>
            <a:r>
              <a:rPr lang="it-IT" dirty="0" err="1">
                <a:solidFill>
                  <a:srgbClr val="FF0066"/>
                </a:solidFill>
              </a:rPr>
              <a:t>setting</a:t>
            </a:r>
            <a:r>
              <a:rPr lang="it-IT" dirty="0">
                <a:solidFill>
                  <a:srgbClr val="FF0066"/>
                </a:solidFill>
              </a:rPr>
              <a:t>, </a:t>
            </a:r>
            <a:r>
              <a:rPr lang="it-IT" dirty="0" err="1">
                <a:solidFill>
                  <a:srgbClr val="FF0066"/>
                </a:solidFill>
              </a:rPr>
              <a:t>diversified</a:t>
            </a:r>
            <a:r>
              <a:rPr lang="it-IT" dirty="0">
                <a:solidFill>
                  <a:srgbClr val="FF0066"/>
                </a:solidFill>
              </a:rPr>
              <a:t> </a:t>
            </a:r>
            <a:r>
              <a:rPr lang="it-IT" dirty="0" err="1">
                <a:solidFill>
                  <a:srgbClr val="FF0066"/>
                </a:solidFill>
              </a:rPr>
              <a:t>by</a:t>
            </a:r>
            <a:r>
              <a:rPr lang="it-IT" dirty="0">
                <a:solidFill>
                  <a:srgbClr val="FF0066"/>
                </a:solidFill>
              </a:rPr>
              <a:t> location (in </a:t>
            </a:r>
            <a:r>
              <a:rPr lang="it-IT" dirty="0" err="1">
                <a:solidFill>
                  <a:srgbClr val="FF0066"/>
                </a:solidFill>
              </a:rPr>
              <a:t>order</a:t>
            </a:r>
            <a:r>
              <a:rPr lang="it-IT" dirty="0">
                <a:solidFill>
                  <a:srgbClr val="FF0066"/>
                </a:solidFill>
              </a:rPr>
              <a:t> </a:t>
            </a:r>
            <a:r>
              <a:rPr lang="it-IT" dirty="0" err="1">
                <a:solidFill>
                  <a:srgbClr val="FF0066"/>
                </a:solidFill>
              </a:rPr>
              <a:t>to</a:t>
            </a:r>
            <a:r>
              <a:rPr lang="it-IT" dirty="0">
                <a:solidFill>
                  <a:srgbClr val="FF0066"/>
                </a:solidFill>
              </a:rPr>
              <a:t> </a:t>
            </a:r>
            <a:r>
              <a:rPr lang="it-IT" dirty="0" err="1">
                <a:solidFill>
                  <a:srgbClr val="FF0066"/>
                </a:solidFill>
              </a:rPr>
              <a:t>semplify</a:t>
            </a:r>
            <a:r>
              <a:rPr lang="it-IT" dirty="0">
                <a:solidFill>
                  <a:srgbClr val="FF0066"/>
                </a:solidFill>
              </a:rPr>
              <a:t> the </a:t>
            </a:r>
            <a:r>
              <a:rPr lang="it-IT" dirty="0" err="1">
                <a:solidFill>
                  <a:srgbClr val="FF0066"/>
                </a:solidFill>
              </a:rPr>
              <a:t>process</a:t>
            </a:r>
            <a:r>
              <a:rPr lang="it-IT" dirty="0">
                <a:solidFill>
                  <a:srgbClr val="FF0066"/>
                </a:solidFill>
              </a:rPr>
              <a:t>)</a:t>
            </a:r>
          </a:p>
          <a:p>
            <a:pPr marL="342900" indent="-342900">
              <a:defRPr/>
            </a:pPr>
            <a:endParaRPr lang="it-IT" dirty="0">
              <a:solidFill>
                <a:srgbClr val="FF0066"/>
              </a:solidFill>
            </a:endParaRPr>
          </a:p>
          <a:p>
            <a:pPr marL="342900" indent="-342900">
              <a:buFontTx/>
              <a:buAutoNum type="arabicPeriod" startAt="2"/>
              <a:defRPr/>
            </a:pPr>
            <a:r>
              <a:rPr lang="it-IT" b="1" dirty="0" err="1">
                <a:solidFill>
                  <a:srgbClr val="FF0066"/>
                </a:solidFill>
              </a:rPr>
              <a:t>By</a:t>
            </a:r>
            <a:r>
              <a:rPr lang="it-IT" b="1" dirty="0">
                <a:solidFill>
                  <a:srgbClr val="FF0066"/>
                </a:solidFill>
              </a:rPr>
              <a:t> </a:t>
            </a:r>
            <a:r>
              <a:rPr lang="it-IT" b="1" dirty="0" err="1">
                <a:solidFill>
                  <a:srgbClr val="FF0066"/>
                </a:solidFill>
              </a:rPr>
              <a:t>now</a:t>
            </a:r>
            <a:r>
              <a:rPr lang="it-IT" b="1" dirty="0">
                <a:solidFill>
                  <a:srgbClr val="FF0066"/>
                </a:solidFill>
              </a:rPr>
              <a:t>: </a:t>
            </a:r>
            <a:r>
              <a:rPr lang="it-IT" dirty="0" err="1">
                <a:solidFill>
                  <a:srgbClr val="FF0066"/>
                </a:solidFill>
              </a:rPr>
              <a:t>waiting</a:t>
            </a:r>
            <a:r>
              <a:rPr lang="it-IT" dirty="0">
                <a:solidFill>
                  <a:srgbClr val="FF0066"/>
                </a:solidFill>
              </a:rPr>
              <a:t> </a:t>
            </a:r>
            <a:r>
              <a:rPr lang="it-IT" dirty="0" err="1">
                <a:solidFill>
                  <a:srgbClr val="FF0066"/>
                </a:solidFill>
              </a:rPr>
              <a:t>for</a:t>
            </a:r>
            <a:r>
              <a:rPr lang="it-IT" dirty="0">
                <a:solidFill>
                  <a:srgbClr val="FF0066"/>
                </a:solidFill>
              </a:rPr>
              <a:t> the </a:t>
            </a:r>
            <a:r>
              <a:rPr lang="it-IT" dirty="0" err="1">
                <a:solidFill>
                  <a:srgbClr val="FF0066"/>
                </a:solidFill>
              </a:rPr>
              <a:t>forfait-values</a:t>
            </a:r>
            <a:r>
              <a:rPr lang="it-IT" dirty="0">
                <a:solidFill>
                  <a:srgbClr val="FF0066"/>
                </a:solidFill>
              </a:rPr>
              <a:t> </a:t>
            </a:r>
            <a:r>
              <a:rPr lang="it-IT" dirty="0" err="1">
                <a:solidFill>
                  <a:srgbClr val="FF0066"/>
                </a:solidFill>
              </a:rPr>
              <a:t>setting</a:t>
            </a:r>
            <a:r>
              <a:rPr lang="it-IT" dirty="0">
                <a:solidFill>
                  <a:srgbClr val="FF0066"/>
                </a:solidFill>
              </a:rPr>
              <a:t>,the City </a:t>
            </a:r>
            <a:r>
              <a:rPr lang="it-IT" dirty="0" err="1">
                <a:solidFill>
                  <a:srgbClr val="FF0066"/>
                </a:solidFill>
              </a:rPr>
              <a:t>promotes</a:t>
            </a:r>
            <a:r>
              <a:rPr lang="it-IT" dirty="0">
                <a:solidFill>
                  <a:srgbClr val="FF0066"/>
                </a:solidFill>
              </a:rPr>
              <a:t> a </a:t>
            </a:r>
            <a:r>
              <a:rPr lang="it-IT" b="1" dirty="0">
                <a:solidFill>
                  <a:srgbClr val="FF0066"/>
                </a:solidFill>
              </a:rPr>
              <a:t>-25% discount </a:t>
            </a:r>
            <a:r>
              <a:rPr lang="it-IT" dirty="0">
                <a:solidFill>
                  <a:srgbClr val="FF0066"/>
                </a:solidFill>
              </a:rPr>
              <a:t>on the 100% market </a:t>
            </a:r>
            <a:r>
              <a:rPr lang="it-IT" dirty="0" err="1">
                <a:solidFill>
                  <a:srgbClr val="FF0066"/>
                </a:solidFill>
              </a:rPr>
              <a:t>value</a:t>
            </a:r>
            <a:r>
              <a:rPr lang="it-IT" dirty="0">
                <a:solidFill>
                  <a:srgbClr val="FF0066"/>
                </a:solidFill>
              </a:rPr>
              <a:t> </a:t>
            </a:r>
            <a:r>
              <a:rPr lang="it-IT" dirty="0" err="1">
                <a:solidFill>
                  <a:srgbClr val="FF0066"/>
                </a:solidFill>
              </a:rPr>
              <a:t>of</a:t>
            </a:r>
            <a:r>
              <a:rPr lang="it-IT" dirty="0">
                <a:solidFill>
                  <a:srgbClr val="FF0066"/>
                </a:solidFill>
              </a:rPr>
              <a:t> the area. [</a:t>
            </a:r>
            <a:r>
              <a:rPr lang="it-IT" dirty="0" err="1">
                <a:solidFill>
                  <a:srgbClr val="FF0066"/>
                </a:solidFill>
              </a:rPr>
              <a:t>to</a:t>
            </a:r>
            <a:r>
              <a:rPr lang="it-IT" dirty="0">
                <a:solidFill>
                  <a:srgbClr val="FF0066"/>
                </a:solidFill>
              </a:rPr>
              <a:t> </a:t>
            </a:r>
            <a:r>
              <a:rPr lang="it-IT" dirty="0" err="1">
                <a:solidFill>
                  <a:srgbClr val="FF0066"/>
                </a:solidFill>
              </a:rPr>
              <a:t>be</a:t>
            </a:r>
            <a:r>
              <a:rPr lang="it-IT" dirty="0">
                <a:solidFill>
                  <a:srgbClr val="FF0066"/>
                </a:solidFill>
              </a:rPr>
              <a:t> </a:t>
            </a:r>
            <a:r>
              <a:rPr lang="it-IT" dirty="0" err="1">
                <a:solidFill>
                  <a:srgbClr val="FF0066"/>
                </a:solidFill>
              </a:rPr>
              <a:t>effective</a:t>
            </a:r>
            <a:r>
              <a:rPr lang="it-IT" dirty="0">
                <a:solidFill>
                  <a:srgbClr val="FF0066"/>
                </a:solidFill>
              </a:rPr>
              <a:t> </a:t>
            </a:r>
            <a:r>
              <a:rPr lang="it-IT" dirty="0" err="1">
                <a:solidFill>
                  <a:srgbClr val="FF0066"/>
                </a:solidFill>
              </a:rPr>
              <a:t>from</a:t>
            </a:r>
            <a:r>
              <a:rPr lang="it-IT" dirty="0">
                <a:solidFill>
                  <a:srgbClr val="FF0066"/>
                </a:solidFill>
              </a:rPr>
              <a:t> the 22nd </a:t>
            </a:r>
            <a:r>
              <a:rPr lang="it-IT" dirty="0" err="1">
                <a:solidFill>
                  <a:srgbClr val="FF0066"/>
                </a:solidFill>
              </a:rPr>
              <a:t>june</a:t>
            </a:r>
            <a:r>
              <a:rPr lang="it-IT" dirty="0">
                <a:solidFill>
                  <a:srgbClr val="FF0066"/>
                </a:solidFill>
              </a:rPr>
              <a:t> 2010]</a:t>
            </a:r>
          </a:p>
          <a:p>
            <a:pPr marL="342900" indent="-342900">
              <a:buFontTx/>
              <a:buAutoNum type="arabicPeriod" startAt="2"/>
              <a:defRPr/>
            </a:pPr>
            <a:endParaRPr lang="it-IT" sz="900" b="1" dirty="0">
              <a:solidFill>
                <a:srgbClr val="FF0066"/>
              </a:solidFill>
            </a:endParaRPr>
          </a:p>
          <a:p>
            <a:pPr marL="342900" indent="-342900">
              <a:defRPr/>
            </a:pPr>
            <a:r>
              <a:rPr lang="it-IT" sz="1200" dirty="0">
                <a:solidFill>
                  <a:srgbClr val="FF0066"/>
                </a:solidFill>
              </a:rPr>
              <a:t>	(the </a:t>
            </a:r>
            <a:r>
              <a:rPr lang="it-IT" sz="1200" dirty="0" err="1">
                <a:solidFill>
                  <a:srgbClr val="FF0066"/>
                </a:solidFill>
              </a:rPr>
              <a:t>same</a:t>
            </a:r>
            <a:r>
              <a:rPr lang="it-IT" sz="1200" dirty="0">
                <a:solidFill>
                  <a:srgbClr val="FF0066"/>
                </a:solidFill>
              </a:rPr>
              <a:t> discount </a:t>
            </a:r>
            <a:r>
              <a:rPr lang="it-IT" sz="1200" dirty="0" err="1">
                <a:solidFill>
                  <a:srgbClr val="FF0066"/>
                </a:solidFill>
              </a:rPr>
              <a:t>is</a:t>
            </a:r>
            <a:r>
              <a:rPr lang="it-IT" sz="1200" dirty="0">
                <a:solidFill>
                  <a:srgbClr val="FF0066"/>
                </a:solidFill>
              </a:rPr>
              <a:t> </a:t>
            </a:r>
            <a:r>
              <a:rPr lang="it-IT" sz="1200" dirty="0" err="1">
                <a:solidFill>
                  <a:srgbClr val="FF0066"/>
                </a:solidFill>
              </a:rPr>
              <a:t>provided</a:t>
            </a:r>
            <a:r>
              <a:rPr lang="it-IT" sz="1200" dirty="0">
                <a:solidFill>
                  <a:srgbClr val="FF0066"/>
                </a:solidFill>
              </a:rPr>
              <a:t> </a:t>
            </a:r>
            <a:r>
              <a:rPr lang="it-IT" sz="1200" dirty="0" err="1">
                <a:solidFill>
                  <a:srgbClr val="FF0066"/>
                </a:solidFill>
              </a:rPr>
              <a:t>for</a:t>
            </a:r>
            <a:r>
              <a:rPr lang="it-IT" sz="1200" dirty="0">
                <a:solidFill>
                  <a:srgbClr val="FF0066"/>
                </a:solidFill>
              </a:rPr>
              <a:t> </a:t>
            </a:r>
            <a:r>
              <a:rPr lang="it-IT" sz="1200" dirty="0" err="1">
                <a:solidFill>
                  <a:srgbClr val="FF0066"/>
                </a:solidFill>
              </a:rPr>
              <a:t>expropriation</a:t>
            </a:r>
            <a:r>
              <a:rPr lang="it-IT" sz="1200" dirty="0">
                <a:solidFill>
                  <a:srgbClr val="FF0066"/>
                </a:solidFill>
              </a:rPr>
              <a:t> </a:t>
            </a:r>
            <a:r>
              <a:rPr lang="it-IT" sz="1200" dirty="0" err="1">
                <a:solidFill>
                  <a:srgbClr val="FF0066"/>
                </a:solidFill>
              </a:rPr>
              <a:t>allowances</a:t>
            </a:r>
            <a:r>
              <a:rPr lang="it-IT" sz="1200" dirty="0">
                <a:solidFill>
                  <a:srgbClr val="FF0066"/>
                </a:solidFill>
              </a:rPr>
              <a:t> in case </a:t>
            </a:r>
            <a:r>
              <a:rPr lang="it-IT" sz="1200" dirty="0" err="1">
                <a:solidFill>
                  <a:srgbClr val="FF0066"/>
                </a:solidFill>
              </a:rPr>
              <a:t>of</a:t>
            </a:r>
            <a:r>
              <a:rPr lang="it-IT" sz="1200" dirty="0">
                <a:solidFill>
                  <a:srgbClr val="FF0066"/>
                </a:solidFill>
              </a:rPr>
              <a:t> </a:t>
            </a:r>
            <a:r>
              <a:rPr lang="it-IT" sz="1200" dirty="0" err="1">
                <a:solidFill>
                  <a:srgbClr val="FF0066"/>
                </a:solidFill>
              </a:rPr>
              <a:t>intervenitons</a:t>
            </a:r>
            <a:r>
              <a:rPr lang="it-IT" sz="1200" dirty="0">
                <a:solidFill>
                  <a:srgbClr val="FF0066"/>
                </a:solidFill>
              </a:rPr>
              <a:t> </a:t>
            </a:r>
            <a:r>
              <a:rPr lang="it-IT" sz="1200" dirty="0" err="1">
                <a:solidFill>
                  <a:srgbClr val="FF0066"/>
                </a:solidFill>
              </a:rPr>
              <a:t>of</a:t>
            </a:r>
            <a:r>
              <a:rPr lang="it-IT" sz="1200" dirty="0">
                <a:solidFill>
                  <a:srgbClr val="FF0066"/>
                </a:solidFill>
              </a:rPr>
              <a:t> </a:t>
            </a:r>
            <a:r>
              <a:rPr lang="it-IT" sz="1200" dirty="0" err="1">
                <a:solidFill>
                  <a:srgbClr val="FF0066"/>
                </a:solidFill>
              </a:rPr>
              <a:t>social-economic</a:t>
            </a:r>
            <a:r>
              <a:rPr lang="it-IT" sz="1200" dirty="0">
                <a:solidFill>
                  <a:srgbClr val="FF0066"/>
                </a:solidFill>
              </a:rPr>
              <a:t> </a:t>
            </a:r>
            <a:r>
              <a:rPr lang="it-IT" sz="1200" dirty="0" err="1">
                <a:solidFill>
                  <a:srgbClr val="FF0066"/>
                </a:solidFill>
              </a:rPr>
              <a:t>reform</a:t>
            </a:r>
            <a:r>
              <a:rPr lang="it-IT" sz="1200" dirty="0">
                <a:solidFill>
                  <a:srgbClr val="FF0066"/>
                </a:solidFill>
              </a:rPr>
              <a:t>) </a:t>
            </a:r>
          </a:p>
          <a:p>
            <a:pPr>
              <a:defRPr/>
            </a:pPr>
            <a:endParaRPr lang="en-GB" dirty="0">
              <a:solidFill>
                <a:srgbClr val="FF0066"/>
              </a:solidFill>
            </a:endParaRPr>
          </a:p>
        </p:txBody>
      </p:sp>
      <p:sp>
        <p:nvSpPr>
          <p:cNvPr id="24586" name="CasellaDiTesto 17"/>
          <p:cNvSpPr txBox="1">
            <a:spLocks noChangeArrowheads="1"/>
          </p:cNvSpPr>
          <p:nvPr/>
        </p:nvSpPr>
        <p:spPr bwMode="auto">
          <a:xfrm>
            <a:off x="500063" y="5907088"/>
            <a:ext cx="7858125" cy="307975"/>
          </a:xfrm>
          <a:prstGeom prst="rect">
            <a:avLst/>
          </a:prstGeom>
          <a:noFill/>
          <a:ln w="9525">
            <a:noFill/>
            <a:miter lim="800000"/>
            <a:headEnd/>
            <a:tailEnd/>
          </a:ln>
        </p:spPr>
        <p:txBody>
          <a:bodyPr>
            <a:spAutoFit/>
          </a:bodyPr>
          <a:lstStyle/>
          <a:p>
            <a:pPr algn="ctr"/>
            <a:r>
              <a:rPr lang="it-IT" sz="1400"/>
              <a:t>The “case by case” DCF analysis has supported the City in defining a fair discount %.</a:t>
            </a:r>
            <a:endParaRPr lang="en-GB" sz="1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pPr>
              <a:defRPr/>
            </a:pPr>
            <a:fld id="{4927C298-37A3-429B-94F1-8A1AB54B4155}" type="slidenum">
              <a:rPr lang="it-IT"/>
              <a:pPr>
                <a:defRPr/>
              </a:pPr>
              <a:t>19</a:t>
            </a:fld>
            <a:endParaRPr lang="it-IT" dirty="0"/>
          </a:p>
        </p:txBody>
      </p:sp>
      <p:sp>
        <p:nvSpPr>
          <p:cNvPr id="7" name="CasellaDiTesto 6"/>
          <p:cNvSpPr txBox="1"/>
          <p:nvPr/>
        </p:nvSpPr>
        <p:spPr>
          <a:xfrm>
            <a:off x="755650" y="2205038"/>
            <a:ext cx="7993063" cy="3138487"/>
          </a:xfrm>
          <a:prstGeom prst="rect">
            <a:avLst/>
          </a:prstGeom>
          <a:noFill/>
        </p:spPr>
        <p:txBody>
          <a:bodyPr>
            <a:spAutoFit/>
          </a:bodyPr>
          <a:lstStyle/>
          <a:p>
            <a:pPr algn="ctr" fontAlgn="auto">
              <a:spcBef>
                <a:spcPts val="0"/>
              </a:spcBef>
              <a:spcAft>
                <a:spcPts val="0"/>
              </a:spcAft>
              <a:defRPr/>
            </a:pPr>
            <a:r>
              <a:rPr lang="en-US" sz="3600" dirty="0">
                <a:effectLst>
                  <a:outerShdw blurRad="38100" dist="38100" dir="2700000" algn="tl">
                    <a:srgbClr val="000000">
                      <a:alpha val="43137"/>
                    </a:srgbClr>
                  </a:outerShdw>
                </a:effectLst>
                <a:latin typeface="+mj-lt"/>
              </a:rPr>
              <a:t>Thank you for your kind attention!</a:t>
            </a:r>
          </a:p>
          <a:p>
            <a:pPr algn="ctr" fontAlgn="auto">
              <a:spcBef>
                <a:spcPts val="0"/>
              </a:spcBef>
              <a:spcAft>
                <a:spcPts val="0"/>
              </a:spcAft>
              <a:defRPr/>
            </a:pPr>
            <a:endParaRPr lang="en-US" dirty="0">
              <a:effectLst>
                <a:outerShdw blurRad="38100" dist="38100" dir="2700000" algn="tl">
                  <a:srgbClr val="000000">
                    <a:alpha val="43137"/>
                  </a:srgbClr>
                </a:outerShdw>
              </a:effectLst>
              <a:latin typeface="+mj-lt"/>
            </a:endParaRPr>
          </a:p>
          <a:p>
            <a:pPr algn="ctr" fontAlgn="auto">
              <a:spcBef>
                <a:spcPts val="0"/>
              </a:spcBef>
              <a:spcAft>
                <a:spcPts val="0"/>
              </a:spcAft>
              <a:defRPr/>
            </a:pPr>
            <a:endParaRPr lang="en-US" dirty="0">
              <a:effectLst>
                <a:outerShdw blurRad="38100" dist="38100" dir="2700000" algn="tl">
                  <a:srgbClr val="000000">
                    <a:alpha val="43137"/>
                  </a:srgbClr>
                </a:outerShdw>
              </a:effectLst>
              <a:latin typeface="+mj-lt"/>
            </a:endParaRPr>
          </a:p>
          <a:p>
            <a:pPr algn="ctr" fontAlgn="auto">
              <a:spcBef>
                <a:spcPts val="0"/>
              </a:spcBef>
              <a:spcAft>
                <a:spcPts val="0"/>
              </a:spcAft>
              <a:defRPr/>
            </a:pPr>
            <a:endParaRPr lang="en-US" dirty="0">
              <a:effectLst>
                <a:outerShdw blurRad="38100" dist="38100" dir="2700000" algn="tl">
                  <a:srgbClr val="000000">
                    <a:alpha val="43137"/>
                  </a:srgbClr>
                </a:outerShdw>
              </a:effectLst>
              <a:latin typeface="+mj-lt"/>
            </a:endParaRPr>
          </a:p>
          <a:p>
            <a:pPr algn="ctr" fontAlgn="auto">
              <a:spcBef>
                <a:spcPts val="0"/>
              </a:spcBef>
              <a:spcAft>
                <a:spcPts val="0"/>
              </a:spcAft>
              <a:defRPr/>
            </a:pPr>
            <a:r>
              <a:rPr lang="en-US" dirty="0">
                <a:effectLst>
                  <a:outerShdw blurRad="38100" dist="38100" dir="2700000" algn="tl">
                    <a:srgbClr val="000000">
                      <a:alpha val="43137"/>
                    </a:srgbClr>
                  </a:outerShdw>
                </a:effectLst>
                <a:latin typeface="+mj-lt"/>
              </a:rPr>
              <a:t>OUR CONTACTS</a:t>
            </a:r>
          </a:p>
          <a:p>
            <a:pPr algn="ctr" fontAlgn="auto">
              <a:spcBef>
                <a:spcPts val="0"/>
              </a:spcBef>
              <a:spcAft>
                <a:spcPts val="0"/>
              </a:spcAft>
              <a:defRPr/>
            </a:pPr>
            <a:endParaRPr lang="en-US" dirty="0">
              <a:latin typeface="+mj-lt"/>
            </a:endParaRPr>
          </a:p>
          <a:p>
            <a:pPr algn="ctr" fontAlgn="auto">
              <a:spcBef>
                <a:spcPts val="0"/>
              </a:spcBef>
              <a:spcAft>
                <a:spcPts val="0"/>
              </a:spcAft>
              <a:defRPr/>
            </a:pPr>
            <a:r>
              <a:rPr lang="en-US" dirty="0">
                <a:latin typeface="+mj-lt"/>
              </a:rPr>
              <a:t>Prof. </a:t>
            </a:r>
            <a:r>
              <a:rPr lang="en-US" dirty="0" err="1">
                <a:latin typeface="+mj-lt"/>
              </a:rPr>
              <a:t>Riccardo</a:t>
            </a:r>
            <a:r>
              <a:rPr lang="en-US" dirty="0">
                <a:latin typeface="+mj-lt"/>
              </a:rPr>
              <a:t> </a:t>
            </a:r>
            <a:r>
              <a:rPr lang="en-US" dirty="0" err="1">
                <a:latin typeface="+mj-lt"/>
              </a:rPr>
              <a:t>Roscelli</a:t>
            </a:r>
            <a:r>
              <a:rPr lang="en-US" dirty="0">
                <a:latin typeface="+mj-lt"/>
              </a:rPr>
              <a:t>: </a:t>
            </a:r>
            <a:r>
              <a:rPr lang="en-US" dirty="0">
                <a:latin typeface="+mj-lt"/>
                <a:hlinkClick r:id="rId3"/>
              </a:rPr>
              <a:t>riccardo.roscelli@polito.it</a:t>
            </a:r>
            <a:endParaRPr lang="en-US" dirty="0">
              <a:latin typeface="+mj-lt"/>
            </a:endParaRPr>
          </a:p>
          <a:p>
            <a:pPr algn="ctr" fontAlgn="auto">
              <a:spcBef>
                <a:spcPts val="0"/>
              </a:spcBef>
              <a:spcAft>
                <a:spcPts val="0"/>
              </a:spcAft>
              <a:defRPr/>
            </a:pPr>
            <a:r>
              <a:rPr lang="en-US" dirty="0">
                <a:latin typeface="+mj-lt"/>
              </a:rPr>
              <a:t>Arch. Luisa </a:t>
            </a:r>
            <a:r>
              <a:rPr lang="en-US" dirty="0" err="1">
                <a:latin typeface="+mj-lt"/>
              </a:rPr>
              <a:t>Ingaramo</a:t>
            </a:r>
            <a:r>
              <a:rPr lang="en-US" dirty="0">
                <a:latin typeface="+mj-lt"/>
              </a:rPr>
              <a:t>: </a:t>
            </a:r>
            <a:r>
              <a:rPr lang="en-US" dirty="0">
                <a:latin typeface="+mj-lt"/>
                <a:hlinkClick r:id="rId4"/>
              </a:rPr>
              <a:t>luisa.ingaramo@polito.it</a:t>
            </a:r>
            <a:endParaRPr lang="en-US" dirty="0">
              <a:latin typeface="+mj-lt"/>
            </a:endParaRPr>
          </a:p>
          <a:p>
            <a:pPr algn="ctr" fontAlgn="auto">
              <a:spcBef>
                <a:spcPts val="0"/>
              </a:spcBef>
              <a:spcAft>
                <a:spcPts val="0"/>
              </a:spcAft>
              <a:defRPr/>
            </a:pPr>
            <a:r>
              <a:rPr lang="en-US" dirty="0">
                <a:latin typeface="+mj-lt"/>
              </a:rPr>
              <a:t>Arch. </a:t>
            </a:r>
            <a:r>
              <a:rPr lang="en-US" dirty="0" err="1">
                <a:latin typeface="+mj-lt"/>
              </a:rPr>
              <a:t>Stefania.Sabatino</a:t>
            </a:r>
            <a:r>
              <a:rPr lang="en-US" dirty="0">
                <a:latin typeface="+mj-lt"/>
              </a:rPr>
              <a:t>: </a:t>
            </a:r>
            <a:r>
              <a:rPr lang="en-US" dirty="0">
                <a:latin typeface="+mj-lt"/>
                <a:hlinkClick r:id="rId5"/>
              </a:rPr>
              <a:t>stefania.sabatino@polito.it</a:t>
            </a:r>
            <a:endParaRPr lang="en-US" dirty="0">
              <a:latin typeface="+mj-lt"/>
            </a:endParaRPr>
          </a:p>
          <a:p>
            <a:pPr algn="ctr" fontAlgn="auto">
              <a:spcBef>
                <a:spcPts val="0"/>
              </a:spcBef>
              <a:spcAft>
                <a:spcPts val="0"/>
              </a:spcAft>
              <a:defRPr/>
            </a:pPr>
            <a:endParaRPr lang="en-US"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pPr eaLnBrk="1" hangingPunct="1"/>
            <a:r>
              <a:rPr lang="it-IT" smtClean="0"/>
              <a:t>KEY POINTS</a:t>
            </a:r>
          </a:p>
        </p:txBody>
      </p:sp>
      <p:sp>
        <p:nvSpPr>
          <p:cNvPr id="8195" name="CasellaDiTesto 3"/>
          <p:cNvSpPr txBox="1">
            <a:spLocks noChangeArrowheads="1"/>
          </p:cNvSpPr>
          <p:nvPr/>
        </p:nvSpPr>
        <p:spPr bwMode="auto">
          <a:xfrm>
            <a:off x="928688" y="1571625"/>
            <a:ext cx="7643812" cy="5078413"/>
          </a:xfrm>
          <a:prstGeom prst="rect">
            <a:avLst/>
          </a:prstGeom>
          <a:noFill/>
          <a:ln w="9525">
            <a:noFill/>
            <a:miter lim="800000"/>
            <a:headEnd/>
            <a:tailEnd/>
          </a:ln>
        </p:spPr>
        <p:txBody>
          <a:bodyPr>
            <a:spAutoFit/>
          </a:bodyPr>
          <a:lstStyle/>
          <a:p>
            <a:r>
              <a:rPr lang="it-IT" b="1">
                <a:latin typeface="Calibri" pitchFamily="34" charset="0"/>
              </a:rPr>
              <a:t>THE BACKGROUND: </a:t>
            </a:r>
          </a:p>
          <a:p>
            <a:r>
              <a:rPr lang="it-IT" b="1">
                <a:solidFill>
                  <a:srgbClr val="FF0066"/>
                </a:solidFill>
                <a:latin typeface="Calibri" pitchFamily="34" charset="0"/>
              </a:rPr>
              <a:t>PUBLIC AND PRIVATE OBJECTIVES IN URBAN TRANSFORMATION PROCESSES</a:t>
            </a:r>
          </a:p>
          <a:p>
            <a:endParaRPr lang="it-IT" b="1">
              <a:latin typeface="Calibri" pitchFamily="34" charset="0"/>
            </a:endParaRPr>
          </a:p>
          <a:p>
            <a:r>
              <a:rPr lang="it-IT" b="1">
                <a:latin typeface="Calibri" pitchFamily="34" charset="0"/>
              </a:rPr>
              <a:t>A CHANGE  IN THE PUBLIC STANDARD SERVICES ASSESSMENT</a:t>
            </a:r>
          </a:p>
          <a:p>
            <a:r>
              <a:rPr lang="it-IT" b="1">
                <a:solidFill>
                  <a:srgbClr val="FF0066"/>
                </a:solidFill>
                <a:latin typeface="Calibri" pitchFamily="34" charset="0"/>
              </a:rPr>
              <a:t>THE 100% MARKET VALUE TO BE PAIED BY DEVELOPERS FOR STANDARDS</a:t>
            </a:r>
          </a:p>
          <a:p>
            <a:r>
              <a:rPr lang="it-IT" b="1">
                <a:solidFill>
                  <a:srgbClr val="FF0066"/>
                </a:solidFill>
                <a:latin typeface="Calibri" pitchFamily="34" charset="0"/>
              </a:rPr>
              <a:t>THE MAIN EFFECTS IN THE CURRENT FINANCIAL CRISIS</a:t>
            </a:r>
          </a:p>
          <a:p>
            <a:endParaRPr lang="it-IT" b="1">
              <a:solidFill>
                <a:srgbClr val="FF0066"/>
              </a:solidFill>
              <a:latin typeface="Calibri" pitchFamily="34" charset="0"/>
            </a:endParaRPr>
          </a:p>
          <a:p>
            <a:r>
              <a:rPr lang="it-IT" b="1">
                <a:latin typeface="Calibri" pitchFamily="34" charset="0"/>
              </a:rPr>
              <a:t>THE SOLUTION PROPOSED BY THE TURIN CITY</a:t>
            </a:r>
          </a:p>
          <a:p>
            <a:r>
              <a:rPr lang="it-IT" b="1">
                <a:solidFill>
                  <a:srgbClr val="FF0066"/>
                </a:solidFill>
                <a:latin typeface="Calibri" pitchFamily="34" charset="0"/>
              </a:rPr>
              <a:t>THE STANDARD AREAS PRICE NEGOTIATION</a:t>
            </a:r>
          </a:p>
          <a:p>
            <a:endParaRPr lang="it-IT" b="1">
              <a:solidFill>
                <a:srgbClr val="FF0066"/>
              </a:solidFill>
              <a:latin typeface="Calibri" pitchFamily="34" charset="0"/>
            </a:endParaRPr>
          </a:p>
          <a:p>
            <a:r>
              <a:rPr lang="it-IT" b="1">
                <a:latin typeface="Calibri" pitchFamily="34" charset="0"/>
              </a:rPr>
              <a:t>THE POLYTHECNIC OF TURIN: AN OPERATIONAL CONTRIBUTION </a:t>
            </a:r>
            <a:r>
              <a:rPr lang="it-IT" b="1">
                <a:solidFill>
                  <a:srgbClr val="FF0066"/>
                </a:solidFill>
                <a:latin typeface="Calibri" pitchFamily="34" charset="0"/>
              </a:rPr>
              <a:t> METHODOLOGY PROPOSED AND TESTING PROCEDURES</a:t>
            </a:r>
          </a:p>
          <a:p>
            <a:endParaRPr lang="it-IT" b="1">
              <a:solidFill>
                <a:srgbClr val="FF0066"/>
              </a:solidFill>
              <a:latin typeface="Calibri" pitchFamily="34" charset="0"/>
            </a:endParaRPr>
          </a:p>
          <a:p>
            <a:r>
              <a:rPr lang="it-IT" b="1">
                <a:latin typeface="Calibri" pitchFamily="34" charset="0"/>
              </a:rPr>
              <a:t>MAIN RESULTS </a:t>
            </a:r>
          </a:p>
          <a:p>
            <a:r>
              <a:rPr lang="it-IT" b="1">
                <a:solidFill>
                  <a:srgbClr val="FF0066"/>
                </a:solidFill>
                <a:latin typeface="Calibri" pitchFamily="34" charset="0"/>
              </a:rPr>
              <a:t>THE INCIDENCE OF COMPENSATIVE COSTS OF PUBLIC STANDARD SERVICES ON THE PRIVATE DISCOUNTED CASH FLOW ANALYSIS</a:t>
            </a:r>
            <a:endParaRPr lang="it-IT" b="1">
              <a:latin typeface="Calibri" pitchFamily="34" charset="0"/>
            </a:endParaRPr>
          </a:p>
          <a:p>
            <a:endParaRPr lang="it-IT" b="1">
              <a:latin typeface="Calibri" pitchFamily="34" charset="0"/>
            </a:endParaRPr>
          </a:p>
          <a:p>
            <a:r>
              <a:rPr lang="it-IT" b="1">
                <a:latin typeface="Calibri" pitchFamily="34" charset="0"/>
              </a:rPr>
              <a:t>CONCLUSIONS</a:t>
            </a:r>
            <a:r>
              <a:rPr lang="it-IT" b="1">
                <a:solidFill>
                  <a:srgbClr val="FF0066"/>
                </a:solidFill>
                <a:latin typeface="Calibri" pitchFamily="34" charset="0"/>
              </a:rPr>
              <a:t> …and latest news</a:t>
            </a:r>
          </a:p>
        </p:txBody>
      </p:sp>
      <p:sp>
        <p:nvSpPr>
          <p:cNvPr id="5" name="Ovale 4"/>
          <p:cNvSpPr/>
          <p:nvPr/>
        </p:nvSpPr>
        <p:spPr>
          <a:xfrm>
            <a:off x="571500" y="1643063"/>
            <a:ext cx="214313" cy="2143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6" name="Ovale 5"/>
          <p:cNvSpPr/>
          <p:nvPr/>
        </p:nvSpPr>
        <p:spPr>
          <a:xfrm>
            <a:off x="571500" y="2500313"/>
            <a:ext cx="214313" cy="2143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7" name="Ovale 6"/>
          <p:cNvSpPr/>
          <p:nvPr/>
        </p:nvSpPr>
        <p:spPr>
          <a:xfrm>
            <a:off x="571500" y="3571875"/>
            <a:ext cx="214313" cy="21431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8" name="Ovale 7"/>
          <p:cNvSpPr/>
          <p:nvPr/>
        </p:nvSpPr>
        <p:spPr>
          <a:xfrm>
            <a:off x="571500" y="4357688"/>
            <a:ext cx="214313" cy="2143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9" name="Ovale 8"/>
          <p:cNvSpPr/>
          <p:nvPr/>
        </p:nvSpPr>
        <p:spPr>
          <a:xfrm>
            <a:off x="571500" y="5214938"/>
            <a:ext cx="214313" cy="21431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0" name="Ovale 9"/>
          <p:cNvSpPr/>
          <p:nvPr/>
        </p:nvSpPr>
        <p:spPr>
          <a:xfrm>
            <a:off x="571500" y="6286500"/>
            <a:ext cx="214313" cy="214313"/>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2" name="Segnaposto numero diapositiva 11"/>
          <p:cNvSpPr>
            <a:spLocks noGrp="1"/>
          </p:cNvSpPr>
          <p:nvPr>
            <p:ph type="sldNum" sz="quarter" idx="12"/>
          </p:nvPr>
        </p:nvSpPr>
        <p:spPr/>
        <p:txBody>
          <a:bodyPr/>
          <a:lstStyle/>
          <a:p>
            <a:pPr>
              <a:defRPr/>
            </a:pPr>
            <a:fld id="{13677B84-B6F6-4F2C-98A4-8BE6CCBC568A}" type="slidenum">
              <a:rPr lang="it-IT"/>
              <a:pPr>
                <a:defRPr/>
              </a:pPr>
              <a:t>2</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Pergamena 1 19"/>
          <p:cNvSpPr/>
          <p:nvPr/>
        </p:nvSpPr>
        <p:spPr>
          <a:xfrm>
            <a:off x="4386290" y="2860664"/>
            <a:ext cx="2357454" cy="2286016"/>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1400" b="1" spc="150" dirty="0">
                <a:ln w="11430"/>
                <a:solidFill>
                  <a:srgbClr val="FF0066"/>
                </a:solidFill>
                <a:effectLst>
                  <a:outerShdw blurRad="25400" algn="tl" rotWithShape="0">
                    <a:srgbClr val="000000">
                      <a:alpha val="43000"/>
                    </a:srgbClr>
                  </a:outerShdw>
                </a:effectLst>
              </a:rPr>
              <a:t>National Jurisdiction (</a:t>
            </a:r>
            <a:r>
              <a:rPr lang="it-IT" sz="1400" b="1" spc="150" dirty="0" err="1">
                <a:ln w="11430"/>
                <a:solidFill>
                  <a:srgbClr val="FF0066"/>
                </a:solidFill>
                <a:effectLst>
                  <a:outerShdw blurRad="25400" algn="tl" rotWithShape="0">
                    <a:srgbClr val="000000">
                      <a:alpha val="43000"/>
                    </a:srgbClr>
                  </a:outerShdw>
                </a:effectLst>
              </a:rPr>
              <a:t>from</a:t>
            </a:r>
            <a:r>
              <a:rPr lang="it-IT" sz="1400" b="1" spc="150" dirty="0">
                <a:ln w="11430"/>
                <a:solidFill>
                  <a:srgbClr val="FF0066"/>
                </a:solidFill>
                <a:effectLst>
                  <a:outerShdw blurRad="25400" algn="tl" rotWithShape="0">
                    <a:srgbClr val="000000">
                      <a:alpha val="43000"/>
                    </a:srgbClr>
                  </a:outerShdw>
                </a:effectLst>
              </a:rPr>
              <a:t> ‘60-’70): </a:t>
            </a:r>
            <a:r>
              <a:rPr lang="it-IT" sz="1400" spc="150" dirty="0">
                <a:ln w="11430"/>
                <a:solidFill>
                  <a:schemeClr val="tx1"/>
                </a:solidFill>
                <a:effectLst>
                  <a:outerShdw blurRad="25400" algn="tl" rotWithShape="0">
                    <a:srgbClr val="000000">
                      <a:alpha val="43000"/>
                    </a:srgbClr>
                  </a:outerShdw>
                </a:effectLst>
              </a:rPr>
              <a:t>private </a:t>
            </a:r>
            <a:r>
              <a:rPr lang="it-IT" sz="1400" spc="150" dirty="0" err="1">
                <a:ln w="11430"/>
                <a:solidFill>
                  <a:schemeClr val="tx1"/>
                </a:solidFill>
                <a:effectLst>
                  <a:outerShdw blurRad="25400" algn="tl" rotWithShape="0">
                    <a:srgbClr val="000000">
                      <a:alpha val="43000"/>
                    </a:srgbClr>
                  </a:outerShdw>
                </a:effectLst>
              </a:rPr>
              <a:t>subjects</a:t>
            </a:r>
            <a:r>
              <a:rPr lang="it-IT" sz="1400" spc="150" dirty="0">
                <a:ln w="11430"/>
                <a:solidFill>
                  <a:schemeClr val="tx1"/>
                </a:solidFill>
                <a:effectLst>
                  <a:outerShdw blurRad="25400" algn="tl" rotWithShape="0">
                    <a:srgbClr val="000000">
                      <a:alpha val="43000"/>
                    </a:srgbClr>
                  </a:outerShdw>
                </a:effectLst>
              </a:rPr>
              <a:t> </a:t>
            </a:r>
            <a:r>
              <a:rPr lang="it-IT" sz="1400" spc="150" dirty="0" err="1">
                <a:ln w="11430"/>
                <a:solidFill>
                  <a:schemeClr val="tx1"/>
                </a:solidFill>
                <a:effectLst>
                  <a:outerShdw blurRad="25400" algn="tl" rotWithShape="0">
                    <a:srgbClr val="000000">
                      <a:alpha val="43000"/>
                    </a:srgbClr>
                  </a:outerShdw>
                </a:effectLst>
              </a:rPr>
              <a:t>sign</a:t>
            </a:r>
            <a:r>
              <a:rPr lang="it-IT" sz="1400" spc="150" dirty="0">
                <a:ln w="11430"/>
                <a:solidFill>
                  <a:schemeClr val="tx1"/>
                </a:solidFill>
                <a:effectLst>
                  <a:outerShdw blurRad="25400" algn="tl" rotWithShape="0">
                    <a:srgbClr val="000000">
                      <a:alpha val="43000"/>
                    </a:srgbClr>
                  </a:outerShdw>
                </a:effectLst>
              </a:rPr>
              <a:t> up the area </a:t>
            </a:r>
            <a:r>
              <a:rPr lang="it-IT" sz="1400" spc="150" dirty="0" err="1">
                <a:ln w="11430"/>
                <a:solidFill>
                  <a:schemeClr val="tx1"/>
                </a:solidFill>
                <a:effectLst>
                  <a:outerShdw blurRad="25400" algn="tl" rotWithShape="0">
                    <a:srgbClr val="000000">
                      <a:alpha val="43000"/>
                    </a:srgbClr>
                  </a:outerShdw>
                </a:effectLst>
              </a:rPr>
              <a:t>requested</a:t>
            </a:r>
            <a:r>
              <a:rPr lang="it-IT" sz="1400" spc="150" dirty="0">
                <a:ln w="11430"/>
                <a:solidFill>
                  <a:schemeClr val="tx1"/>
                </a:solidFill>
                <a:effectLst>
                  <a:outerShdw blurRad="25400" algn="tl" rotWithShape="0">
                    <a:srgbClr val="000000">
                      <a:alpha val="43000"/>
                    </a:srgbClr>
                  </a:outerShdw>
                </a:effectLst>
              </a:rPr>
              <a:t> </a:t>
            </a:r>
            <a:r>
              <a:rPr lang="it-IT" sz="1400" spc="150" dirty="0" err="1">
                <a:ln w="11430"/>
                <a:solidFill>
                  <a:schemeClr val="tx1"/>
                </a:solidFill>
                <a:effectLst>
                  <a:outerShdw blurRad="25400" algn="tl" rotWithShape="0">
                    <a:srgbClr val="000000">
                      <a:alpha val="43000"/>
                    </a:srgbClr>
                  </a:outerShdw>
                </a:effectLst>
              </a:rPr>
              <a:t>for</a:t>
            </a:r>
            <a:r>
              <a:rPr lang="it-IT" sz="1400" spc="150" dirty="0">
                <a:ln w="11430"/>
                <a:solidFill>
                  <a:schemeClr val="tx1"/>
                </a:solidFill>
                <a:effectLst>
                  <a:outerShdw blurRad="25400" algn="tl" rotWithShape="0">
                    <a:srgbClr val="000000">
                      <a:alpha val="43000"/>
                    </a:srgbClr>
                  </a:outerShdw>
                </a:effectLst>
              </a:rPr>
              <a:t> public </a:t>
            </a:r>
            <a:r>
              <a:rPr lang="it-IT" sz="1400" spc="150" dirty="0" err="1">
                <a:ln w="11430"/>
                <a:solidFill>
                  <a:schemeClr val="tx1"/>
                </a:solidFill>
                <a:effectLst>
                  <a:outerShdw blurRad="25400" algn="tl" rotWithShape="0">
                    <a:srgbClr val="000000">
                      <a:alpha val="43000"/>
                    </a:srgbClr>
                  </a:outerShdw>
                </a:effectLst>
              </a:rPr>
              <a:t>services</a:t>
            </a:r>
            <a:r>
              <a:rPr lang="it-IT" sz="1400" spc="150" dirty="0">
                <a:ln w="11430"/>
                <a:solidFill>
                  <a:schemeClr val="tx1"/>
                </a:solidFill>
                <a:effectLst>
                  <a:outerShdw blurRad="25400" algn="tl" rotWithShape="0">
                    <a:srgbClr val="000000">
                      <a:alpha val="43000"/>
                    </a:srgbClr>
                  </a:outerShdw>
                </a:effectLst>
              </a:rPr>
              <a:t> </a:t>
            </a:r>
            <a:r>
              <a:rPr lang="it-IT" sz="1400" spc="150" dirty="0" err="1">
                <a:ln w="11430"/>
                <a:solidFill>
                  <a:schemeClr val="tx1"/>
                </a:solidFill>
                <a:effectLst>
                  <a:outerShdw blurRad="25400" algn="tl" rotWithShape="0">
                    <a:srgbClr val="000000">
                      <a:alpha val="43000"/>
                    </a:srgbClr>
                  </a:outerShdw>
                </a:effectLst>
              </a:rPr>
              <a:t>to</a:t>
            </a:r>
            <a:r>
              <a:rPr lang="it-IT" sz="1400" spc="150" dirty="0">
                <a:ln w="11430"/>
                <a:solidFill>
                  <a:schemeClr val="tx1"/>
                </a:solidFill>
                <a:effectLst>
                  <a:outerShdw blurRad="25400" algn="tl" rotWithShape="0">
                    <a:srgbClr val="000000">
                      <a:alpha val="43000"/>
                    </a:srgbClr>
                  </a:outerShdw>
                </a:effectLst>
              </a:rPr>
              <a:t> the City </a:t>
            </a:r>
            <a:endParaRPr lang="it-IT" sz="1400" spc="150" dirty="0">
              <a:ln w="11430"/>
              <a:solidFill>
                <a:schemeClr val="tx1"/>
              </a:solidFill>
            </a:endParaRPr>
          </a:p>
        </p:txBody>
      </p:sp>
      <p:sp>
        <p:nvSpPr>
          <p:cNvPr id="9219" name="Titolo 1"/>
          <p:cNvSpPr>
            <a:spLocks noGrp="1"/>
          </p:cNvSpPr>
          <p:nvPr>
            <p:ph type="title"/>
          </p:nvPr>
        </p:nvSpPr>
        <p:spPr/>
        <p:txBody>
          <a:bodyPr/>
          <a:lstStyle/>
          <a:p>
            <a:pPr eaLnBrk="1" hangingPunct="1"/>
            <a:r>
              <a:rPr lang="it-IT" b="1" smtClean="0"/>
              <a:t>THE BACKGROUND</a:t>
            </a:r>
          </a:p>
        </p:txBody>
      </p:sp>
      <p:pic>
        <p:nvPicPr>
          <p:cNvPr id="7" name="Immagine 6" descr="renderrilievoeprogetto2.jpg"/>
          <p:cNvPicPr>
            <a:picLocks noChangeAspect="1"/>
          </p:cNvPicPr>
          <p:nvPr/>
        </p:nvPicPr>
        <p:blipFill>
          <a:blip r:embed="rId3" cstate="print">
            <a:duotone>
              <a:schemeClr val="accent2">
                <a:shade val="45000"/>
                <a:satMod val="135000"/>
              </a:schemeClr>
              <a:prstClr val="white"/>
            </a:duotone>
            <a:lum bright="-21000" contrast="33000"/>
          </a:blip>
          <a:stretch>
            <a:fillRect/>
          </a:stretch>
        </p:blipFill>
        <p:spPr>
          <a:xfrm>
            <a:off x="1243019" y="3094111"/>
            <a:ext cx="1714512" cy="2263493"/>
          </a:xfrm>
          <a:prstGeom prst="rect">
            <a:avLst/>
          </a:prstGeom>
        </p:spPr>
      </p:pic>
      <p:sp>
        <p:nvSpPr>
          <p:cNvPr id="9221" name="CasellaDiTesto 4"/>
          <p:cNvSpPr txBox="1">
            <a:spLocks noChangeArrowheads="1"/>
          </p:cNvSpPr>
          <p:nvPr/>
        </p:nvSpPr>
        <p:spPr bwMode="auto">
          <a:xfrm>
            <a:off x="100013" y="2214563"/>
            <a:ext cx="2286000" cy="646112"/>
          </a:xfrm>
          <a:prstGeom prst="rect">
            <a:avLst/>
          </a:prstGeom>
          <a:noFill/>
          <a:ln w="9525">
            <a:noFill/>
            <a:miter lim="800000"/>
            <a:headEnd/>
            <a:tailEnd/>
          </a:ln>
        </p:spPr>
        <p:txBody>
          <a:bodyPr>
            <a:spAutoFit/>
          </a:bodyPr>
          <a:lstStyle/>
          <a:p>
            <a:pPr algn="ctr"/>
            <a:r>
              <a:rPr lang="it-IT" b="1">
                <a:solidFill>
                  <a:srgbClr val="FF0066"/>
                </a:solidFill>
                <a:latin typeface="Calibri" pitchFamily="34" charset="0"/>
              </a:rPr>
              <a:t>PUBLIC BODY</a:t>
            </a:r>
          </a:p>
          <a:p>
            <a:pPr algn="ctr"/>
            <a:r>
              <a:rPr lang="it-IT" b="1">
                <a:latin typeface="Calibri" pitchFamily="34" charset="0"/>
              </a:rPr>
              <a:t>Turin City</a:t>
            </a:r>
          </a:p>
        </p:txBody>
      </p:sp>
      <p:sp>
        <p:nvSpPr>
          <p:cNvPr id="9222" name="CasellaDiTesto 10"/>
          <p:cNvSpPr txBox="1">
            <a:spLocks noChangeArrowheads="1"/>
          </p:cNvSpPr>
          <p:nvPr/>
        </p:nvSpPr>
        <p:spPr bwMode="auto">
          <a:xfrm>
            <a:off x="-285750" y="5929313"/>
            <a:ext cx="2786063" cy="369887"/>
          </a:xfrm>
          <a:prstGeom prst="rect">
            <a:avLst/>
          </a:prstGeom>
          <a:noFill/>
          <a:ln w="9525">
            <a:noFill/>
            <a:miter lim="800000"/>
            <a:headEnd/>
            <a:tailEnd/>
          </a:ln>
        </p:spPr>
        <p:txBody>
          <a:bodyPr>
            <a:spAutoFit/>
          </a:bodyPr>
          <a:lstStyle/>
          <a:p>
            <a:pPr algn="r"/>
            <a:r>
              <a:rPr lang="it-IT" b="1">
                <a:solidFill>
                  <a:srgbClr val="FF0066"/>
                </a:solidFill>
                <a:latin typeface="Calibri" pitchFamily="34" charset="0"/>
              </a:rPr>
              <a:t>Public services supply</a:t>
            </a:r>
          </a:p>
        </p:txBody>
      </p:sp>
      <p:sp>
        <p:nvSpPr>
          <p:cNvPr id="13" name="CasellaDiTesto 12"/>
          <p:cNvSpPr txBox="1"/>
          <p:nvPr/>
        </p:nvSpPr>
        <p:spPr>
          <a:xfrm>
            <a:off x="2743200" y="5857875"/>
            <a:ext cx="2714625" cy="646113"/>
          </a:xfrm>
          <a:prstGeom prst="rect">
            <a:avLst/>
          </a:prstGeom>
          <a:noFill/>
        </p:spPr>
        <p:txBody>
          <a:bodyPr>
            <a:spAutoFit/>
          </a:bodyPr>
          <a:lstStyle/>
          <a:p>
            <a:pPr algn="ctr" fontAlgn="auto">
              <a:spcBef>
                <a:spcPts val="0"/>
              </a:spcBef>
              <a:spcAft>
                <a:spcPts val="0"/>
              </a:spcAft>
              <a:defRPr/>
            </a:pPr>
            <a:r>
              <a:rPr lang="it-IT" b="1" dirty="0">
                <a:solidFill>
                  <a:schemeClr val="tx1">
                    <a:lumMod val="50000"/>
                    <a:lumOff val="50000"/>
                  </a:schemeClr>
                </a:solidFill>
                <a:latin typeface="+mn-lt"/>
              </a:rPr>
              <a:t>PRIVATE INVESTORS</a:t>
            </a:r>
          </a:p>
          <a:p>
            <a:pPr algn="ctr" fontAlgn="auto">
              <a:spcBef>
                <a:spcPts val="0"/>
              </a:spcBef>
              <a:spcAft>
                <a:spcPts val="0"/>
              </a:spcAft>
              <a:defRPr/>
            </a:pPr>
            <a:r>
              <a:rPr lang="it-IT" b="1" dirty="0" err="1">
                <a:latin typeface="+mn-lt"/>
              </a:rPr>
              <a:t>Real</a:t>
            </a:r>
            <a:r>
              <a:rPr lang="it-IT" b="1" dirty="0">
                <a:latin typeface="+mn-lt"/>
              </a:rPr>
              <a:t> Estate </a:t>
            </a:r>
            <a:r>
              <a:rPr lang="it-IT" b="1" dirty="0" err="1">
                <a:latin typeface="+mn-lt"/>
              </a:rPr>
              <a:t>Developers</a:t>
            </a:r>
            <a:endParaRPr lang="it-IT" b="1" dirty="0">
              <a:latin typeface="+mn-lt"/>
            </a:endParaRPr>
          </a:p>
        </p:txBody>
      </p:sp>
      <p:sp>
        <p:nvSpPr>
          <p:cNvPr id="15" name="Freccia angolare in su 14"/>
          <p:cNvSpPr/>
          <p:nvPr/>
        </p:nvSpPr>
        <p:spPr>
          <a:xfrm rot="5400000">
            <a:off x="1064419" y="2743994"/>
            <a:ext cx="2928938" cy="3143250"/>
          </a:xfrm>
          <a:prstGeom prst="bentUpArrow">
            <a:avLst>
              <a:gd name="adj1" fmla="val 9599"/>
              <a:gd name="adj2" fmla="val 10740"/>
              <a:gd name="adj3" fmla="val 15303"/>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8" name="Freccia in giù 7"/>
          <p:cNvSpPr/>
          <p:nvPr/>
        </p:nvSpPr>
        <p:spPr>
          <a:xfrm>
            <a:off x="528638" y="2851150"/>
            <a:ext cx="571500" cy="3078163"/>
          </a:xfrm>
          <a:prstGeom prst="downArrow">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226" name="CasellaDiTesto 15"/>
          <p:cNvSpPr txBox="1">
            <a:spLocks noChangeArrowheads="1"/>
          </p:cNvSpPr>
          <p:nvPr/>
        </p:nvSpPr>
        <p:spPr bwMode="auto">
          <a:xfrm>
            <a:off x="285750" y="6215063"/>
            <a:ext cx="2143125" cy="307975"/>
          </a:xfrm>
          <a:prstGeom prst="rect">
            <a:avLst/>
          </a:prstGeom>
          <a:noFill/>
          <a:ln w="9525">
            <a:noFill/>
            <a:miter lim="800000"/>
            <a:headEnd/>
            <a:tailEnd/>
          </a:ln>
        </p:spPr>
        <p:txBody>
          <a:bodyPr>
            <a:spAutoFit/>
          </a:bodyPr>
          <a:lstStyle/>
          <a:p>
            <a:r>
              <a:rPr lang="it-IT" sz="1400">
                <a:latin typeface="Calibri" pitchFamily="34" charset="0"/>
              </a:rPr>
              <a:t>Green areas, parkings,…</a:t>
            </a:r>
          </a:p>
        </p:txBody>
      </p:sp>
      <p:sp>
        <p:nvSpPr>
          <p:cNvPr id="18" name="Rettangolo 17"/>
          <p:cNvSpPr/>
          <p:nvPr/>
        </p:nvSpPr>
        <p:spPr>
          <a:xfrm>
            <a:off x="742950" y="2851150"/>
            <a:ext cx="2428875" cy="214313"/>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9" name="Rettangolo 18"/>
          <p:cNvSpPr/>
          <p:nvPr/>
        </p:nvSpPr>
        <p:spPr>
          <a:xfrm>
            <a:off x="2957513" y="3065463"/>
            <a:ext cx="214312" cy="2286000"/>
          </a:xfrm>
          <a:prstGeom prst="rect">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6" name="Trapezio 25"/>
          <p:cNvSpPr/>
          <p:nvPr/>
        </p:nvSpPr>
        <p:spPr>
          <a:xfrm>
            <a:off x="6958013" y="4646613"/>
            <a:ext cx="1714500" cy="1500187"/>
          </a:xfrm>
          <a:prstGeom prst="trapezoid">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7" name="Trapezio 26"/>
          <p:cNvSpPr/>
          <p:nvPr/>
        </p:nvSpPr>
        <p:spPr>
          <a:xfrm>
            <a:off x="7243763" y="4646613"/>
            <a:ext cx="1143000" cy="428625"/>
          </a:xfrm>
          <a:prstGeom prst="trapezoid">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231" name="CasellaDiTesto 27"/>
          <p:cNvSpPr txBox="1">
            <a:spLocks noChangeArrowheads="1"/>
          </p:cNvSpPr>
          <p:nvPr/>
        </p:nvSpPr>
        <p:spPr bwMode="auto">
          <a:xfrm>
            <a:off x="7029450" y="5503863"/>
            <a:ext cx="1500188" cy="584200"/>
          </a:xfrm>
          <a:prstGeom prst="rect">
            <a:avLst/>
          </a:prstGeom>
          <a:noFill/>
          <a:ln w="9525">
            <a:noFill/>
            <a:miter lim="800000"/>
            <a:headEnd/>
            <a:tailEnd/>
          </a:ln>
        </p:spPr>
        <p:txBody>
          <a:bodyPr>
            <a:spAutoFit/>
          </a:bodyPr>
          <a:lstStyle/>
          <a:p>
            <a:pPr algn="ctr"/>
            <a:r>
              <a:rPr lang="it-IT" sz="1600" b="1">
                <a:solidFill>
                  <a:schemeClr val="bg1"/>
                </a:solidFill>
                <a:latin typeface="Calibri" pitchFamily="34" charset="0"/>
              </a:rPr>
              <a:t>Private development</a:t>
            </a:r>
          </a:p>
        </p:txBody>
      </p:sp>
      <p:sp>
        <p:nvSpPr>
          <p:cNvPr id="9232" name="CasellaDiTesto 28"/>
          <p:cNvSpPr txBox="1">
            <a:spLocks noChangeArrowheads="1"/>
          </p:cNvSpPr>
          <p:nvPr/>
        </p:nvSpPr>
        <p:spPr bwMode="auto">
          <a:xfrm>
            <a:off x="7386638" y="4695825"/>
            <a:ext cx="1000125" cy="307975"/>
          </a:xfrm>
          <a:prstGeom prst="rect">
            <a:avLst/>
          </a:prstGeom>
          <a:noFill/>
          <a:ln w="9525">
            <a:noFill/>
            <a:miter lim="800000"/>
            <a:headEnd/>
            <a:tailEnd/>
          </a:ln>
        </p:spPr>
        <p:txBody>
          <a:bodyPr>
            <a:spAutoFit/>
          </a:bodyPr>
          <a:lstStyle/>
          <a:p>
            <a:r>
              <a:rPr lang="it-IT" sz="1400">
                <a:solidFill>
                  <a:schemeClr val="bg1"/>
                </a:solidFill>
                <a:latin typeface="Calibri" pitchFamily="34" charset="0"/>
              </a:rPr>
              <a:t>standards</a:t>
            </a:r>
          </a:p>
        </p:txBody>
      </p:sp>
      <p:sp>
        <p:nvSpPr>
          <p:cNvPr id="9233" name="CasellaDiTesto 16"/>
          <p:cNvSpPr txBox="1">
            <a:spLocks noChangeArrowheads="1"/>
          </p:cNvSpPr>
          <p:nvPr/>
        </p:nvSpPr>
        <p:spPr bwMode="auto">
          <a:xfrm>
            <a:off x="285750" y="1643063"/>
            <a:ext cx="8501063" cy="646112"/>
          </a:xfrm>
          <a:prstGeom prst="rect">
            <a:avLst/>
          </a:prstGeom>
          <a:noFill/>
          <a:ln w="9525">
            <a:noFill/>
            <a:miter lim="800000"/>
            <a:headEnd/>
            <a:tailEnd/>
          </a:ln>
        </p:spPr>
        <p:txBody>
          <a:bodyPr>
            <a:spAutoFit/>
          </a:bodyPr>
          <a:lstStyle/>
          <a:p>
            <a:r>
              <a:rPr lang="it-IT">
                <a:latin typeface="Calibri" pitchFamily="34" charset="0"/>
              </a:rPr>
              <a:t>In Italy the different requirements and targets expressed by the stakeholders involved in urban transformations are commonly defined by law through “top-down” planning tools.</a:t>
            </a:r>
          </a:p>
        </p:txBody>
      </p:sp>
      <p:sp>
        <p:nvSpPr>
          <p:cNvPr id="22" name="Segnaposto numero diapositiva 21"/>
          <p:cNvSpPr>
            <a:spLocks noGrp="1"/>
          </p:cNvSpPr>
          <p:nvPr>
            <p:ph type="sldNum" sz="quarter" idx="12"/>
          </p:nvPr>
        </p:nvSpPr>
        <p:spPr>
          <a:xfrm>
            <a:off x="6796088" y="6073775"/>
            <a:ext cx="2133600" cy="365125"/>
          </a:xfrm>
        </p:spPr>
        <p:txBody>
          <a:bodyPr/>
          <a:lstStyle/>
          <a:p>
            <a:pPr>
              <a:defRPr/>
            </a:pPr>
            <a:fld id="{4A6DD9EE-E9D9-479A-BD0C-00BAD163F0CD}" type="slidenum">
              <a:rPr lang="it-IT"/>
              <a:pPr>
                <a:defRPr/>
              </a:pPr>
              <a:t>3</a:t>
            </a:fld>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Immagine 4" descr="PUNTINI.jpg"/>
          <p:cNvPicPr>
            <a:picLocks noChangeAspect="1"/>
          </p:cNvPicPr>
          <p:nvPr/>
        </p:nvPicPr>
        <p:blipFill>
          <a:blip r:embed="rId3" cstate="print"/>
          <a:srcRect l="6000" t="4115" r="3999" b="5254"/>
          <a:stretch>
            <a:fillRect/>
          </a:stretch>
        </p:blipFill>
        <p:spPr bwMode="auto">
          <a:xfrm>
            <a:off x="500063" y="1571625"/>
            <a:ext cx="4286250" cy="4929188"/>
          </a:xfrm>
          <a:prstGeom prst="rect">
            <a:avLst/>
          </a:prstGeom>
          <a:noFill/>
          <a:ln w="9525">
            <a:noFill/>
            <a:miter lim="800000"/>
            <a:headEnd/>
            <a:tailEnd/>
          </a:ln>
        </p:spPr>
      </p:pic>
      <p:sp>
        <p:nvSpPr>
          <p:cNvPr id="10243" name="Rettangolo 5"/>
          <p:cNvSpPr>
            <a:spLocks noChangeArrowheads="1"/>
          </p:cNvSpPr>
          <p:nvPr/>
        </p:nvSpPr>
        <p:spPr bwMode="auto">
          <a:xfrm>
            <a:off x="357188" y="1214438"/>
            <a:ext cx="5643562" cy="307975"/>
          </a:xfrm>
          <a:prstGeom prst="rect">
            <a:avLst/>
          </a:prstGeom>
          <a:noFill/>
          <a:ln w="9525">
            <a:noFill/>
            <a:miter lim="800000"/>
            <a:headEnd/>
            <a:tailEnd/>
          </a:ln>
        </p:spPr>
        <p:txBody>
          <a:bodyPr>
            <a:spAutoFit/>
          </a:bodyPr>
          <a:lstStyle/>
          <a:p>
            <a:r>
              <a:rPr lang="en-US" sz="1400" b="1">
                <a:latin typeface="Calibri" pitchFamily="34" charset="0"/>
              </a:rPr>
              <a:t>Areas to be transformed in consolidated or central locations of Turin</a:t>
            </a:r>
            <a:endParaRPr lang="it-IT" sz="1400">
              <a:latin typeface="Calibri" pitchFamily="34" charset="0"/>
            </a:endParaRPr>
          </a:p>
        </p:txBody>
      </p:sp>
      <p:sp>
        <p:nvSpPr>
          <p:cNvPr id="10244" name="CasellaDiTesto 6"/>
          <p:cNvSpPr txBox="1">
            <a:spLocks noChangeArrowheads="1"/>
          </p:cNvSpPr>
          <p:nvPr/>
        </p:nvSpPr>
        <p:spPr bwMode="auto">
          <a:xfrm>
            <a:off x="5072063" y="2357438"/>
            <a:ext cx="3643312" cy="4211637"/>
          </a:xfrm>
          <a:prstGeom prst="rect">
            <a:avLst/>
          </a:prstGeom>
          <a:noFill/>
          <a:ln w="9525">
            <a:noFill/>
            <a:miter lim="800000"/>
            <a:headEnd/>
            <a:tailEnd/>
          </a:ln>
        </p:spPr>
        <p:txBody>
          <a:bodyPr>
            <a:spAutoFit/>
          </a:bodyPr>
          <a:lstStyle/>
          <a:p>
            <a:r>
              <a:rPr lang="it-IT">
                <a:latin typeface="Calibri" pitchFamily="34" charset="0"/>
              </a:rPr>
              <a:t>In recent years the city of </a:t>
            </a:r>
            <a:r>
              <a:rPr lang="it-IT" b="1">
                <a:latin typeface="Calibri" pitchFamily="34" charset="0"/>
              </a:rPr>
              <a:t>Turin</a:t>
            </a:r>
            <a:r>
              <a:rPr lang="it-IT">
                <a:latin typeface="Calibri" pitchFamily="34" charset="0"/>
              </a:rPr>
              <a:t> has developed </a:t>
            </a:r>
            <a:r>
              <a:rPr lang="it-IT" b="1">
                <a:latin typeface="Calibri" pitchFamily="34" charset="0"/>
              </a:rPr>
              <a:t>many areas of transformation.</a:t>
            </a:r>
          </a:p>
          <a:p>
            <a:endParaRPr lang="it-IT">
              <a:latin typeface="Calibri" pitchFamily="34" charset="0"/>
            </a:endParaRPr>
          </a:p>
          <a:p>
            <a:r>
              <a:rPr lang="it-IT">
                <a:latin typeface="Calibri" pitchFamily="34" charset="0"/>
              </a:rPr>
              <a:t>In any redevelopment  site  a minimum standard for public services has to be provided (25 sqm/inhabitant )</a:t>
            </a:r>
          </a:p>
          <a:p>
            <a:endParaRPr lang="it-IT">
              <a:latin typeface="Calibri" pitchFamily="34" charset="0"/>
            </a:endParaRPr>
          </a:p>
          <a:p>
            <a:r>
              <a:rPr lang="it-IT">
                <a:latin typeface="Calibri" pitchFamily="34" charset="0"/>
              </a:rPr>
              <a:t>Many of the transformation sites are in consolidated or central locations.</a:t>
            </a:r>
          </a:p>
          <a:p>
            <a:endParaRPr lang="it-IT">
              <a:latin typeface="Calibri" pitchFamily="34" charset="0"/>
            </a:endParaRPr>
          </a:p>
          <a:p>
            <a:r>
              <a:rPr lang="it-IT">
                <a:latin typeface="Calibri" pitchFamily="34" charset="0"/>
              </a:rPr>
              <a:t>By way of common knowledge, central locations have many  binds (geometry, disposition, dimention…)</a:t>
            </a:r>
          </a:p>
        </p:txBody>
      </p:sp>
      <p:sp>
        <p:nvSpPr>
          <p:cNvPr id="10245" name="Titolo 1"/>
          <p:cNvSpPr>
            <a:spLocks noGrp="1"/>
          </p:cNvSpPr>
          <p:nvPr>
            <p:ph type="title"/>
          </p:nvPr>
        </p:nvSpPr>
        <p:spPr>
          <a:xfrm>
            <a:off x="457200" y="285750"/>
            <a:ext cx="8229600" cy="1143000"/>
          </a:xfrm>
        </p:spPr>
        <p:txBody>
          <a:bodyPr/>
          <a:lstStyle/>
          <a:p>
            <a:pPr eaLnBrk="1" hangingPunct="1"/>
            <a:r>
              <a:rPr lang="it-IT" b="1" smtClean="0"/>
              <a:t>THE BACKGROUND</a:t>
            </a:r>
          </a:p>
        </p:txBody>
      </p:sp>
      <p:sp>
        <p:nvSpPr>
          <p:cNvPr id="8" name="Angolo ripiegato 7"/>
          <p:cNvSpPr/>
          <p:nvPr/>
        </p:nvSpPr>
        <p:spPr>
          <a:xfrm>
            <a:off x="428625" y="1500188"/>
            <a:ext cx="4500563" cy="5143500"/>
          </a:xfrm>
          <a:prstGeom prst="foldedCorner">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0" name="Rettangolo 9"/>
          <p:cNvSpPr/>
          <p:nvPr/>
        </p:nvSpPr>
        <p:spPr>
          <a:xfrm rot="18947508">
            <a:off x="4308475" y="6242050"/>
            <a:ext cx="857250" cy="28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 name="Segnaposto numero diapositiva 11"/>
          <p:cNvSpPr>
            <a:spLocks noGrp="1"/>
          </p:cNvSpPr>
          <p:nvPr>
            <p:ph type="sldNum" sz="quarter" idx="12"/>
          </p:nvPr>
        </p:nvSpPr>
        <p:spPr/>
        <p:txBody>
          <a:bodyPr/>
          <a:lstStyle/>
          <a:p>
            <a:pPr>
              <a:defRPr/>
            </a:pPr>
            <a:fld id="{BD0D7AC4-70BC-4076-B228-1A76FBF74A86}" type="slidenum">
              <a:rPr lang="it-IT"/>
              <a:pPr>
                <a:defRPr/>
              </a:pPr>
              <a:t>4</a:t>
            </a:fld>
            <a:endParaRPr lang="it-IT" dirty="0"/>
          </a:p>
        </p:txBody>
      </p:sp>
      <p:sp>
        <p:nvSpPr>
          <p:cNvPr id="10249" name="CasellaDiTesto 10"/>
          <p:cNvSpPr txBox="1">
            <a:spLocks noChangeArrowheads="1"/>
          </p:cNvSpPr>
          <p:nvPr/>
        </p:nvSpPr>
        <p:spPr bwMode="auto">
          <a:xfrm>
            <a:off x="285750" y="6643688"/>
            <a:ext cx="4857750" cy="246062"/>
          </a:xfrm>
          <a:prstGeom prst="rect">
            <a:avLst/>
          </a:prstGeom>
          <a:noFill/>
          <a:ln w="9525">
            <a:noFill/>
            <a:miter lim="800000"/>
            <a:headEnd/>
            <a:tailEnd/>
          </a:ln>
        </p:spPr>
        <p:txBody>
          <a:bodyPr>
            <a:spAutoFit/>
          </a:bodyPr>
          <a:lstStyle/>
          <a:p>
            <a:r>
              <a:rPr lang="it-IT" sz="1000">
                <a:latin typeface="Calibri" pitchFamily="34" charset="0"/>
              </a:rPr>
              <a:t>Source: Turin City website </a:t>
            </a:r>
            <a:endParaRPr lang="en-GB" sz="10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pPr eaLnBrk="1" hangingPunct="1"/>
            <a:r>
              <a:rPr lang="it-IT" b="1" smtClean="0"/>
              <a:t>THE BACKGROUND</a:t>
            </a:r>
          </a:p>
        </p:txBody>
      </p:sp>
      <p:sp>
        <p:nvSpPr>
          <p:cNvPr id="5" name="Pergamena 1 4"/>
          <p:cNvSpPr/>
          <p:nvPr/>
        </p:nvSpPr>
        <p:spPr>
          <a:xfrm>
            <a:off x="142844" y="1285860"/>
            <a:ext cx="3714776" cy="4357718"/>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2000" b="1" spc="150" dirty="0">
                <a:ln w="11430"/>
                <a:solidFill>
                  <a:srgbClr val="FF0066"/>
                </a:solidFill>
                <a:effectLst>
                  <a:outerShdw blurRad="25400" algn="tl" rotWithShape="0">
                    <a:srgbClr val="000000">
                      <a:alpha val="43000"/>
                    </a:srgbClr>
                  </a:outerShdw>
                </a:effectLst>
              </a:rPr>
              <a:t>LOCAL GOVERNMENT </a:t>
            </a:r>
          </a:p>
          <a:p>
            <a:pPr algn="ctr" fontAlgn="auto">
              <a:spcBef>
                <a:spcPts val="0"/>
              </a:spcBef>
              <a:spcAft>
                <a:spcPts val="0"/>
              </a:spcAft>
              <a:defRPr/>
            </a:pPr>
            <a:r>
              <a:rPr lang="it-IT" sz="1400" b="1" spc="150" dirty="0">
                <a:ln w="11430"/>
                <a:solidFill>
                  <a:srgbClr val="FF0066"/>
                </a:solidFill>
                <a:effectLst>
                  <a:outerShdw blurRad="25400" algn="tl" rotWithShape="0">
                    <a:srgbClr val="000000">
                      <a:alpha val="43000"/>
                    </a:srgbClr>
                  </a:outerShdw>
                </a:effectLst>
              </a:rPr>
              <a:t>(TURIN CITY PLAN – ART. 6)</a:t>
            </a:r>
          </a:p>
          <a:p>
            <a:pPr algn="ctr" fontAlgn="auto">
              <a:spcBef>
                <a:spcPts val="0"/>
              </a:spcBef>
              <a:spcAft>
                <a:spcPts val="0"/>
              </a:spcAft>
              <a:defRPr/>
            </a:pPr>
            <a:endParaRPr lang="it-IT" sz="1600" b="1" spc="150" dirty="0">
              <a:ln w="11430"/>
              <a:solidFill>
                <a:srgbClr val="FF0066"/>
              </a:solidFill>
              <a:effectLst>
                <a:outerShdw blurRad="25400" algn="tl" rotWithShape="0">
                  <a:srgbClr val="000000">
                    <a:alpha val="43000"/>
                  </a:srgbClr>
                </a:outerShdw>
              </a:effectLst>
            </a:endParaRPr>
          </a:p>
          <a:p>
            <a:pPr algn="ctr" fontAlgn="auto">
              <a:spcBef>
                <a:spcPts val="0"/>
              </a:spcBef>
              <a:spcAft>
                <a:spcPts val="0"/>
              </a:spcAft>
              <a:defRPr/>
            </a:pPr>
            <a:r>
              <a:rPr lang="it-IT" sz="1600" b="1" spc="150" dirty="0" err="1">
                <a:ln w="11430"/>
                <a:solidFill>
                  <a:schemeClr val="tx1"/>
                </a:solidFill>
                <a:effectLst>
                  <a:outerShdw blurRad="25400" algn="tl" rotWithShape="0">
                    <a:srgbClr val="000000">
                      <a:alpha val="43000"/>
                    </a:srgbClr>
                  </a:outerShdw>
                </a:effectLst>
              </a:rPr>
              <a:t>If</a:t>
            </a:r>
            <a:r>
              <a:rPr lang="it-IT" sz="1600" b="1" spc="150" dirty="0">
                <a:ln w="11430"/>
                <a:solidFill>
                  <a:schemeClr val="tx1"/>
                </a:solidFill>
                <a:effectLst>
                  <a:outerShdw blurRad="25400" algn="tl" rotWithShape="0">
                    <a:srgbClr val="000000">
                      <a:alpha val="43000"/>
                    </a:srgbClr>
                  </a:outerShdw>
                </a:effectLst>
              </a:rPr>
              <a:t> the site (&gt; 4.000 </a:t>
            </a:r>
            <a:r>
              <a:rPr lang="it-IT" sz="1600" b="1" spc="150" dirty="0" err="1">
                <a:ln w="11430"/>
                <a:solidFill>
                  <a:schemeClr val="tx1"/>
                </a:solidFill>
                <a:effectLst>
                  <a:outerShdw blurRad="25400" algn="tl" rotWithShape="0">
                    <a:srgbClr val="000000">
                      <a:alpha val="43000"/>
                    </a:srgbClr>
                  </a:outerShdw>
                </a:effectLst>
              </a:rPr>
              <a:t>sqm</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is</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not</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easily</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available</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to</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realize</a:t>
            </a:r>
            <a:r>
              <a:rPr lang="it-IT" sz="1600" b="1" spc="150" dirty="0">
                <a:ln w="11430"/>
                <a:solidFill>
                  <a:schemeClr val="tx1"/>
                </a:solidFill>
                <a:effectLst>
                  <a:outerShdw blurRad="25400" algn="tl" rotWithShape="0">
                    <a:srgbClr val="000000">
                      <a:alpha val="43000"/>
                    </a:srgbClr>
                  </a:outerShdw>
                </a:effectLst>
              </a:rPr>
              <a:t> the </a:t>
            </a:r>
            <a:r>
              <a:rPr lang="it-IT" sz="1600" b="1" spc="150" dirty="0" err="1">
                <a:ln w="11430"/>
                <a:solidFill>
                  <a:schemeClr val="tx1"/>
                </a:solidFill>
                <a:effectLst>
                  <a:outerShdw blurRad="25400" algn="tl" rotWithShape="0">
                    <a:srgbClr val="000000">
                      <a:alpha val="43000"/>
                    </a:srgbClr>
                  </a:outerShdw>
                </a:effectLst>
              </a:rPr>
              <a:t>necessary</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standards</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for</a:t>
            </a:r>
            <a:r>
              <a:rPr lang="it-IT" sz="1600" b="1" spc="150" dirty="0">
                <a:ln w="11430"/>
                <a:solidFill>
                  <a:schemeClr val="tx1"/>
                </a:solidFill>
                <a:effectLst>
                  <a:outerShdw blurRad="25400" algn="tl" rotWithShape="0">
                    <a:srgbClr val="000000">
                      <a:alpha val="43000"/>
                    </a:srgbClr>
                  </a:outerShdw>
                </a:effectLst>
              </a:rPr>
              <a:t> public </a:t>
            </a:r>
            <a:r>
              <a:rPr lang="it-IT" sz="1600" b="1" spc="150" dirty="0" err="1">
                <a:ln w="11430"/>
                <a:solidFill>
                  <a:schemeClr val="tx1"/>
                </a:solidFill>
                <a:effectLst>
                  <a:outerShdw blurRad="25400" algn="tl" rotWithShape="0">
                    <a:srgbClr val="000000">
                      <a:alpha val="43000"/>
                    </a:srgbClr>
                  </a:outerShdw>
                </a:effectLst>
              </a:rPr>
              <a:t>services</a:t>
            </a:r>
            <a:r>
              <a:rPr lang="it-IT" sz="1600" b="1" spc="150" dirty="0">
                <a:ln w="11430"/>
                <a:solidFill>
                  <a:schemeClr val="tx1"/>
                </a:solidFill>
                <a:effectLst>
                  <a:outerShdw blurRad="25400" algn="tl" rotWithShape="0">
                    <a:srgbClr val="000000">
                      <a:alpha val="43000"/>
                    </a:srgbClr>
                  </a:outerShdw>
                </a:effectLst>
              </a:rPr>
              <a:t>, the private </a:t>
            </a:r>
            <a:r>
              <a:rPr lang="it-IT" sz="1600" b="1" spc="150" dirty="0" err="1">
                <a:ln w="11430"/>
                <a:solidFill>
                  <a:schemeClr val="tx1"/>
                </a:solidFill>
                <a:effectLst>
                  <a:outerShdw blurRad="25400" algn="tl" rotWithShape="0">
                    <a:srgbClr val="000000">
                      <a:alpha val="43000"/>
                    </a:srgbClr>
                  </a:outerShdw>
                </a:effectLst>
              </a:rPr>
              <a:t>land</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owner</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hold</a:t>
            </a:r>
            <a:r>
              <a:rPr lang="it-IT" sz="1600" b="1" spc="150" dirty="0">
                <a:ln w="11430"/>
                <a:solidFill>
                  <a:schemeClr val="tx1"/>
                </a:solidFill>
                <a:effectLst>
                  <a:outerShdw blurRad="25400" algn="tl" rotWithShape="0">
                    <a:srgbClr val="000000">
                      <a:alpha val="43000"/>
                    </a:srgbClr>
                  </a:outerShdw>
                </a:effectLst>
              </a:rPr>
              <a:t> the </a:t>
            </a:r>
            <a:r>
              <a:rPr lang="it-IT" sz="1600" b="1" spc="150" dirty="0" err="1">
                <a:ln w="11430"/>
                <a:solidFill>
                  <a:schemeClr val="tx1"/>
                </a:solidFill>
                <a:effectLst>
                  <a:outerShdw blurRad="25400" algn="tl" rotWithShape="0">
                    <a:srgbClr val="000000">
                      <a:alpha val="43000"/>
                    </a:srgbClr>
                  </a:outerShdw>
                </a:effectLst>
              </a:rPr>
              <a:t>whole</a:t>
            </a:r>
            <a:r>
              <a:rPr lang="it-IT" sz="1600" b="1" spc="150" dirty="0">
                <a:ln w="11430"/>
                <a:solidFill>
                  <a:schemeClr val="tx1"/>
                </a:solidFill>
                <a:effectLst>
                  <a:outerShdw blurRad="25400" algn="tl" rotWithShape="0">
                    <a:srgbClr val="000000">
                      <a:alpha val="43000"/>
                    </a:srgbClr>
                  </a:outerShdw>
                </a:effectLst>
              </a:rPr>
              <a:t> plot and </a:t>
            </a:r>
            <a:r>
              <a:rPr lang="it-IT" sz="1600" b="1" spc="150" dirty="0" err="1">
                <a:ln w="11430"/>
                <a:solidFill>
                  <a:schemeClr val="tx1"/>
                </a:solidFill>
                <a:effectLst>
                  <a:outerShdw blurRad="25400" algn="tl" rotWithShape="0">
                    <a:srgbClr val="000000">
                      <a:alpha val="43000"/>
                    </a:srgbClr>
                  </a:outerShdw>
                </a:effectLst>
              </a:rPr>
              <a:t>has</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to</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pay</a:t>
            </a:r>
            <a:r>
              <a:rPr lang="it-IT" sz="1600" b="1" spc="150" dirty="0">
                <a:ln w="11430"/>
                <a:solidFill>
                  <a:schemeClr val="tx1"/>
                </a:solidFill>
                <a:effectLst>
                  <a:outerShdw blurRad="25400" algn="tl" rotWithShape="0">
                    <a:srgbClr val="000000">
                      <a:alpha val="43000"/>
                    </a:srgbClr>
                  </a:outerShdw>
                </a:effectLst>
              </a:rPr>
              <a:t> a “compensative </a:t>
            </a:r>
            <a:r>
              <a:rPr lang="it-IT" sz="1600" b="1" spc="150" dirty="0" err="1">
                <a:ln w="11430"/>
                <a:solidFill>
                  <a:schemeClr val="tx1"/>
                </a:solidFill>
                <a:effectLst>
                  <a:outerShdw blurRad="25400" algn="tl" rotWithShape="0">
                    <a:srgbClr val="000000">
                      <a:alpha val="43000"/>
                    </a:srgbClr>
                  </a:outerShdw>
                </a:effectLst>
              </a:rPr>
              <a:t>cost</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to</a:t>
            </a:r>
            <a:r>
              <a:rPr lang="it-IT" sz="1600" b="1" spc="150" dirty="0">
                <a:ln w="11430"/>
                <a:solidFill>
                  <a:schemeClr val="tx1"/>
                </a:solidFill>
                <a:effectLst>
                  <a:outerShdw blurRad="25400" algn="tl" rotWithShape="0">
                    <a:srgbClr val="000000">
                      <a:alpha val="43000"/>
                    </a:srgbClr>
                  </a:outerShdw>
                </a:effectLst>
              </a:rPr>
              <a:t> the City, </a:t>
            </a:r>
            <a:r>
              <a:rPr lang="it-IT" sz="1600" b="1" spc="150" dirty="0" err="1">
                <a:ln w="11430"/>
                <a:solidFill>
                  <a:schemeClr val="tx1"/>
                </a:solidFill>
                <a:effectLst>
                  <a:outerShdw blurRad="25400" algn="tl" rotWithShape="0">
                    <a:srgbClr val="000000">
                      <a:alpha val="43000"/>
                    </a:srgbClr>
                  </a:outerShdw>
                </a:effectLst>
              </a:rPr>
              <a:t>equal</a:t>
            </a:r>
            <a:r>
              <a:rPr lang="it-IT" sz="1600" b="1" spc="150" dirty="0">
                <a:ln w="11430"/>
                <a:solidFill>
                  <a:schemeClr val="tx1"/>
                </a:solidFill>
                <a:effectLst>
                  <a:outerShdw blurRad="25400" algn="tl" rotWithShape="0">
                    <a:srgbClr val="000000">
                      <a:alpha val="43000"/>
                    </a:srgbClr>
                  </a:outerShdw>
                </a:effectLst>
              </a:rPr>
              <a:t> </a:t>
            </a:r>
            <a:r>
              <a:rPr lang="it-IT" sz="1600" b="1" spc="150" dirty="0" err="1">
                <a:ln w="11430"/>
                <a:solidFill>
                  <a:schemeClr val="tx1"/>
                </a:solidFill>
                <a:effectLst>
                  <a:outerShdw blurRad="25400" algn="tl" rotWithShape="0">
                    <a:srgbClr val="000000">
                      <a:alpha val="43000"/>
                    </a:srgbClr>
                  </a:outerShdw>
                </a:effectLst>
              </a:rPr>
              <a:t>to</a:t>
            </a:r>
            <a:r>
              <a:rPr lang="it-IT" sz="1600" b="1" spc="150" dirty="0">
                <a:ln w="11430"/>
                <a:solidFill>
                  <a:schemeClr val="tx1"/>
                </a:solidFill>
                <a:effectLst>
                  <a:outerShdw blurRad="25400" algn="tl" rotWithShape="0">
                    <a:srgbClr val="000000">
                      <a:alpha val="43000"/>
                    </a:srgbClr>
                  </a:outerShdw>
                </a:effectLst>
              </a:rPr>
              <a:t> the </a:t>
            </a:r>
            <a:r>
              <a:rPr lang="it-IT" sz="1600" b="1" u="sng" spc="150" dirty="0" err="1">
                <a:ln w="11430"/>
                <a:solidFill>
                  <a:schemeClr val="tx1"/>
                </a:solidFill>
                <a:effectLst>
                  <a:outerShdw blurRad="25400" algn="tl" rotWithShape="0">
                    <a:srgbClr val="000000">
                      <a:alpha val="43000"/>
                    </a:srgbClr>
                  </a:outerShdw>
                </a:effectLst>
              </a:rPr>
              <a:t>expropriation</a:t>
            </a:r>
            <a:r>
              <a:rPr lang="it-IT" sz="1600" b="1" u="sng" spc="150" dirty="0">
                <a:ln w="11430"/>
                <a:solidFill>
                  <a:schemeClr val="tx1"/>
                </a:solidFill>
                <a:effectLst>
                  <a:outerShdw blurRad="25400" algn="tl" rotWithShape="0">
                    <a:srgbClr val="000000">
                      <a:alpha val="43000"/>
                    </a:srgbClr>
                  </a:outerShdw>
                </a:effectLst>
              </a:rPr>
              <a:t> </a:t>
            </a:r>
            <a:r>
              <a:rPr lang="it-IT" sz="1600" b="1" u="sng" spc="150" dirty="0" err="1">
                <a:ln w="11430"/>
                <a:solidFill>
                  <a:schemeClr val="tx1"/>
                </a:solidFill>
                <a:effectLst>
                  <a:outerShdw blurRad="25400" algn="tl" rotWithShape="0">
                    <a:srgbClr val="000000">
                      <a:alpha val="43000"/>
                    </a:srgbClr>
                  </a:outerShdw>
                </a:effectLst>
              </a:rPr>
              <a:t>allowance</a:t>
            </a:r>
            <a:endParaRPr lang="it-IT" sz="1600" u="sng" spc="150" dirty="0">
              <a:ln w="11430"/>
              <a:solidFill>
                <a:schemeClr val="tx1"/>
              </a:solidFill>
            </a:endParaRPr>
          </a:p>
        </p:txBody>
      </p:sp>
      <p:sp>
        <p:nvSpPr>
          <p:cNvPr id="6" name="Trapezio 5"/>
          <p:cNvSpPr/>
          <p:nvPr/>
        </p:nvSpPr>
        <p:spPr>
          <a:xfrm>
            <a:off x="3938588" y="3151188"/>
            <a:ext cx="1654175" cy="1474787"/>
          </a:xfrm>
          <a:prstGeom prst="trapezoid">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269" name="CasellaDiTesto 7"/>
          <p:cNvSpPr txBox="1">
            <a:spLocks noChangeArrowheads="1"/>
          </p:cNvSpPr>
          <p:nvPr/>
        </p:nvSpPr>
        <p:spPr bwMode="auto">
          <a:xfrm>
            <a:off x="4071938" y="3857625"/>
            <a:ext cx="1446212" cy="584200"/>
          </a:xfrm>
          <a:prstGeom prst="rect">
            <a:avLst/>
          </a:prstGeom>
          <a:noFill/>
          <a:ln w="9525">
            <a:noFill/>
            <a:miter lim="800000"/>
            <a:headEnd/>
            <a:tailEnd/>
          </a:ln>
        </p:spPr>
        <p:txBody>
          <a:bodyPr>
            <a:spAutoFit/>
          </a:bodyPr>
          <a:lstStyle/>
          <a:p>
            <a:pPr algn="ctr"/>
            <a:r>
              <a:rPr lang="it-IT" sz="1600" b="1">
                <a:solidFill>
                  <a:schemeClr val="bg1"/>
                </a:solidFill>
                <a:latin typeface="Calibri" pitchFamily="34" charset="0"/>
              </a:rPr>
              <a:t>Private development</a:t>
            </a:r>
          </a:p>
        </p:txBody>
      </p:sp>
      <p:sp>
        <p:nvSpPr>
          <p:cNvPr id="10" name="Figura a mano libera 9"/>
          <p:cNvSpPr/>
          <p:nvPr/>
        </p:nvSpPr>
        <p:spPr>
          <a:xfrm>
            <a:off x="4135438" y="3151188"/>
            <a:ext cx="1181100" cy="608012"/>
          </a:xfrm>
          <a:custGeom>
            <a:avLst/>
            <a:gdLst>
              <a:gd name="connsiteX0" fmla="*/ 914400 w 1223682"/>
              <a:gd name="connsiteY0" fmla="*/ 13447 h 618565"/>
              <a:gd name="connsiteX1" fmla="*/ 1102659 w 1223682"/>
              <a:gd name="connsiteY1" fmla="*/ 0 h 618565"/>
              <a:gd name="connsiteX2" fmla="*/ 1223682 w 1223682"/>
              <a:gd name="connsiteY2" fmla="*/ 524435 h 618565"/>
              <a:gd name="connsiteX3" fmla="*/ 1075765 w 1223682"/>
              <a:gd name="connsiteY3" fmla="*/ 134470 h 618565"/>
              <a:gd name="connsiteX4" fmla="*/ 484094 w 1223682"/>
              <a:gd name="connsiteY4" fmla="*/ 524435 h 618565"/>
              <a:gd name="connsiteX5" fmla="*/ 860612 w 1223682"/>
              <a:gd name="connsiteY5" fmla="*/ 107576 h 618565"/>
              <a:gd name="connsiteX6" fmla="*/ 0 w 1223682"/>
              <a:gd name="connsiteY6" fmla="*/ 618565 h 618565"/>
              <a:gd name="connsiteX7" fmla="*/ 645459 w 1223682"/>
              <a:gd name="connsiteY7" fmla="*/ 67235 h 618565"/>
              <a:gd name="connsiteX8" fmla="*/ 94129 w 1223682"/>
              <a:gd name="connsiteY8" fmla="*/ 26894 h 618565"/>
              <a:gd name="connsiteX9" fmla="*/ 1062318 w 1223682"/>
              <a:gd name="connsiteY9" fmla="*/ 0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3682" h="618565">
                <a:moveTo>
                  <a:pt x="914400" y="13447"/>
                </a:moveTo>
                <a:lnTo>
                  <a:pt x="1102659" y="0"/>
                </a:lnTo>
                <a:lnTo>
                  <a:pt x="1223682" y="524435"/>
                </a:lnTo>
                <a:lnTo>
                  <a:pt x="1075765" y="134470"/>
                </a:lnTo>
                <a:lnTo>
                  <a:pt x="484094" y="524435"/>
                </a:lnTo>
                <a:lnTo>
                  <a:pt x="860612" y="107576"/>
                </a:lnTo>
                <a:lnTo>
                  <a:pt x="0" y="618565"/>
                </a:lnTo>
                <a:lnTo>
                  <a:pt x="645459" y="67235"/>
                </a:lnTo>
                <a:lnTo>
                  <a:pt x="94129" y="26894"/>
                </a:lnTo>
                <a:lnTo>
                  <a:pt x="1062318" y="0"/>
                </a:lnTo>
              </a:path>
            </a:pathLst>
          </a:custGeom>
          <a:solidFill>
            <a:srgbClr val="FF0066"/>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11271" name="CasellaDiTesto 15"/>
          <p:cNvSpPr txBox="1">
            <a:spLocks noChangeArrowheads="1"/>
          </p:cNvSpPr>
          <p:nvPr/>
        </p:nvSpPr>
        <p:spPr bwMode="auto">
          <a:xfrm>
            <a:off x="4413250" y="3151188"/>
            <a:ext cx="965200" cy="307975"/>
          </a:xfrm>
          <a:prstGeom prst="rect">
            <a:avLst/>
          </a:prstGeom>
          <a:noFill/>
          <a:ln w="9525">
            <a:noFill/>
            <a:miter lim="800000"/>
            <a:headEnd/>
            <a:tailEnd/>
          </a:ln>
        </p:spPr>
        <p:txBody>
          <a:bodyPr>
            <a:spAutoFit/>
          </a:bodyPr>
          <a:lstStyle/>
          <a:p>
            <a:r>
              <a:rPr lang="it-IT" sz="1400">
                <a:solidFill>
                  <a:schemeClr val="bg1"/>
                </a:solidFill>
                <a:latin typeface="Calibri" pitchFamily="34" charset="0"/>
              </a:rPr>
              <a:t>standards</a:t>
            </a:r>
          </a:p>
        </p:txBody>
      </p:sp>
      <p:sp>
        <p:nvSpPr>
          <p:cNvPr id="18" name="Freccia in giù 17"/>
          <p:cNvSpPr/>
          <p:nvPr/>
        </p:nvSpPr>
        <p:spPr>
          <a:xfrm>
            <a:off x="4335463" y="4722813"/>
            <a:ext cx="757237" cy="492125"/>
          </a:xfrm>
          <a:prstGeom prst="downArrow">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endParaRPr lang="it-IT" sz="2000" b="1" spc="150" dirty="0">
              <a:ln w="11430"/>
              <a:solidFill>
                <a:srgbClr val="FF0066"/>
              </a:solidFill>
              <a:effectLst>
                <a:outerShdw blurRad="25400" algn="tl" rotWithShape="0">
                  <a:srgbClr val="000000">
                    <a:alpha val="43000"/>
                  </a:srgbClr>
                </a:outerShdw>
              </a:effectLst>
            </a:endParaRPr>
          </a:p>
        </p:txBody>
      </p:sp>
      <p:sp>
        <p:nvSpPr>
          <p:cNvPr id="19" name="Trapezio 18"/>
          <p:cNvSpPr/>
          <p:nvPr/>
        </p:nvSpPr>
        <p:spPr>
          <a:xfrm>
            <a:off x="3143250" y="5240338"/>
            <a:ext cx="1652588" cy="1474787"/>
          </a:xfrm>
          <a:prstGeom prst="trapezoid">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274" name="CasellaDiTesto 19"/>
          <p:cNvSpPr txBox="1">
            <a:spLocks noChangeArrowheads="1"/>
          </p:cNvSpPr>
          <p:nvPr/>
        </p:nvSpPr>
        <p:spPr bwMode="auto">
          <a:xfrm>
            <a:off x="3214688" y="5857875"/>
            <a:ext cx="1446212" cy="584200"/>
          </a:xfrm>
          <a:prstGeom prst="rect">
            <a:avLst/>
          </a:prstGeom>
          <a:noFill/>
          <a:ln w="9525">
            <a:noFill/>
            <a:miter lim="800000"/>
            <a:headEnd/>
            <a:tailEnd/>
          </a:ln>
        </p:spPr>
        <p:txBody>
          <a:bodyPr>
            <a:spAutoFit/>
          </a:bodyPr>
          <a:lstStyle/>
          <a:p>
            <a:pPr algn="ctr"/>
            <a:r>
              <a:rPr lang="it-IT" sz="1600" b="1">
                <a:solidFill>
                  <a:schemeClr val="bg1"/>
                </a:solidFill>
                <a:latin typeface="Calibri" pitchFamily="34" charset="0"/>
              </a:rPr>
              <a:t>100% Private development</a:t>
            </a:r>
          </a:p>
        </p:txBody>
      </p:sp>
      <p:pic>
        <p:nvPicPr>
          <p:cNvPr id="21" name="Immagine 20" descr="moneta.gif"/>
          <p:cNvPicPr>
            <a:picLocks noChangeAspect="1"/>
          </p:cNvPicPr>
          <p:nvPr/>
        </p:nvPicPr>
        <p:blipFill>
          <a:blip r:embed="rId3" cstate="print">
            <a:duotone>
              <a:prstClr val="black"/>
              <a:schemeClr val="accent2">
                <a:tint val="45000"/>
                <a:satMod val="400000"/>
              </a:schemeClr>
            </a:duotone>
            <a:lum bright="7000" contrast="-1000"/>
          </a:blip>
          <a:stretch>
            <a:fillRect/>
          </a:stretch>
        </p:blipFill>
        <p:spPr>
          <a:xfrm>
            <a:off x="5429256" y="4786322"/>
            <a:ext cx="1247604" cy="1193862"/>
          </a:xfrm>
          <a:prstGeom prst="rect">
            <a:avLst/>
          </a:prstGeom>
        </p:spPr>
      </p:pic>
      <p:sp>
        <p:nvSpPr>
          <p:cNvPr id="11276" name="CasellaDiTesto 21"/>
          <p:cNvSpPr txBox="1">
            <a:spLocks noChangeArrowheads="1"/>
          </p:cNvSpPr>
          <p:nvPr/>
        </p:nvSpPr>
        <p:spPr bwMode="auto">
          <a:xfrm>
            <a:off x="5273675" y="6007100"/>
            <a:ext cx="3870325" cy="708025"/>
          </a:xfrm>
          <a:prstGeom prst="rect">
            <a:avLst/>
          </a:prstGeom>
          <a:noFill/>
          <a:ln w="9525">
            <a:noFill/>
            <a:miter lim="800000"/>
            <a:headEnd/>
            <a:tailEnd/>
          </a:ln>
        </p:spPr>
        <p:txBody>
          <a:bodyPr>
            <a:spAutoFit/>
          </a:bodyPr>
          <a:lstStyle/>
          <a:p>
            <a:r>
              <a:rPr lang="it-IT" b="1">
                <a:latin typeface="Calibri" pitchFamily="34" charset="0"/>
              </a:rPr>
              <a:t>Expropriation allowance  before 2008                               </a:t>
            </a:r>
            <a:r>
              <a:rPr lang="it-IT" sz="1100" b="1">
                <a:latin typeface="Calibri" pitchFamily="34" charset="0"/>
              </a:rPr>
              <a:t>(Compensative costs paied as 50% of the market value assessed to the area share to withold)</a:t>
            </a:r>
          </a:p>
        </p:txBody>
      </p:sp>
      <p:sp>
        <p:nvSpPr>
          <p:cNvPr id="23" name="Croce 22"/>
          <p:cNvSpPr/>
          <p:nvPr/>
        </p:nvSpPr>
        <p:spPr>
          <a:xfrm>
            <a:off x="4878388" y="5954713"/>
            <a:ext cx="274637" cy="280987"/>
          </a:xfrm>
          <a:prstGeom prst="mathPlus">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endParaRPr lang="it-IT" sz="2000" b="1" spc="150" dirty="0">
              <a:ln w="11430"/>
              <a:solidFill>
                <a:srgbClr val="FF0066"/>
              </a:solidFill>
              <a:effectLst>
                <a:outerShdw blurRad="25400" algn="tl" rotWithShape="0">
                  <a:srgbClr val="000000">
                    <a:alpha val="43000"/>
                  </a:srgbClr>
                </a:outerShdw>
              </a:effectLst>
            </a:endParaRPr>
          </a:p>
        </p:txBody>
      </p:sp>
      <p:sp>
        <p:nvSpPr>
          <p:cNvPr id="24" name="Pergamena 1 23"/>
          <p:cNvSpPr/>
          <p:nvPr/>
        </p:nvSpPr>
        <p:spPr>
          <a:xfrm flipH="1">
            <a:off x="5715008" y="1285860"/>
            <a:ext cx="3214710" cy="3286148"/>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2000" b="1" spc="150" dirty="0">
                <a:ln w="11430"/>
                <a:solidFill>
                  <a:srgbClr val="FF0066"/>
                </a:solidFill>
                <a:effectLst>
                  <a:outerShdw blurRad="25400" algn="tl" rotWithShape="0">
                    <a:srgbClr val="000000">
                      <a:alpha val="43000"/>
                    </a:srgbClr>
                  </a:outerShdw>
                </a:effectLst>
              </a:rPr>
              <a:t>EXPROPRIATION ALLOWANCE 1998  </a:t>
            </a:r>
            <a:endParaRPr lang="it-IT" sz="1400" b="1" spc="150" dirty="0">
              <a:ln w="11430"/>
              <a:solidFill>
                <a:srgbClr val="FF0066"/>
              </a:solidFill>
              <a:effectLst>
                <a:outerShdw blurRad="25400" algn="tl" rotWithShape="0">
                  <a:srgbClr val="000000">
                    <a:alpha val="43000"/>
                  </a:srgbClr>
                </a:outerShdw>
              </a:effectLst>
            </a:endParaRPr>
          </a:p>
          <a:p>
            <a:pPr algn="ctr" fontAlgn="auto">
              <a:spcBef>
                <a:spcPts val="0"/>
              </a:spcBef>
              <a:spcAft>
                <a:spcPts val="0"/>
              </a:spcAft>
              <a:defRPr/>
            </a:pPr>
            <a:r>
              <a:rPr lang="it-IT" sz="1100" spc="150" dirty="0">
                <a:ln w="11430"/>
                <a:solidFill>
                  <a:srgbClr val="FF0066"/>
                </a:solidFill>
                <a:effectLst>
                  <a:outerShdw blurRad="25400" algn="tl" rotWithShape="0">
                    <a:srgbClr val="000000">
                      <a:alpha val="43000"/>
                    </a:srgbClr>
                  </a:outerShdw>
                </a:effectLst>
              </a:rPr>
              <a:t>(NATIONAL JURISDICTION)               </a:t>
            </a:r>
            <a:r>
              <a:rPr lang="it-IT" sz="1600" b="1" spc="150" dirty="0" err="1">
                <a:ln w="11430"/>
                <a:solidFill>
                  <a:srgbClr val="FF0066"/>
                </a:solidFill>
                <a:effectLst>
                  <a:outerShdw blurRad="25400" algn="tl" rotWithShape="0">
                    <a:srgbClr val="000000">
                      <a:alpha val="43000"/>
                    </a:srgbClr>
                  </a:outerShdw>
                </a:effectLst>
              </a:rPr>
              <a:t>before</a:t>
            </a:r>
            <a:r>
              <a:rPr lang="it-IT" sz="1600" b="1" spc="150" dirty="0">
                <a:ln w="11430"/>
                <a:solidFill>
                  <a:srgbClr val="FF0066"/>
                </a:solidFill>
                <a:effectLst>
                  <a:outerShdw blurRad="25400" algn="tl" rotWithShape="0">
                    <a:srgbClr val="000000">
                      <a:alpha val="43000"/>
                    </a:srgbClr>
                  </a:outerShdw>
                </a:effectLst>
              </a:rPr>
              <a:t> 2008</a:t>
            </a:r>
          </a:p>
          <a:p>
            <a:pPr algn="ctr" fontAlgn="auto">
              <a:spcBef>
                <a:spcPts val="0"/>
              </a:spcBef>
              <a:spcAft>
                <a:spcPts val="0"/>
              </a:spcAft>
              <a:defRPr/>
            </a:pPr>
            <a:endParaRPr lang="it-IT" sz="1600" spc="150" dirty="0">
              <a:ln w="11430"/>
              <a:solidFill>
                <a:srgbClr val="FF0066"/>
              </a:solidFill>
              <a:effectLst>
                <a:outerShdw blurRad="25400" algn="tl" rotWithShape="0">
                  <a:srgbClr val="000000">
                    <a:alpha val="43000"/>
                  </a:srgbClr>
                </a:outerShdw>
              </a:effectLst>
            </a:endParaRPr>
          </a:p>
          <a:p>
            <a:pPr algn="ctr" fontAlgn="auto">
              <a:spcBef>
                <a:spcPts val="0"/>
              </a:spcBef>
              <a:spcAft>
                <a:spcPts val="0"/>
              </a:spcAft>
              <a:defRPr/>
            </a:pPr>
            <a:r>
              <a:rPr lang="it-IT" sz="1600" spc="150" dirty="0">
                <a:ln w="11430"/>
                <a:solidFill>
                  <a:schemeClr val="tx1"/>
                </a:solidFill>
                <a:effectLst>
                  <a:outerShdw blurRad="25400" algn="tl" rotWithShape="0">
                    <a:srgbClr val="000000">
                      <a:alpha val="43000"/>
                    </a:srgbClr>
                  </a:outerShdw>
                </a:effectLst>
              </a:rPr>
              <a:t>50% </a:t>
            </a:r>
            <a:r>
              <a:rPr lang="it-IT" sz="1600" spc="150" dirty="0" err="1">
                <a:ln w="11430"/>
                <a:solidFill>
                  <a:schemeClr val="tx1"/>
                </a:solidFill>
                <a:effectLst>
                  <a:outerShdw blurRad="25400" algn="tl" rotWithShape="0">
                    <a:srgbClr val="000000">
                      <a:alpha val="43000"/>
                    </a:srgbClr>
                  </a:outerShdw>
                </a:effectLst>
              </a:rPr>
              <a:t>of</a:t>
            </a:r>
            <a:r>
              <a:rPr lang="it-IT" sz="1600" spc="150" dirty="0">
                <a:ln w="11430"/>
                <a:solidFill>
                  <a:schemeClr val="tx1"/>
                </a:solidFill>
                <a:effectLst>
                  <a:outerShdw blurRad="25400" algn="tl" rotWithShape="0">
                    <a:srgbClr val="000000">
                      <a:alpha val="43000"/>
                    </a:srgbClr>
                  </a:outerShdw>
                </a:effectLst>
              </a:rPr>
              <a:t> the market </a:t>
            </a:r>
            <a:r>
              <a:rPr lang="it-IT" sz="1600" spc="150" dirty="0" err="1">
                <a:ln w="11430"/>
                <a:solidFill>
                  <a:schemeClr val="tx1"/>
                </a:solidFill>
                <a:effectLst>
                  <a:outerShdw blurRad="25400" algn="tl" rotWithShape="0">
                    <a:srgbClr val="000000">
                      <a:alpha val="43000"/>
                    </a:srgbClr>
                  </a:outerShdw>
                </a:effectLst>
              </a:rPr>
              <a:t>value</a:t>
            </a:r>
            <a:endParaRPr lang="it-IT" sz="1600" spc="150" dirty="0">
              <a:ln w="11430"/>
              <a:solidFill>
                <a:schemeClr val="tx1"/>
              </a:solidFill>
            </a:endParaRPr>
          </a:p>
        </p:txBody>
      </p:sp>
      <p:sp>
        <p:nvSpPr>
          <p:cNvPr id="25" name="Figura a mano libera 24"/>
          <p:cNvSpPr/>
          <p:nvPr/>
        </p:nvSpPr>
        <p:spPr>
          <a:xfrm>
            <a:off x="3357563" y="5214938"/>
            <a:ext cx="1179512" cy="608012"/>
          </a:xfrm>
          <a:custGeom>
            <a:avLst/>
            <a:gdLst>
              <a:gd name="connsiteX0" fmla="*/ 914400 w 1223682"/>
              <a:gd name="connsiteY0" fmla="*/ 13447 h 618565"/>
              <a:gd name="connsiteX1" fmla="*/ 1102659 w 1223682"/>
              <a:gd name="connsiteY1" fmla="*/ 0 h 618565"/>
              <a:gd name="connsiteX2" fmla="*/ 1223682 w 1223682"/>
              <a:gd name="connsiteY2" fmla="*/ 524435 h 618565"/>
              <a:gd name="connsiteX3" fmla="*/ 1075765 w 1223682"/>
              <a:gd name="connsiteY3" fmla="*/ 134470 h 618565"/>
              <a:gd name="connsiteX4" fmla="*/ 484094 w 1223682"/>
              <a:gd name="connsiteY4" fmla="*/ 524435 h 618565"/>
              <a:gd name="connsiteX5" fmla="*/ 860612 w 1223682"/>
              <a:gd name="connsiteY5" fmla="*/ 107576 h 618565"/>
              <a:gd name="connsiteX6" fmla="*/ 0 w 1223682"/>
              <a:gd name="connsiteY6" fmla="*/ 618565 h 618565"/>
              <a:gd name="connsiteX7" fmla="*/ 645459 w 1223682"/>
              <a:gd name="connsiteY7" fmla="*/ 67235 h 618565"/>
              <a:gd name="connsiteX8" fmla="*/ 94129 w 1223682"/>
              <a:gd name="connsiteY8" fmla="*/ 26894 h 618565"/>
              <a:gd name="connsiteX9" fmla="*/ 1062318 w 1223682"/>
              <a:gd name="connsiteY9" fmla="*/ 0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3682" h="618565">
                <a:moveTo>
                  <a:pt x="914400" y="13447"/>
                </a:moveTo>
                <a:lnTo>
                  <a:pt x="1102659" y="0"/>
                </a:lnTo>
                <a:lnTo>
                  <a:pt x="1223682" y="524435"/>
                </a:lnTo>
                <a:lnTo>
                  <a:pt x="1075765" y="134470"/>
                </a:lnTo>
                <a:lnTo>
                  <a:pt x="484094" y="524435"/>
                </a:lnTo>
                <a:lnTo>
                  <a:pt x="860612" y="107576"/>
                </a:lnTo>
                <a:lnTo>
                  <a:pt x="0" y="618565"/>
                </a:lnTo>
                <a:lnTo>
                  <a:pt x="645459" y="67235"/>
                </a:lnTo>
                <a:lnTo>
                  <a:pt x="94129" y="26894"/>
                </a:lnTo>
                <a:lnTo>
                  <a:pt x="1062318" y="0"/>
                </a:lnTo>
              </a:path>
            </a:pathLst>
          </a:custGeom>
          <a:no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26" name="Segnaposto numero diapositiva 25"/>
          <p:cNvSpPr>
            <a:spLocks noGrp="1"/>
          </p:cNvSpPr>
          <p:nvPr>
            <p:ph type="sldNum" sz="quarter" idx="12"/>
          </p:nvPr>
        </p:nvSpPr>
        <p:spPr/>
        <p:txBody>
          <a:bodyPr/>
          <a:lstStyle/>
          <a:p>
            <a:pPr>
              <a:defRPr/>
            </a:pPr>
            <a:fld id="{CDE4D594-1C63-42F5-9836-070B35808C64}" type="slidenum">
              <a:rPr lang="it-IT"/>
              <a:pPr>
                <a:defRPr/>
              </a:pPr>
              <a:t>5</a:t>
            </a:fld>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457200" y="274638"/>
            <a:ext cx="8229600" cy="1143000"/>
          </a:xfrm>
          <a:prstGeom prst="rect">
            <a:avLst/>
          </a:prstGeom>
        </p:spPr>
        <p:txBody>
          <a:bodyPr/>
          <a:lstStyle/>
          <a:p>
            <a:pPr algn="ctr" fontAlgn="auto">
              <a:spcAft>
                <a:spcPts val="0"/>
              </a:spcAft>
              <a:defRPr/>
            </a:pPr>
            <a:r>
              <a:rPr lang="it-IT" sz="4400" b="1">
                <a:latin typeface="+mj-lt"/>
                <a:ea typeface="+mj-ea"/>
                <a:cs typeface="+mj-cs"/>
              </a:rPr>
              <a:t>THE BACKGROUND</a:t>
            </a:r>
            <a:endParaRPr lang="it-IT" sz="4400" b="1" dirty="0">
              <a:latin typeface="+mj-lt"/>
              <a:ea typeface="+mj-ea"/>
              <a:cs typeface="+mj-cs"/>
            </a:endParaRPr>
          </a:p>
        </p:txBody>
      </p:sp>
      <p:sp>
        <p:nvSpPr>
          <p:cNvPr id="8" name="Trapezio 7"/>
          <p:cNvSpPr/>
          <p:nvPr/>
        </p:nvSpPr>
        <p:spPr>
          <a:xfrm>
            <a:off x="319088" y="5086350"/>
            <a:ext cx="1654175" cy="1474788"/>
          </a:xfrm>
          <a:prstGeom prst="trapezoid">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292" name="CasellaDiTesto 8"/>
          <p:cNvSpPr txBox="1">
            <a:spLocks noChangeArrowheads="1"/>
          </p:cNvSpPr>
          <p:nvPr/>
        </p:nvSpPr>
        <p:spPr bwMode="auto">
          <a:xfrm>
            <a:off x="390525" y="5703888"/>
            <a:ext cx="1447800" cy="584200"/>
          </a:xfrm>
          <a:prstGeom prst="rect">
            <a:avLst/>
          </a:prstGeom>
          <a:noFill/>
          <a:ln w="9525">
            <a:noFill/>
            <a:miter lim="800000"/>
            <a:headEnd/>
            <a:tailEnd/>
          </a:ln>
        </p:spPr>
        <p:txBody>
          <a:bodyPr>
            <a:spAutoFit/>
          </a:bodyPr>
          <a:lstStyle/>
          <a:p>
            <a:pPr algn="ctr"/>
            <a:r>
              <a:rPr lang="it-IT" sz="1600" b="1">
                <a:solidFill>
                  <a:schemeClr val="bg1"/>
                </a:solidFill>
                <a:latin typeface="Calibri" pitchFamily="34" charset="0"/>
              </a:rPr>
              <a:t>100% Private development</a:t>
            </a:r>
          </a:p>
        </p:txBody>
      </p:sp>
      <p:pic>
        <p:nvPicPr>
          <p:cNvPr id="10" name="Immagine 9" descr="moneta.gif"/>
          <p:cNvPicPr>
            <a:picLocks noChangeAspect="1"/>
          </p:cNvPicPr>
          <p:nvPr/>
        </p:nvPicPr>
        <p:blipFill>
          <a:blip r:embed="rId3" cstate="print">
            <a:duotone>
              <a:prstClr val="black"/>
              <a:schemeClr val="accent2">
                <a:tint val="45000"/>
                <a:satMod val="400000"/>
              </a:schemeClr>
            </a:duotone>
            <a:lum bright="7000" contrast="-1000"/>
          </a:blip>
          <a:stretch>
            <a:fillRect/>
          </a:stretch>
        </p:blipFill>
        <p:spPr>
          <a:xfrm>
            <a:off x="3059832" y="5013176"/>
            <a:ext cx="1247604" cy="1193862"/>
          </a:xfrm>
          <a:prstGeom prst="rect">
            <a:avLst/>
          </a:prstGeom>
        </p:spPr>
      </p:pic>
      <p:sp>
        <p:nvSpPr>
          <p:cNvPr id="11" name="Croce 10"/>
          <p:cNvSpPr/>
          <p:nvPr/>
        </p:nvSpPr>
        <p:spPr>
          <a:xfrm>
            <a:off x="2054225" y="5800725"/>
            <a:ext cx="276225" cy="279400"/>
          </a:xfrm>
          <a:prstGeom prst="mathPlus">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endParaRPr lang="it-IT" sz="2000" b="1" spc="150" dirty="0">
              <a:ln w="11430"/>
              <a:solidFill>
                <a:srgbClr val="FF0066"/>
              </a:solidFill>
              <a:effectLst>
                <a:outerShdw blurRad="25400" algn="tl" rotWithShape="0">
                  <a:srgbClr val="000000">
                    <a:alpha val="43000"/>
                  </a:srgbClr>
                </a:outerShdw>
              </a:effectLst>
            </a:endParaRPr>
          </a:p>
        </p:txBody>
      </p:sp>
      <p:sp>
        <p:nvSpPr>
          <p:cNvPr id="18" name="Trapezio 17"/>
          <p:cNvSpPr/>
          <p:nvPr/>
        </p:nvSpPr>
        <p:spPr>
          <a:xfrm flipH="1">
            <a:off x="7242175" y="5086350"/>
            <a:ext cx="1579563" cy="1474788"/>
          </a:xfrm>
          <a:prstGeom prst="trapezoid">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296" name="CasellaDiTesto 18"/>
          <p:cNvSpPr txBox="1">
            <a:spLocks noChangeArrowheads="1"/>
          </p:cNvSpPr>
          <p:nvPr/>
        </p:nvSpPr>
        <p:spPr bwMode="auto">
          <a:xfrm flipH="1">
            <a:off x="7099300" y="5703888"/>
            <a:ext cx="1871663" cy="584200"/>
          </a:xfrm>
          <a:prstGeom prst="rect">
            <a:avLst/>
          </a:prstGeom>
          <a:noFill/>
          <a:ln w="9525">
            <a:noFill/>
            <a:miter lim="800000"/>
            <a:headEnd/>
            <a:tailEnd/>
          </a:ln>
        </p:spPr>
        <p:txBody>
          <a:bodyPr>
            <a:spAutoFit/>
          </a:bodyPr>
          <a:lstStyle/>
          <a:p>
            <a:pPr algn="ctr"/>
            <a:r>
              <a:rPr lang="it-IT" sz="1600" b="1">
                <a:solidFill>
                  <a:schemeClr val="bg1"/>
                </a:solidFill>
                <a:latin typeface="Calibri" pitchFamily="34" charset="0"/>
              </a:rPr>
              <a:t>100% Private development</a:t>
            </a:r>
          </a:p>
        </p:txBody>
      </p:sp>
      <p:pic>
        <p:nvPicPr>
          <p:cNvPr id="20" name="Immagine 19" descr="moneta.gif"/>
          <p:cNvPicPr>
            <a:picLocks noChangeAspect="1"/>
          </p:cNvPicPr>
          <p:nvPr/>
        </p:nvPicPr>
        <p:blipFill>
          <a:blip r:embed="rId3" cstate="print">
            <a:duotone>
              <a:prstClr val="black"/>
              <a:schemeClr val="accent2">
                <a:tint val="45000"/>
                <a:satMod val="400000"/>
              </a:schemeClr>
            </a:duotone>
            <a:lum bright="7000" contrast="-1000"/>
          </a:blip>
          <a:stretch>
            <a:fillRect/>
          </a:stretch>
        </p:blipFill>
        <p:spPr>
          <a:xfrm flipH="1">
            <a:off x="5004048" y="5013176"/>
            <a:ext cx="1191522" cy="1193862"/>
          </a:xfrm>
          <a:prstGeom prst="rect">
            <a:avLst/>
          </a:prstGeom>
        </p:spPr>
      </p:pic>
      <p:sp>
        <p:nvSpPr>
          <p:cNvPr id="21" name="Croce 20"/>
          <p:cNvSpPr/>
          <p:nvPr/>
        </p:nvSpPr>
        <p:spPr>
          <a:xfrm flipH="1">
            <a:off x="6659563" y="5749925"/>
            <a:ext cx="263525" cy="280988"/>
          </a:xfrm>
          <a:prstGeom prst="mathPlus">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endParaRPr lang="it-IT" sz="2000" b="1" spc="150" dirty="0">
              <a:ln w="11430"/>
              <a:solidFill>
                <a:srgbClr val="FF0066"/>
              </a:solidFill>
              <a:effectLst>
                <a:outerShdw blurRad="25400" algn="tl" rotWithShape="0">
                  <a:srgbClr val="000000">
                    <a:alpha val="43000"/>
                  </a:srgbClr>
                </a:outerShdw>
              </a:effectLst>
            </a:endParaRPr>
          </a:p>
        </p:txBody>
      </p:sp>
      <p:sp>
        <p:nvSpPr>
          <p:cNvPr id="22" name="Figura a mano libera 21"/>
          <p:cNvSpPr/>
          <p:nvPr/>
        </p:nvSpPr>
        <p:spPr>
          <a:xfrm flipH="1">
            <a:off x="7531100" y="5084763"/>
            <a:ext cx="1127125" cy="608012"/>
          </a:xfrm>
          <a:custGeom>
            <a:avLst/>
            <a:gdLst>
              <a:gd name="connsiteX0" fmla="*/ 914400 w 1223682"/>
              <a:gd name="connsiteY0" fmla="*/ 13447 h 618565"/>
              <a:gd name="connsiteX1" fmla="*/ 1102659 w 1223682"/>
              <a:gd name="connsiteY1" fmla="*/ 0 h 618565"/>
              <a:gd name="connsiteX2" fmla="*/ 1223682 w 1223682"/>
              <a:gd name="connsiteY2" fmla="*/ 524435 h 618565"/>
              <a:gd name="connsiteX3" fmla="*/ 1075765 w 1223682"/>
              <a:gd name="connsiteY3" fmla="*/ 134470 h 618565"/>
              <a:gd name="connsiteX4" fmla="*/ 484094 w 1223682"/>
              <a:gd name="connsiteY4" fmla="*/ 524435 h 618565"/>
              <a:gd name="connsiteX5" fmla="*/ 860612 w 1223682"/>
              <a:gd name="connsiteY5" fmla="*/ 107576 h 618565"/>
              <a:gd name="connsiteX6" fmla="*/ 0 w 1223682"/>
              <a:gd name="connsiteY6" fmla="*/ 618565 h 618565"/>
              <a:gd name="connsiteX7" fmla="*/ 645459 w 1223682"/>
              <a:gd name="connsiteY7" fmla="*/ 67235 h 618565"/>
              <a:gd name="connsiteX8" fmla="*/ 94129 w 1223682"/>
              <a:gd name="connsiteY8" fmla="*/ 26894 h 618565"/>
              <a:gd name="connsiteX9" fmla="*/ 1062318 w 1223682"/>
              <a:gd name="connsiteY9" fmla="*/ 0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3682" h="618565">
                <a:moveTo>
                  <a:pt x="914400" y="13447"/>
                </a:moveTo>
                <a:lnTo>
                  <a:pt x="1102659" y="0"/>
                </a:lnTo>
                <a:lnTo>
                  <a:pt x="1223682" y="524435"/>
                </a:lnTo>
                <a:lnTo>
                  <a:pt x="1075765" y="134470"/>
                </a:lnTo>
                <a:lnTo>
                  <a:pt x="484094" y="524435"/>
                </a:lnTo>
                <a:lnTo>
                  <a:pt x="860612" y="107576"/>
                </a:lnTo>
                <a:lnTo>
                  <a:pt x="0" y="618565"/>
                </a:lnTo>
                <a:lnTo>
                  <a:pt x="645459" y="67235"/>
                </a:lnTo>
                <a:lnTo>
                  <a:pt x="94129" y="26894"/>
                </a:lnTo>
                <a:lnTo>
                  <a:pt x="1062318" y="0"/>
                </a:lnTo>
              </a:path>
            </a:pathLst>
          </a:custGeom>
          <a:no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23" name="Freccia in su 22"/>
          <p:cNvSpPr/>
          <p:nvPr/>
        </p:nvSpPr>
        <p:spPr>
          <a:xfrm>
            <a:off x="4211638" y="4221163"/>
            <a:ext cx="865187" cy="720725"/>
          </a:xfrm>
          <a:prstGeom prst="upArrow">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endParaRPr lang="en-US" sz="2000" b="1" spc="150" dirty="0">
              <a:ln w="11430"/>
              <a:solidFill>
                <a:srgbClr val="FF0066"/>
              </a:solidFill>
              <a:effectLst>
                <a:outerShdw blurRad="25400" algn="tl" rotWithShape="0">
                  <a:srgbClr val="000000">
                    <a:alpha val="43000"/>
                  </a:srgbClr>
                </a:outerShdw>
              </a:effectLst>
            </a:endParaRPr>
          </a:p>
        </p:txBody>
      </p:sp>
      <p:sp>
        <p:nvSpPr>
          <p:cNvPr id="24" name="Trapezio 23"/>
          <p:cNvSpPr/>
          <p:nvPr/>
        </p:nvSpPr>
        <p:spPr>
          <a:xfrm flipH="1">
            <a:off x="3779838" y="2924175"/>
            <a:ext cx="1579562" cy="1042988"/>
          </a:xfrm>
          <a:prstGeom prst="trapezoid">
            <a:avLst/>
          </a:prstGeom>
          <a:solidFill>
            <a:srgbClr val="FF0066"/>
          </a:solid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2302" name="CasellaDiTesto 24"/>
          <p:cNvSpPr txBox="1">
            <a:spLocks noChangeArrowheads="1"/>
          </p:cNvSpPr>
          <p:nvPr/>
        </p:nvSpPr>
        <p:spPr bwMode="auto">
          <a:xfrm>
            <a:off x="3995738" y="3068638"/>
            <a:ext cx="1152525" cy="923925"/>
          </a:xfrm>
          <a:prstGeom prst="rect">
            <a:avLst/>
          </a:prstGeom>
          <a:noFill/>
          <a:ln w="9525">
            <a:noFill/>
            <a:miter lim="800000"/>
            <a:headEnd/>
            <a:tailEnd/>
          </a:ln>
        </p:spPr>
        <p:txBody>
          <a:bodyPr>
            <a:spAutoFit/>
          </a:bodyPr>
          <a:lstStyle/>
          <a:p>
            <a:pPr algn="ctr"/>
            <a:r>
              <a:rPr lang="en-US" b="1">
                <a:solidFill>
                  <a:schemeClr val="bg1"/>
                </a:solidFill>
                <a:latin typeface="Calibri" pitchFamily="34" charset="0"/>
              </a:rPr>
              <a:t>100%</a:t>
            </a:r>
          </a:p>
          <a:p>
            <a:pPr algn="ctr"/>
            <a:r>
              <a:rPr lang="en-US" b="1">
                <a:solidFill>
                  <a:schemeClr val="bg1"/>
                </a:solidFill>
                <a:latin typeface="Calibri" pitchFamily="34" charset="0"/>
              </a:rPr>
              <a:t>Public Services</a:t>
            </a:r>
          </a:p>
        </p:txBody>
      </p:sp>
      <p:sp>
        <p:nvSpPr>
          <p:cNvPr id="12303" name="CasellaDiTesto 25"/>
          <p:cNvSpPr txBox="1">
            <a:spLocks noChangeArrowheads="1"/>
          </p:cNvSpPr>
          <p:nvPr/>
        </p:nvSpPr>
        <p:spPr bwMode="auto">
          <a:xfrm>
            <a:off x="395288" y="1341438"/>
            <a:ext cx="8353425" cy="706437"/>
          </a:xfrm>
          <a:prstGeom prst="rect">
            <a:avLst/>
          </a:prstGeom>
          <a:noFill/>
          <a:ln w="9525">
            <a:noFill/>
            <a:miter lim="800000"/>
            <a:headEnd/>
            <a:tailEnd/>
          </a:ln>
        </p:spPr>
        <p:txBody>
          <a:bodyPr>
            <a:spAutoFit/>
          </a:bodyPr>
          <a:lstStyle/>
          <a:p>
            <a:pPr algn="ctr"/>
            <a:r>
              <a:rPr lang="en-US" sz="2000" b="1">
                <a:latin typeface="Calibri" pitchFamily="34" charset="0"/>
              </a:rPr>
              <a:t>The inner logic of the “compensative cost” resides in a greater efficency of the public standard supply: </a:t>
            </a:r>
          </a:p>
        </p:txBody>
      </p:sp>
      <p:sp>
        <p:nvSpPr>
          <p:cNvPr id="12304" name="CasellaDiTesto 26"/>
          <p:cNvSpPr txBox="1">
            <a:spLocks noChangeArrowheads="1"/>
          </p:cNvSpPr>
          <p:nvPr/>
        </p:nvSpPr>
        <p:spPr bwMode="auto">
          <a:xfrm>
            <a:off x="2571750" y="2276475"/>
            <a:ext cx="3929063" cy="646113"/>
          </a:xfrm>
          <a:prstGeom prst="rect">
            <a:avLst/>
          </a:prstGeom>
          <a:noFill/>
          <a:ln w="9525">
            <a:noFill/>
            <a:miter lim="800000"/>
            <a:headEnd/>
            <a:tailEnd/>
          </a:ln>
        </p:spPr>
        <p:txBody>
          <a:bodyPr>
            <a:spAutoFit/>
          </a:bodyPr>
          <a:lstStyle/>
          <a:p>
            <a:pPr algn="ctr"/>
            <a:r>
              <a:rPr lang="it-IT" b="1">
                <a:latin typeface="Calibri" pitchFamily="34" charset="0"/>
              </a:rPr>
              <a:t>100% PUBLIC  SUPPLY OF SERVICES IN AN ANOTHER AVAILABLE AREA</a:t>
            </a:r>
          </a:p>
        </p:txBody>
      </p:sp>
      <p:sp>
        <p:nvSpPr>
          <p:cNvPr id="12305" name="CasellaDiTesto 27"/>
          <p:cNvSpPr txBox="1">
            <a:spLocks noChangeArrowheads="1"/>
          </p:cNvSpPr>
          <p:nvPr/>
        </p:nvSpPr>
        <p:spPr bwMode="auto">
          <a:xfrm>
            <a:off x="3779838" y="6237288"/>
            <a:ext cx="2232025" cy="369887"/>
          </a:xfrm>
          <a:prstGeom prst="rect">
            <a:avLst/>
          </a:prstGeom>
          <a:noFill/>
          <a:ln w="9525">
            <a:noFill/>
            <a:miter lim="800000"/>
            <a:headEnd/>
            <a:tailEnd/>
          </a:ln>
        </p:spPr>
        <p:txBody>
          <a:bodyPr>
            <a:spAutoFit/>
          </a:bodyPr>
          <a:lstStyle/>
          <a:p>
            <a:r>
              <a:rPr lang="en-US">
                <a:latin typeface="Calibri" pitchFamily="34" charset="0"/>
              </a:rPr>
              <a:t>Residual resources</a:t>
            </a:r>
          </a:p>
        </p:txBody>
      </p:sp>
      <p:sp>
        <p:nvSpPr>
          <p:cNvPr id="33" name="Freccia circolare in giù 32"/>
          <p:cNvSpPr/>
          <p:nvPr/>
        </p:nvSpPr>
        <p:spPr>
          <a:xfrm>
            <a:off x="1357313" y="4071938"/>
            <a:ext cx="2520950" cy="1011237"/>
          </a:xfrm>
          <a:prstGeom prst="curved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2307" name="CasellaDiTesto 28"/>
          <p:cNvSpPr txBox="1">
            <a:spLocks noChangeArrowheads="1"/>
          </p:cNvSpPr>
          <p:nvPr/>
        </p:nvSpPr>
        <p:spPr bwMode="auto">
          <a:xfrm>
            <a:off x="0" y="4652963"/>
            <a:ext cx="1928813" cy="369887"/>
          </a:xfrm>
          <a:prstGeom prst="rect">
            <a:avLst/>
          </a:prstGeom>
          <a:noFill/>
          <a:ln w="9525">
            <a:noFill/>
            <a:miter lim="800000"/>
            <a:headEnd/>
            <a:tailEnd/>
          </a:ln>
        </p:spPr>
        <p:txBody>
          <a:bodyPr>
            <a:spAutoFit/>
          </a:bodyPr>
          <a:lstStyle/>
          <a:p>
            <a:r>
              <a:rPr lang="en-US">
                <a:latin typeface="Calibri" pitchFamily="34" charset="0"/>
              </a:rPr>
              <a:t>Residual area</a:t>
            </a:r>
          </a:p>
        </p:txBody>
      </p:sp>
      <p:sp>
        <p:nvSpPr>
          <p:cNvPr id="12" name="Figura a mano libera 11"/>
          <p:cNvSpPr/>
          <p:nvPr/>
        </p:nvSpPr>
        <p:spPr>
          <a:xfrm>
            <a:off x="533400" y="5060950"/>
            <a:ext cx="1181100" cy="608013"/>
          </a:xfrm>
          <a:custGeom>
            <a:avLst/>
            <a:gdLst>
              <a:gd name="connsiteX0" fmla="*/ 914400 w 1223682"/>
              <a:gd name="connsiteY0" fmla="*/ 13447 h 618565"/>
              <a:gd name="connsiteX1" fmla="*/ 1102659 w 1223682"/>
              <a:gd name="connsiteY1" fmla="*/ 0 h 618565"/>
              <a:gd name="connsiteX2" fmla="*/ 1223682 w 1223682"/>
              <a:gd name="connsiteY2" fmla="*/ 524435 h 618565"/>
              <a:gd name="connsiteX3" fmla="*/ 1075765 w 1223682"/>
              <a:gd name="connsiteY3" fmla="*/ 134470 h 618565"/>
              <a:gd name="connsiteX4" fmla="*/ 484094 w 1223682"/>
              <a:gd name="connsiteY4" fmla="*/ 524435 h 618565"/>
              <a:gd name="connsiteX5" fmla="*/ 860612 w 1223682"/>
              <a:gd name="connsiteY5" fmla="*/ 107576 h 618565"/>
              <a:gd name="connsiteX6" fmla="*/ 0 w 1223682"/>
              <a:gd name="connsiteY6" fmla="*/ 618565 h 618565"/>
              <a:gd name="connsiteX7" fmla="*/ 645459 w 1223682"/>
              <a:gd name="connsiteY7" fmla="*/ 67235 h 618565"/>
              <a:gd name="connsiteX8" fmla="*/ 94129 w 1223682"/>
              <a:gd name="connsiteY8" fmla="*/ 26894 h 618565"/>
              <a:gd name="connsiteX9" fmla="*/ 1062318 w 1223682"/>
              <a:gd name="connsiteY9" fmla="*/ 0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3682" h="618565">
                <a:moveTo>
                  <a:pt x="914400" y="13447"/>
                </a:moveTo>
                <a:lnTo>
                  <a:pt x="1102659" y="0"/>
                </a:lnTo>
                <a:lnTo>
                  <a:pt x="1223682" y="524435"/>
                </a:lnTo>
                <a:lnTo>
                  <a:pt x="1075765" y="134470"/>
                </a:lnTo>
                <a:lnTo>
                  <a:pt x="484094" y="524435"/>
                </a:lnTo>
                <a:lnTo>
                  <a:pt x="860612" y="107576"/>
                </a:lnTo>
                <a:lnTo>
                  <a:pt x="0" y="618565"/>
                </a:lnTo>
                <a:lnTo>
                  <a:pt x="645459" y="67235"/>
                </a:lnTo>
                <a:lnTo>
                  <a:pt x="94129" y="26894"/>
                </a:lnTo>
                <a:lnTo>
                  <a:pt x="1062318" y="0"/>
                </a:lnTo>
              </a:path>
            </a:pathLst>
          </a:custGeom>
          <a:no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35" name="Freccia circolare in giù 34"/>
          <p:cNvSpPr/>
          <p:nvPr/>
        </p:nvSpPr>
        <p:spPr>
          <a:xfrm flipH="1">
            <a:off x="5286375" y="4071938"/>
            <a:ext cx="2541588" cy="1011237"/>
          </a:xfrm>
          <a:prstGeom prst="curved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solidFill>
                <a:schemeClr val="tx1"/>
              </a:solidFill>
            </a:endParaRPr>
          </a:p>
        </p:txBody>
      </p:sp>
      <p:sp>
        <p:nvSpPr>
          <p:cNvPr id="12310" name="CasellaDiTesto 29"/>
          <p:cNvSpPr txBox="1">
            <a:spLocks noChangeArrowheads="1"/>
          </p:cNvSpPr>
          <p:nvPr/>
        </p:nvSpPr>
        <p:spPr bwMode="auto">
          <a:xfrm>
            <a:off x="7715250" y="4724400"/>
            <a:ext cx="1754188" cy="369888"/>
          </a:xfrm>
          <a:prstGeom prst="rect">
            <a:avLst/>
          </a:prstGeom>
          <a:noFill/>
          <a:ln w="9525">
            <a:noFill/>
            <a:miter lim="800000"/>
            <a:headEnd/>
            <a:tailEnd/>
          </a:ln>
        </p:spPr>
        <p:txBody>
          <a:bodyPr>
            <a:spAutoFit/>
          </a:bodyPr>
          <a:lstStyle/>
          <a:p>
            <a:r>
              <a:rPr lang="en-US">
                <a:latin typeface="Calibri" pitchFamily="34" charset="0"/>
              </a:rPr>
              <a:t>Residual area</a:t>
            </a:r>
          </a:p>
        </p:txBody>
      </p:sp>
      <p:sp>
        <p:nvSpPr>
          <p:cNvPr id="32" name="Segnaposto numero diapositiva 31"/>
          <p:cNvSpPr>
            <a:spLocks noGrp="1"/>
          </p:cNvSpPr>
          <p:nvPr>
            <p:ph type="sldNum" sz="quarter" idx="12"/>
          </p:nvPr>
        </p:nvSpPr>
        <p:spPr/>
        <p:txBody>
          <a:bodyPr/>
          <a:lstStyle/>
          <a:p>
            <a:pPr>
              <a:defRPr/>
            </a:pPr>
            <a:fld id="{9A189E5F-8700-4064-9CFE-855BAC164197}" type="slidenum">
              <a:rPr lang="it-IT"/>
              <a:pPr>
                <a:defRPr/>
              </a:pPr>
              <a:t>6</a:t>
            </a:fld>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A CHANGE IN THE PUBLIC STANDARD SERVICES ASSESSMENT</a:t>
            </a:r>
            <a:endParaRPr lang="it-IT" b="1" dirty="0"/>
          </a:p>
        </p:txBody>
      </p:sp>
      <p:sp>
        <p:nvSpPr>
          <p:cNvPr id="13315" name="Rettangolo 3"/>
          <p:cNvSpPr>
            <a:spLocks noChangeArrowheads="1"/>
          </p:cNvSpPr>
          <p:nvPr/>
        </p:nvSpPr>
        <p:spPr bwMode="auto">
          <a:xfrm>
            <a:off x="2643188" y="1785938"/>
            <a:ext cx="6357937" cy="1200150"/>
          </a:xfrm>
          <a:prstGeom prst="rect">
            <a:avLst/>
          </a:prstGeom>
          <a:noFill/>
          <a:ln w="9525">
            <a:noFill/>
            <a:miter lim="800000"/>
            <a:headEnd/>
            <a:tailEnd/>
          </a:ln>
        </p:spPr>
        <p:txBody>
          <a:bodyPr>
            <a:spAutoFit/>
          </a:bodyPr>
          <a:lstStyle/>
          <a:p>
            <a:r>
              <a:rPr lang="it-IT" b="1">
                <a:solidFill>
                  <a:srgbClr val="FF0066"/>
                </a:solidFill>
                <a:latin typeface="Calibri" pitchFamily="34" charset="0"/>
              </a:rPr>
              <a:t>Since 2008 developers should be compelled to compensate the City (for the allocation of Public Services in another available area), paying the 100% market value of the withold land share.</a:t>
            </a:r>
          </a:p>
          <a:p>
            <a:endParaRPr lang="it-IT" b="1">
              <a:solidFill>
                <a:srgbClr val="FF0066"/>
              </a:solidFill>
              <a:latin typeface="Calibri" pitchFamily="34" charset="0"/>
            </a:endParaRPr>
          </a:p>
        </p:txBody>
      </p:sp>
      <p:sp>
        <p:nvSpPr>
          <p:cNvPr id="6" name="Pergamena 1 5"/>
          <p:cNvSpPr/>
          <p:nvPr/>
        </p:nvSpPr>
        <p:spPr>
          <a:xfrm flipH="1">
            <a:off x="428596" y="4643446"/>
            <a:ext cx="1928826" cy="1857388"/>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1100" b="1" spc="150" dirty="0">
                <a:ln w="11430"/>
                <a:solidFill>
                  <a:srgbClr val="FF0066"/>
                </a:solidFill>
                <a:effectLst>
                  <a:outerShdw blurRad="25400" algn="tl" rotWithShape="0">
                    <a:srgbClr val="000000">
                      <a:alpha val="43000"/>
                    </a:srgbClr>
                  </a:outerShdw>
                </a:effectLst>
              </a:rPr>
              <a:t>EXPROPRIATION ALLOWANCE  </a:t>
            </a:r>
          </a:p>
          <a:p>
            <a:pPr algn="ctr" fontAlgn="auto">
              <a:spcBef>
                <a:spcPts val="0"/>
              </a:spcBef>
              <a:spcAft>
                <a:spcPts val="0"/>
              </a:spcAft>
              <a:defRPr/>
            </a:pPr>
            <a:r>
              <a:rPr lang="it-IT" sz="1100" spc="150" dirty="0">
                <a:ln w="11430"/>
                <a:solidFill>
                  <a:srgbClr val="FF0066"/>
                </a:solidFill>
                <a:effectLst>
                  <a:outerShdw blurRad="25400" algn="tl" rotWithShape="0">
                    <a:srgbClr val="000000">
                      <a:alpha val="43000"/>
                    </a:srgbClr>
                  </a:outerShdw>
                </a:effectLst>
              </a:rPr>
              <a:t>(NATIONAL JURISDICTION)               </a:t>
            </a:r>
            <a:r>
              <a:rPr lang="it-IT" sz="1600" spc="150" dirty="0" err="1">
                <a:ln w="11430"/>
                <a:solidFill>
                  <a:srgbClr val="FF0066"/>
                </a:solidFill>
                <a:effectLst>
                  <a:outerShdw blurRad="25400" algn="tl" rotWithShape="0">
                    <a:srgbClr val="000000">
                      <a:alpha val="43000"/>
                    </a:srgbClr>
                  </a:outerShdw>
                </a:effectLst>
              </a:rPr>
              <a:t>before</a:t>
            </a:r>
            <a:r>
              <a:rPr lang="it-IT" sz="1600" spc="150" dirty="0">
                <a:ln w="11430"/>
                <a:solidFill>
                  <a:srgbClr val="FF0066"/>
                </a:solidFill>
                <a:effectLst>
                  <a:outerShdw blurRad="25400" algn="tl" rotWithShape="0">
                    <a:srgbClr val="000000">
                      <a:alpha val="43000"/>
                    </a:srgbClr>
                  </a:outerShdw>
                </a:effectLst>
              </a:rPr>
              <a:t> 2008</a:t>
            </a:r>
          </a:p>
          <a:p>
            <a:pPr algn="ctr" fontAlgn="auto">
              <a:spcBef>
                <a:spcPts val="0"/>
              </a:spcBef>
              <a:spcAft>
                <a:spcPts val="0"/>
              </a:spcAft>
              <a:defRPr/>
            </a:pPr>
            <a:endParaRPr lang="it-IT" sz="1600" spc="150" dirty="0">
              <a:ln w="11430"/>
              <a:solidFill>
                <a:srgbClr val="FF0066"/>
              </a:solidFill>
              <a:effectLst>
                <a:outerShdw blurRad="25400" algn="tl" rotWithShape="0">
                  <a:srgbClr val="000000">
                    <a:alpha val="43000"/>
                  </a:srgbClr>
                </a:outerShdw>
              </a:effectLst>
            </a:endParaRPr>
          </a:p>
          <a:p>
            <a:pPr algn="ctr" fontAlgn="auto">
              <a:spcBef>
                <a:spcPts val="0"/>
              </a:spcBef>
              <a:spcAft>
                <a:spcPts val="0"/>
              </a:spcAft>
              <a:defRPr/>
            </a:pPr>
            <a:r>
              <a:rPr lang="it-IT" sz="1100" spc="150" dirty="0">
                <a:ln w="11430"/>
                <a:solidFill>
                  <a:schemeClr val="tx1"/>
                </a:solidFill>
                <a:effectLst>
                  <a:outerShdw blurRad="25400" algn="tl" rotWithShape="0">
                    <a:srgbClr val="000000">
                      <a:alpha val="43000"/>
                    </a:srgbClr>
                  </a:outerShdw>
                </a:effectLst>
              </a:rPr>
              <a:t>50% </a:t>
            </a:r>
            <a:r>
              <a:rPr lang="it-IT" sz="1100" spc="150" dirty="0" err="1">
                <a:ln w="11430"/>
                <a:solidFill>
                  <a:schemeClr val="tx1"/>
                </a:solidFill>
                <a:effectLst>
                  <a:outerShdw blurRad="25400" algn="tl" rotWithShape="0">
                    <a:srgbClr val="000000">
                      <a:alpha val="43000"/>
                    </a:srgbClr>
                  </a:outerShdw>
                </a:effectLst>
              </a:rPr>
              <a:t>of</a:t>
            </a:r>
            <a:r>
              <a:rPr lang="it-IT" sz="1100" spc="150" dirty="0">
                <a:ln w="11430"/>
                <a:solidFill>
                  <a:schemeClr val="tx1"/>
                </a:solidFill>
                <a:effectLst>
                  <a:outerShdw blurRad="25400" algn="tl" rotWithShape="0">
                    <a:srgbClr val="000000">
                      <a:alpha val="43000"/>
                    </a:srgbClr>
                  </a:outerShdw>
                </a:effectLst>
              </a:rPr>
              <a:t> the market </a:t>
            </a:r>
            <a:r>
              <a:rPr lang="it-IT" sz="1100" spc="150" dirty="0" err="1">
                <a:ln w="11430"/>
                <a:solidFill>
                  <a:schemeClr val="tx1"/>
                </a:solidFill>
                <a:effectLst>
                  <a:outerShdw blurRad="25400" algn="tl" rotWithShape="0">
                    <a:srgbClr val="000000">
                      <a:alpha val="43000"/>
                    </a:srgbClr>
                  </a:outerShdw>
                </a:effectLst>
              </a:rPr>
              <a:t>value</a:t>
            </a:r>
            <a:endParaRPr lang="it-IT" sz="1100" spc="150" dirty="0">
              <a:ln w="11430"/>
              <a:solidFill>
                <a:schemeClr val="tx1"/>
              </a:solidFill>
            </a:endParaRPr>
          </a:p>
        </p:txBody>
      </p:sp>
      <p:sp>
        <p:nvSpPr>
          <p:cNvPr id="7" name="Simbolo &quot;divieto&quot; 6"/>
          <p:cNvSpPr/>
          <p:nvPr/>
        </p:nvSpPr>
        <p:spPr>
          <a:xfrm>
            <a:off x="214313" y="4557713"/>
            <a:ext cx="2214562" cy="2157412"/>
          </a:xfrm>
          <a:prstGeom prst="noSmoking">
            <a:avLst>
              <a:gd name="adj" fmla="val 6285"/>
            </a:avLst>
          </a:prstGeom>
          <a:solidFill>
            <a:srgbClr val="FF0066">
              <a:alpha val="23000"/>
            </a:srgbClr>
          </a:solidFill>
          <a:ln w="412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solidFill>
                <a:schemeClr val="tx1"/>
              </a:solidFill>
            </a:endParaRPr>
          </a:p>
        </p:txBody>
      </p:sp>
      <p:sp>
        <p:nvSpPr>
          <p:cNvPr id="8" name="Freccia a destra 7"/>
          <p:cNvSpPr/>
          <p:nvPr/>
        </p:nvSpPr>
        <p:spPr>
          <a:xfrm rot="16200000">
            <a:off x="1143000" y="4071938"/>
            <a:ext cx="428625" cy="428625"/>
          </a:xfrm>
          <a:prstGeom prst="rightArrow">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9" name="Pergamena 1 8"/>
          <p:cNvSpPr/>
          <p:nvPr/>
        </p:nvSpPr>
        <p:spPr>
          <a:xfrm flipH="1">
            <a:off x="214282" y="1500174"/>
            <a:ext cx="2357454" cy="2500330"/>
          </a:xfrm>
          <a:prstGeom prst="verticalScroll">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it-IT" sz="1400" b="1" spc="150" dirty="0">
                <a:ln w="11430"/>
                <a:solidFill>
                  <a:srgbClr val="FF0066"/>
                </a:solidFill>
                <a:effectLst>
                  <a:outerShdw blurRad="25400" algn="tl" rotWithShape="0">
                    <a:srgbClr val="000000">
                      <a:alpha val="43000"/>
                    </a:srgbClr>
                  </a:outerShdw>
                </a:effectLst>
              </a:rPr>
              <a:t>EXPROPRIATION ALLOWANCE  </a:t>
            </a:r>
          </a:p>
          <a:p>
            <a:pPr algn="ctr" fontAlgn="auto">
              <a:spcBef>
                <a:spcPts val="0"/>
              </a:spcBef>
              <a:spcAft>
                <a:spcPts val="0"/>
              </a:spcAft>
              <a:defRPr/>
            </a:pPr>
            <a:r>
              <a:rPr lang="it-IT" sz="1100" spc="150" dirty="0">
                <a:ln w="11430"/>
                <a:solidFill>
                  <a:srgbClr val="FF0066"/>
                </a:solidFill>
                <a:effectLst>
                  <a:outerShdw blurRad="25400" algn="tl" rotWithShape="0">
                    <a:srgbClr val="000000">
                      <a:alpha val="43000"/>
                    </a:srgbClr>
                  </a:outerShdw>
                </a:effectLst>
              </a:rPr>
              <a:t>(NATIONAL JURISDICTION)               </a:t>
            </a:r>
            <a:r>
              <a:rPr lang="it-IT" sz="1600" b="1" spc="150" dirty="0" err="1">
                <a:ln w="11430"/>
                <a:solidFill>
                  <a:srgbClr val="FF0066"/>
                </a:solidFill>
                <a:effectLst>
                  <a:outerShdw blurRad="25400" algn="tl" rotWithShape="0">
                    <a:srgbClr val="000000">
                      <a:alpha val="43000"/>
                    </a:srgbClr>
                  </a:outerShdw>
                </a:effectLst>
              </a:rPr>
              <a:t>since</a:t>
            </a:r>
            <a:r>
              <a:rPr lang="it-IT" sz="1600" b="1" spc="150" dirty="0">
                <a:ln w="11430"/>
                <a:solidFill>
                  <a:srgbClr val="FF0066"/>
                </a:solidFill>
                <a:effectLst>
                  <a:outerShdw blurRad="25400" algn="tl" rotWithShape="0">
                    <a:srgbClr val="000000">
                      <a:alpha val="43000"/>
                    </a:srgbClr>
                  </a:outerShdw>
                </a:effectLst>
              </a:rPr>
              <a:t> 2008</a:t>
            </a:r>
          </a:p>
          <a:p>
            <a:pPr algn="ctr" fontAlgn="auto">
              <a:spcBef>
                <a:spcPts val="0"/>
              </a:spcBef>
              <a:spcAft>
                <a:spcPts val="0"/>
              </a:spcAft>
              <a:defRPr/>
            </a:pPr>
            <a:endParaRPr lang="it-IT" sz="1600" spc="150" dirty="0">
              <a:ln w="11430"/>
              <a:solidFill>
                <a:srgbClr val="FF0066"/>
              </a:solidFill>
              <a:effectLst>
                <a:outerShdw blurRad="25400" algn="tl" rotWithShape="0">
                  <a:srgbClr val="000000">
                    <a:alpha val="43000"/>
                  </a:srgbClr>
                </a:outerShdw>
              </a:effectLst>
            </a:endParaRPr>
          </a:p>
          <a:p>
            <a:pPr algn="ctr" fontAlgn="auto">
              <a:spcBef>
                <a:spcPts val="0"/>
              </a:spcBef>
              <a:spcAft>
                <a:spcPts val="0"/>
              </a:spcAft>
              <a:defRPr/>
            </a:pPr>
            <a:r>
              <a:rPr lang="it-IT" sz="1600" spc="150" dirty="0">
                <a:ln w="11430"/>
                <a:solidFill>
                  <a:schemeClr val="tx1"/>
                </a:solidFill>
                <a:effectLst>
                  <a:outerShdw blurRad="25400" algn="tl" rotWithShape="0">
                    <a:srgbClr val="000000">
                      <a:alpha val="43000"/>
                    </a:srgbClr>
                  </a:outerShdw>
                </a:effectLst>
              </a:rPr>
              <a:t>100% </a:t>
            </a:r>
            <a:r>
              <a:rPr lang="it-IT" sz="1600" spc="150" dirty="0" err="1">
                <a:ln w="11430"/>
                <a:solidFill>
                  <a:schemeClr val="tx1"/>
                </a:solidFill>
                <a:effectLst>
                  <a:outerShdw blurRad="25400" algn="tl" rotWithShape="0">
                    <a:srgbClr val="000000">
                      <a:alpha val="43000"/>
                    </a:srgbClr>
                  </a:outerShdw>
                </a:effectLst>
              </a:rPr>
              <a:t>of</a:t>
            </a:r>
            <a:r>
              <a:rPr lang="it-IT" sz="1600" spc="150" dirty="0">
                <a:ln w="11430"/>
                <a:solidFill>
                  <a:schemeClr val="tx1"/>
                </a:solidFill>
                <a:effectLst>
                  <a:outerShdw blurRad="25400" algn="tl" rotWithShape="0">
                    <a:srgbClr val="000000">
                      <a:alpha val="43000"/>
                    </a:srgbClr>
                  </a:outerShdw>
                </a:effectLst>
              </a:rPr>
              <a:t> the market </a:t>
            </a:r>
            <a:r>
              <a:rPr lang="it-IT" sz="1600" spc="150" dirty="0" err="1">
                <a:ln w="11430"/>
                <a:solidFill>
                  <a:schemeClr val="tx1"/>
                </a:solidFill>
                <a:effectLst>
                  <a:outerShdw blurRad="25400" algn="tl" rotWithShape="0">
                    <a:srgbClr val="000000">
                      <a:alpha val="43000"/>
                    </a:srgbClr>
                  </a:outerShdw>
                </a:effectLst>
              </a:rPr>
              <a:t>value</a:t>
            </a:r>
            <a:endParaRPr lang="it-IT" sz="1600" spc="150" dirty="0">
              <a:ln w="11430"/>
              <a:solidFill>
                <a:schemeClr val="tx1"/>
              </a:solidFill>
            </a:endParaRPr>
          </a:p>
        </p:txBody>
      </p:sp>
      <p:sp>
        <p:nvSpPr>
          <p:cNvPr id="10" name="Trapezio 9"/>
          <p:cNvSpPr/>
          <p:nvPr/>
        </p:nvSpPr>
        <p:spPr>
          <a:xfrm>
            <a:off x="3938588" y="3151188"/>
            <a:ext cx="1654175" cy="1474787"/>
          </a:xfrm>
          <a:prstGeom prst="trapezoid">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321" name="CasellaDiTesto 10"/>
          <p:cNvSpPr txBox="1">
            <a:spLocks noChangeArrowheads="1"/>
          </p:cNvSpPr>
          <p:nvPr/>
        </p:nvSpPr>
        <p:spPr bwMode="auto">
          <a:xfrm>
            <a:off x="4071938" y="3857625"/>
            <a:ext cx="1446212" cy="584200"/>
          </a:xfrm>
          <a:prstGeom prst="rect">
            <a:avLst/>
          </a:prstGeom>
          <a:noFill/>
          <a:ln w="9525">
            <a:noFill/>
            <a:miter lim="800000"/>
            <a:headEnd/>
            <a:tailEnd/>
          </a:ln>
        </p:spPr>
        <p:txBody>
          <a:bodyPr>
            <a:spAutoFit/>
          </a:bodyPr>
          <a:lstStyle/>
          <a:p>
            <a:pPr algn="ctr"/>
            <a:r>
              <a:rPr lang="it-IT" sz="1600" b="1">
                <a:solidFill>
                  <a:schemeClr val="bg1"/>
                </a:solidFill>
                <a:latin typeface="Calibri" pitchFamily="34" charset="0"/>
              </a:rPr>
              <a:t>Private development</a:t>
            </a:r>
          </a:p>
        </p:txBody>
      </p:sp>
      <p:sp>
        <p:nvSpPr>
          <p:cNvPr id="12" name="Figura a mano libera 11"/>
          <p:cNvSpPr/>
          <p:nvPr/>
        </p:nvSpPr>
        <p:spPr>
          <a:xfrm>
            <a:off x="4135438" y="3151188"/>
            <a:ext cx="1181100" cy="608012"/>
          </a:xfrm>
          <a:custGeom>
            <a:avLst/>
            <a:gdLst>
              <a:gd name="connsiteX0" fmla="*/ 914400 w 1223682"/>
              <a:gd name="connsiteY0" fmla="*/ 13447 h 618565"/>
              <a:gd name="connsiteX1" fmla="*/ 1102659 w 1223682"/>
              <a:gd name="connsiteY1" fmla="*/ 0 h 618565"/>
              <a:gd name="connsiteX2" fmla="*/ 1223682 w 1223682"/>
              <a:gd name="connsiteY2" fmla="*/ 524435 h 618565"/>
              <a:gd name="connsiteX3" fmla="*/ 1075765 w 1223682"/>
              <a:gd name="connsiteY3" fmla="*/ 134470 h 618565"/>
              <a:gd name="connsiteX4" fmla="*/ 484094 w 1223682"/>
              <a:gd name="connsiteY4" fmla="*/ 524435 h 618565"/>
              <a:gd name="connsiteX5" fmla="*/ 860612 w 1223682"/>
              <a:gd name="connsiteY5" fmla="*/ 107576 h 618565"/>
              <a:gd name="connsiteX6" fmla="*/ 0 w 1223682"/>
              <a:gd name="connsiteY6" fmla="*/ 618565 h 618565"/>
              <a:gd name="connsiteX7" fmla="*/ 645459 w 1223682"/>
              <a:gd name="connsiteY7" fmla="*/ 67235 h 618565"/>
              <a:gd name="connsiteX8" fmla="*/ 94129 w 1223682"/>
              <a:gd name="connsiteY8" fmla="*/ 26894 h 618565"/>
              <a:gd name="connsiteX9" fmla="*/ 1062318 w 1223682"/>
              <a:gd name="connsiteY9" fmla="*/ 0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3682" h="618565">
                <a:moveTo>
                  <a:pt x="914400" y="13447"/>
                </a:moveTo>
                <a:lnTo>
                  <a:pt x="1102659" y="0"/>
                </a:lnTo>
                <a:lnTo>
                  <a:pt x="1223682" y="524435"/>
                </a:lnTo>
                <a:lnTo>
                  <a:pt x="1075765" y="134470"/>
                </a:lnTo>
                <a:lnTo>
                  <a:pt x="484094" y="524435"/>
                </a:lnTo>
                <a:lnTo>
                  <a:pt x="860612" y="107576"/>
                </a:lnTo>
                <a:lnTo>
                  <a:pt x="0" y="618565"/>
                </a:lnTo>
                <a:lnTo>
                  <a:pt x="645459" y="67235"/>
                </a:lnTo>
                <a:lnTo>
                  <a:pt x="94129" y="26894"/>
                </a:lnTo>
                <a:lnTo>
                  <a:pt x="1062318" y="0"/>
                </a:lnTo>
              </a:path>
            </a:pathLst>
          </a:custGeom>
          <a:solidFill>
            <a:srgbClr val="FF0066"/>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13323" name="CasellaDiTesto 12"/>
          <p:cNvSpPr txBox="1">
            <a:spLocks noChangeArrowheads="1"/>
          </p:cNvSpPr>
          <p:nvPr/>
        </p:nvSpPr>
        <p:spPr bwMode="auto">
          <a:xfrm>
            <a:off x="4413250" y="3151188"/>
            <a:ext cx="965200" cy="307975"/>
          </a:xfrm>
          <a:prstGeom prst="rect">
            <a:avLst/>
          </a:prstGeom>
          <a:noFill/>
          <a:ln w="9525">
            <a:noFill/>
            <a:miter lim="800000"/>
            <a:headEnd/>
            <a:tailEnd/>
          </a:ln>
        </p:spPr>
        <p:txBody>
          <a:bodyPr>
            <a:spAutoFit/>
          </a:bodyPr>
          <a:lstStyle/>
          <a:p>
            <a:r>
              <a:rPr lang="it-IT" sz="1400">
                <a:solidFill>
                  <a:schemeClr val="bg1"/>
                </a:solidFill>
                <a:latin typeface="Calibri" pitchFamily="34" charset="0"/>
              </a:rPr>
              <a:t>standards</a:t>
            </a:r>
          </a:p>
        </p:txBody>
      </p:sp>
      <p:sp>
        <p:nvSpPr>
          <p:cNvPr id="14" name="Freccia in giù 13"/>
          <p:cNvSpPr/>
          <p:nvPr/>
        </p:nvSpPr>
        <p:spPr>
          <a:xfrm>
            <a:off x="4335463" y="4722813"/>
            <a:ext cx="757237" cy="492125"/>
          </a:xfrm>
          <a:prstGeom prst="downArrow">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endParaRPr lang="it-IT" sz="2000" b="1" spc="150" dirty="0">
              <a:ln w="11430"/>
              <a:solidFill>
                <a:srgbClr val="FF0066"/>
              </a:solidFill>
              <a:effectLst>
                <a:outerShdw blurRad="25400" algn="tl" rotWithShape="0">
                  <a:srgbClr val="000000">
                    <a:alpha val="43000"/>
                  </a:srgbClr>
                </a:outerShdw>
              </a:effectLst>
            </a:endParaRPr>
          </a:p>
        </p:txBody>
      </p:sp>
      <p:sp>
        <p:nvSpPr>
          <p:cNvPr id="15" name="Trapezio 14"/>
          <p:cNvSpPr/>
          <p:nvPr/>
        </p:nvSpPr>
        <p:spPr>
          <a:xfrm>
            <a:off x="3143250" y="5240338"/>
            <a:ext cx="1652588" cy="1474787"/>
          </a:xfrm>
          <a:prstGeom prst="trapezoid">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326" name="CasellaDiTesto 15"/>
          <p:cNvSpPr txBox="1">
            <a:spLocks noChangeArrowheads="1"/>
          </p:cNvSpPr>
          <p:nvPr/>
        </p:nvSpPr>
        <p:spPr bwMode="auto">
          <a:xfrm>
            <a:off x="3268663" y="5916613"/>
            <a:ext cx="1446212" cy="584200"/>
          </a:xfrm>
          <a:prstGeom prst="rect">
            <a:avLst/>
          </a:prstGeom>
          <a:noFill/>
          <a:ln w="9525">
            <a:noFill/>
            <a:miter lim="800000"/>
            <a:headEnd/>
            <a:tailEnd/>
          </a:ln>
        </p:spPr>
        <p:txBody>
          <a:bodyPr>
            <a:spAutoFit/>
          </a:bodyPr>
          <a:lstStyle/>
          <a:p>
            <a:pPr algn="ctr"/>
            <a:r>
              <a:rPr lang="it-IT" sz="1600" b="1">
                <a:solidFill>
                  <a:schemeClr val="bg1"/>
                </a:solidFill>
                <a:latin typeface="Calibri" pitchFamily="34" charset="0"/>
              </a:rPr>
              <a:t>100% Private development</a:t>
            </a:r>
          </a:p>
        </p:txBody>
      </p:sp>
      <p:sp>
        <p:nvSpPr>
          <p:cNvPr id="18" name="Croce 17"/>
          <p:cNvSpPr/>
          <p:nvPr/>
        </p:nvSpPr>
        <p:spPr>
          <a:xfrm>
            <a:off x="4878388" y="5954713"/>
            <a:ext cx="274637" cy="280987"/>
          </a:xfrm>
          <a:prstGeom prst="mathPlus">
            <a:avLst/>
          </a:prstGeom>
          <a:ln>
            <a:solidFill>
              <a:schemeClr val="tx1">
                <a:lumMod val="50000"/>
                <a:lumOff val="50000"/>
              </a:schemeClr>
            </a:solidFill>
          </a:ln>
        </p:spPr>
        <p:style>
          <a:lnRef idx="2">
            <a:schemeClr val="dk1"/>
          </a:lnRef>
          <a:fillRef idx="1">
            <a:schemeClr val="lt1"/>
          </a:fillRef>
          <a:effectRef idx="0">
            <a:schemeClr val="dk1"/>
          </a:effectRef>
          <a:fontRef idx="minor">
            <a:schemeClr val="dk1"/>
          </a:fontRef>
        </p:style>
        <p:txBody>
          <a:bodyPr anchor="ctr">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endParaRPr lang="it-IT" sz="2000" b="1" spc="150" dirty="0">
              <a:ln w="11430"/>
              <a:solidFill>
                <a:srgbClr val="FF0066"/>
              </a:solidFill>
              <a:effectLst>
                <a:outerShdw blurRad="25400" algn="tl" rotWithShape="0">
                  <a:srgbClr val="000000">
                    <a:alpha val="43000"/>
                  </a:srgbClr>
                </a:outerShdw>
              </a:effectLst>
            </a:endParaRPr>
          </a:p>
        </p:txBody>
      </p:sp>
      <p:sp>
        <p:nvSpPr>
          <p:cNvPr id="19" name="Figura a mano libera 18"/>
          <p:cNvSpPr/>
          <p:nvPr/>
        </p:nvSpPr>
        <p:spPr>
          <a:xfrm>
            <a:off x="3357563" y="5214938"/>
            <a:ext cx="1179512" cy="608012"/>
          </a:xfrm>
          <a:custGeom>
            <a:avLst/>
            <a:gdLst>
              <a:gd name="connsiteX0" fmla="*/ 914400 w 1223682"/>
              <a:gd name="connsiteY0" fmla="*/ 13447 h 618565"/>
              <a:gd name="connsiteX1" fmla="*/ 1102659 w 1223682"/>
              <a:gd name="connsiteY1" fmla="*/ 0 h 618565"/>
              <a:gd name="connsiteX2" fmla="*/ 1223682 w 1223682"/>
              <a:gd name="connsiteY2" fmla="*/ 524435 h 618565"/>
              <a:gd name="connsiteX3" fmla="*/ 1075765 w 1223682"/>
              <a:gd name="connsiteY3" fmla="*/ 134470 h 618565"/>
              <a:gd name="connsiteX4" fmla="*/ 484094 w 1223682"/>
              <a:gd name="connsiteY4" fmla="*/ 524435 h 618565"/>
              <a:gd name="connsiteX5" fmla="*/ 860612 w 1223682"/>
              <a:gd name="connsiteY5" fmla="*/ 107576 h 618565"/>
              <a:gd name="connsiteX6" fmla="*/ 0 w 1223682"/>
              <a:gd name="connsiteY6" fmla="*/ 618565 h 618565"/>
              <a:gd name="connsiteX7" fmla="*/ 645459 w 1223682"/>
              <a:gd name="connsiteY7" fmla="*/ 67235 h 618565"/>
              <a:gd name="connsiteX8" fmla="*/ 94129 w 1223682"/>
              <a:gd name="connsiteY8" fmla="*/ 26894 h 618565"/>
              <a:gd name="connsiteX9" fmla="*/ 1062318 w 1223682"/>
              <a:gd name="connsiteY9" fmla="*/ 0 h 618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3682" h="618565">
                <a:moveTo>
                  <a:pt x="914400" y="13447"/>
                </a:moveTo>
                <a:lnTo>
                  <a:pt x="1102659" y="0"/>
                </a:lnTo>
                <a:lnTo>
                  <a:pt x="1223682" y="524435"/>
                </a:lnTo>
                <a:lnTo>
                  <a:pt x="1075765" y="134470"/>
                </a:lnTo>
                <a:lnTo>
                  <a:pt x="484094" y="524435"/>
                </a:lnTo>
                <a:lnTo>
                  <a:pt x="860612" y="107576"/>
                </a:lnTo>
                <a:lnTo>
                  <a:pt x="0" y="618565"/>
                </a:lnTo>
                <a:lnTo>
                  <a:pt x="645459" y="67235"/>
                </a:lnTo>
                <a:lnTo>
                  <a:pt x="94129" y="26894"/>
                </a:lnTo>
                <a:lnTo>
                  <a:pt x="1062318" y="0"/>
                </a:lnTo>
              </a:path>
            </a:pathLst>
          </a:custGeom>
          <a:noFill/>
          <a:ln w="28575">
            <a:solidFill>
              <a:schemeClr val="tx1"/>
            </a:solid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pic>
        <p:nvPicPr>
          <p:cNvPr id="20" name="Immagine 19" descr="moneta.gif"/>
          <p:cNvPicPr>
            <a:picLocks noChangeAspect="1"/>
          </p:cNvPicPr>
          <p:nvPr/>
        </p:nvPicPr>
        <p:blipFill>
          <a:blip r:embed="rId3" cstate="print">
            <a:duotone>
              <a:prstClr val="black"/>
              <a:schemeClr val="accent2">
                <a:tint val="45000"/>
                <a:satMod val="400000"/>
              </a:schemeClr>
            </a:duotone>
            <a:lum bright="34000" contrast="20000"/>
          </a:blip>
          <a:stretch>
            <a:fillRect/>
          </a:stretch>
        </p:blipFill>
        <p:spPr>
          <a:xfrm>
            <a:off x="5929322" y="4429132"/>
            <a:ext cx="1247604" cy="1193862"/>
          </a:xfrm>
          <a:prstGeom prst="rect">
            <a:avLst/>
          </a:prstGeom>
        </p:spPr>
      </p:pic>
      <p:pic>
        <p:nvPicPr>
          <p:cNvPr id="21" name="Immagine 20" descr="moneta.gif"/>
          <p:cNvPicPr>
            <a:picLocks noChangeAspect="1"/>
          </p:cNvPicPr>
          <p:nvPr/>
        </p:nvPicPr>
        <p:blipFill>
          <a:blip r:embed="rId3" cstate="print">
            <a:duotone>
              <a:prstClr val="black"/>
              <a:schemeClr val="accent2">
                <a:tint val="45000"/>
                <a:satMod val="400000"/>
              </a:schemeClr>
            </a:duotone>
            <a:lum bright="7000" contrast="-1000"/>
          </a:blip>
          <a:stretch>
            <a:fillRect/>
          </a:stretch>
        </p:blipFill>
        <p:spPr>
          <a:xfrm>
            <a:off x="5429256" y="4786322"/>
            <a:ext cx="1247604" cy="1193862"/>
          </a:xfrm>
          <a:prstGeom prst="rect">
            <a:avLst/>
          </a:prstGeom>
        </p:spPr>
      </p:pic>
      <p:sp>
        <p:nvSpPr>
          <p:cNvPr id="13331" name="CasellaDiTesto 21"/>
          <p:cNvSpPr txBox="1">
            <a:spLocks noChangeArrowheads="1"/>
          </p:cNvSpPr>
          <p:nvPr/>
        </p:nvSpPr>
        <p:spPr bwMode="auto">
          <a:xfrm>
            <a:off x="5273675" y="6007100"/>
            <a:ext cx="3870325" cy="708025"/>
          </a:xfrm>
          <a:prstGeom prst="rect">
            <a:avLst/>
          </a:prstGeom>
          <a:noFill/>
          <a:ln w="9525">
            <a:noFill/>
            <a:miter lim="800000"/>
            <a:headEnd/>
            <a:tailEnd/>
          </a:ln>
        </p:spPr>
        <p:txBody>
          <a:bodyPr>
            <a:spAutoFit/>
          </a:bodyPr>
          <a:lstStyle/>
          <a:p>
            <a:r>
              <a:rPr lang="it-IT" b="1">
                <a:latin typeface="Calibri" pitchFamily="34" charset="0"/>
              </a:rPr>
              <a:t>Expropriation allowance since 2008                                </a:t>
            </a:r>
            <a:r>
              <a:rPr lang="it-IT" sz="1100" b="1">
                <a:latin typeface="Calibri" pitchFamily="34" charset="0"/>
              </a:rPr>
              <a:t>(Compensative costs paied as 100% of the market value assessed to the area share to withold)</a:t>
            </a:r>
          </a:p>
        </p:txBody>
      </p:sp>
      <p:sp>
        <p:nvSpPr>
          <p:cNvPr id="24" name="Segnaposto numero diapositiva 23"/>
          <p:cNvSpPr>
            <a:spLocks noGrp="1"/>
          </p:cNvSpPr>
          <p:nvPr>
            <p:ph type="sldNum" sz="quarter" idx="12"/>
          </p:nvPr>
        </p:nvSpPr>
        <p:spPr/>
        <p:txBody>
          <a:bodyPr/>
          <a:lstStyle/>
          <a:p>
            <a:pPr>
              <a:defRPr/>
            </a:pPr>
            <a:fld id="{C25E3FD3-4607-4159-A05F-F89CCBB0786F}" type="slidenum">
              <a:rPr lang="it-IT"/>
              <a:pPr>
                <a:defRPr/>
              </a:pPr>
              <a:t>7</a:t>
            </a:fld>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asellaDiTesto 3"/>
          <p:cNvSpPr txBox="1">
            <a:spLocks noChangeArrowheads="1"/>
          </p:cNvSpPr>
          <p:nvPr/>
        </p:nvSpPr>
        <p:spPr bwMode="auto">
          <a:xfrm>
            <a:off x="1928813" y="1785938"/>
            <a:ext cx="7215187" cy="2289175"/>
          </a:xfrm>
          <a:prstGeom prst="rect">
            <a:avLst/>
          </a:prstGeom>
          <a:noFill/>
          <a:ln w="9525">
            <a:noFill/>
            <a:miter lim="800000"/>
            <a:headEnd/>
            <a:tailEnd/>
          </a:ln>
        </p:spPr>
        <p:txBody>
          <a:bodyPr>
            <a:spAutoFit/>
          </a:bodyPr>
          <a:lstStyle/>
          <a:p>
            <a:r>
              <a:rPr lang="it-IT">
                <a:latin typeface="Calibri" pitchFamily="34" charset="0"/>
              </a:rPr>
              <a:t>The new law, imposing a double price for Compensative Costs,  doesn’t expresses anymore the reciprocal exchange of advantages and attractiveness, between private and public subjects. </a:t>
            </a:r>
          </a:p>
          <a:p>
            <a:endParaRPr lang="it-IT">
              <a:latin typeface="Calibri" pitchFamily="34" charset="0"/>
            </a:endParaRPr>
          </a:p>
          <a:p>
            <a:endParaRPr lang="it-IT">
              <a:latin typeface="Calibri" pitchFamily="34" charset="0"/>
            </a:endParaRPr>
          </a:p>
          <a:p>
            <a:r>
              <a:rPr lang="it-IT">
                <a:latin typeface="Calibri" pitchFamily="34" charset="0"/>
              </a:rPr>
              <a:t>	In addition, during last few years, the well-known conflict of                                   i	interest existing between the local urban developers (the City and 	the Real Estate Investors) has been amplified:</a:t>
            </a:r>
          </a:p>
        </p:txBody>
      </p:sp>
      <p:sp>
        <p:nvSpPr>
          <p:cNvPr id="20" name="Rettangolo arrotondato 19"/>
          <p:cNvSpPr/>
          <p:nvPr/>
        </p:nvSpPr>
        <p:spPr>
          <a:xfrm rot="896650">
            <a:off x="1239838" y="5487988"/>
            <a:ext cx="1071562" cy="50006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100"/>
              </a:lnSpc>
              <a:spcBef>
                <a:spcPts val="0"/>
              </a:spcBef>
              <a:spcAft>
                <a:spcPts val="0"/>
              </a:spcAft>
              <a:defRPr/>
            </a:pPr>
            <a:r>
              <a:rPr lang="it-IT" sz="1400" dirty="0">
                <a:solidFill>
                  <a:schemeClr val="tx1"/>
                </a:solidFill>
              </a:rPr>
              <a:t>A </a:t>
            </a:r>
            <a:r>
              <a:rPr lang="it-IT" sz="1400" dirty="0" err="1">
                <a:solidFill>
                  <a:schemeClr val="tx1"/>
                </a:solidFill>
              </a:rPr>
              <a:t>lack</a:t>
            </a:r>
            <a:r>
              <a:rPr lang="it-IT" sz="1400" dirty="0">
                <a:solidFill>
                  <a:schemeClr val="tx1"/>
                </a:solidFill>
              </a:rPr>
              <a:t> in </a:t>
            </a:r>
            <a:r>
              <a:rPr lang="it-IT" sz="1050" dirty="0" err="1">
                <a:solidFill>
                  <a:schemeClr val="tx1"/>
                </a:solidFill>
              </a:rPr>
              <a:t>local</a:t>
            </a:r>
            <a:r>
              <a:rPr lang="it-IT" sz="1050" dirty="0">
                <a:solidFill>
                  <a:schemeClr val="tx1"/>
                </a:solidFill>
              </a:rPr>
              <a:t> </a:t>
            </a:r>
            <a:r>
              <a:rPr lang="it-IT" sz="1050" dirty="0" err="1">
                <a:solidFill>
                  <a:schemeClr val="tx1"/>
                </a:solidFill>
              </a:rPr>
              <a:t>economic</a:t>
            </a:r>
            <a:r>
              <a:rPr lang="it-IT" sz="1050" dirty="0">
                <a:solidFill>
                  <a:schemeClr val="tx1"/>
                </a:solidFill>
              </a:rPr>
              <a:t> </a:t>
            </a:r>
            <a:r>
              <a:rPr lang="it-IT" sz="1400" dirty="0" err="1">
                <a:solidFill>
                  <a:schemeClr val="tx1"/>
                </a:solidFill>
              </a:rPr>
              <a:t>resources</a:t>
            </a:r>
            <a:endParaRPr lang="it-IT" sz="1400" dirty="0">
              <a:solidFill>
                <a:schemeClr val="tx1"/>
              </a:solidFill>
            </a:endParaRPr>
          </a:p>
        </p:txBody>
      </p:sp>
      <p:sp>
        <p:nvSpPr>
          <p:cNvPr id="21" name="Triangolo isoscele 20"/>
          <p:cNvSpPr/>
          <p:nvPr/>
        </p:nvSpPr>
        <p:spPr>
          <a:xfrm>
            <a:off x="1428750" y="6286500"/>
            <a:ext cx="500063" cy="428625"/>
          </a:xfrm>
          <a:prstGeom prs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2" name="Rettangolo 21"/>
          <p:cNvSpPr/>
          <p:nvPr/>
        </p:nvSpPr>
        <p:spPr>
          <a:xfrm rot="591588">
            <a:off x="209550" y="6096000"/>
            <a:ext cx="3071813" cy="214313"/>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3" name="Rettangolo arrotondato 22"/>
          <p:cNvSpPr/>
          <p:nvPr/>
        </p:nvSpPr>
        <p:spPr>
          <a:xfrm>
            <a:off x="71438" y="5291138"/>
            <a:ext cx="1071562" cy="50006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100"/>
              </a:lnSpc>
              <a:spcBef>
                <a:spcPts val="0"/>
              </a:spcBef>
              <a:spcAft>
                <a:spcPts val="0"/>
              </a:spcAft>
              <a:defRPr/>
            </a:pPr>
            <a:r>
              <a:rPr lang="it-IT" sz="1400" b="1" dirty="0" err="1">
                <a:solidFill>
                  <a:srgbClr val="FF0066"/>
                </a:solidFill>
              </a:rPr>
              <a:t>Bank</a:t>
            </a:r>
            <a:r>
              <a:rPr lang="it-IT" sz="1400" b="1" dirty="0">
                <a:solidFill>
                  <a:srgbClr val="FF0066"/>
                </a:solidFill>
              </a:rPr>
              <a:t> Rate down </a:t>
            </a:r>
            <a:r>
              <a:rPr lang="it-IT" sz="1400" b="1" dirty="0" err="1">
                <a:solidFill>
                  <a:srgbClr val="FF0066"/>
                </a:solidFill>
              </a:rPr>
              <a:t>to</a:t>
            </a:r>
            <a:r>
              <a:rPr lang="it-IT" sz="1400" b="1" dirty="0">
                <a:solidFill>
                  <a:srgbClr val="FF0066"/>
                </a:solidFill>
              </a:rPr>
              <a:t> 1%</a:t>
            </a:r>
          </a:p>
        </p:txBody>
      </p:sp>
      <p:sp>
        <p:nvSpPr>
          <p:cNvPr id="24" name="Rettangolo arrotondato 23"/>
          <p:cNvSpPr/>
          <p:nvPr/>
        </p:nvSpPr>
        <p:spPr>
          <a:xfrm rot="465406">
            <a:off x="2614613" y="5716588"/>
            <a:ext cx="1071562" cy="500062"/>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100"/>
              </a:lnSpc>
              <a:spcBef>
                <a:spcPts val="0"/>
              </a:spcBef>
              <a:spcAft>
                <a:spcPts val="0"/>
              </a:spcAft>
              <a:defRPr/>
            </a:pPr>
            <a:r>
              <a:rPr lang="it-IT" sz="1100" dirty="0" err="1">
                <a:solidFill>
                  <a:schemeClr val="tx1"/>
                </a:solidFill>
              </a:rPr>
              <a:t>Decreasing</a:t>
            </a:r>
            <a:r>
              <a:rPr lang="it-IT" sz="1100" dirty="0">
                <a:solidFill>
                  <a:schemeClr val="tx1"/>
                </a:solidFill>
              </a:rPr>
              <a:t> </a:t>
            </a:r>
            <a:r>
              <a:rPr lang="it-IT" sz="1100" dirty="0" err="1">
                <a:solidFill>
                  <a:schemeClr val="tx1"/>
                </a:solidFill>
              </a:rPr>
              <a:t>Risk</a:t>
            </a:r>
            <a:r>
              <a:rPr lang="it-IT" sz="1100" dirty="0">
                <a:solidFill>
                  <a:schemeClr val="tx1"/>
                </a:solidFill>
              </a:rPr>
              <a:t> </a:t>
            </a:r>
            <a:r>
              <a:rPr lang="it-IT" sz="1100" dirty="0" err="1">
                <a:solidFill>
                  <a:schemeClr val="tx1"/>
                </a:solidFill>
              </a:rPr>
              <a:t>Inclination</a:t>
            </a:r>
            <a:endParaRPr lang="it-IT" sz="1100" dirty="0">
              <a:solidFill>
                <a:schemeClr val="tx1"/>
              </a:solidFill>
            </a:endParaRPr>
          </a:p>
        </p:txBody>
      </p:sp>
      <p:sp>
        <p:nvSpPr>
          <p:cNvPr id="25" name="Rettangolo arrotondato 24"/>
          <p:cNvSpPr/>
          <p:nvPr/>
        </p:nvSpPr>
        <p:spPr>
          <a:xfrm rot="21177546">
            <a:off x="2401888" y="5080000"/>
            <a:ext cx="1071562" cy="500063"/>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100"/>
              </a:lnSpc>
              <a:spcBef>
                <a:spcPts val="0"/>
              </a:spcBef>
              <a:spcAft>
                <a:spcPts val="0"/>
              </a:spcAft>
              <a:defRPr/>
            </a:pPr>
            <a:r>
              <a:rPr lang="it-IT" sz="1200" dirty="0" err="1">
                <a:solidFill>
                  <a:schemeClr val="tx1"/>
                </a:solidFill>
              </a:rPr>
              <a:t>Trust-feelings</a:t>
            </a:r>
            <a:r>
              <a:rPr lang="it-IT" sz="1200" dirty="0">
                <a:solidFill>
                  <a:schemeClr val="tx1"/>
                </a:solidFill>
              </a:rPr>
              <a:t> </a:t>
            </a:r>
            <a:r>
              <a:rPr lang="it-IT" sz="1200" dirty="0" err="1">
                <a:solidFill>
                  <a:schemeClr val="tx1"/>
                </a:solidFill>
              </a:rPr>
              <a:t>decreasing</a:t>
            </a:r>
            <a:endParaRPr lang="it-IT" sz="1400" dirty="0">
              <a:solidFill>
                <a:schemeClr val="tx1"/>
              </a:solidFill>
            </a:endParaRPr>
          </a:p>
        </p:txBody>
      </p:sp>
      <p:sp>
        <p:nvSpPr>
          <p:cNvPr id="27" name="Ovale 26"/>
          <p:cNvSpPr/>
          <p:nvPr/>
        </p:nvSpPr>
        <p:spPr>
          <a:xfrm>
            <a:off x="1428750" y="3000375"/>
            <a:ext cx="1357313" cy="1357313"/>
          </a:xfrm>
          <a:prstGeom prst="ellipse">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200" dirty="0"/>
          </a:p>
        </p:txBody>
      </p:sp>
      <p:sp>
        <p:nvSpPr>
          <p:cNvPr id="28" name="Ovale 27"/>
          <p:cNvSpPr/>
          <p:nvPr/>
        </p:nvSpPr>
        <p:spPr>
          <a:xfrm>
            <a:off x="571500" y="1643063"/>
            <a:ext cx="1285875" cy="1285875"/>
          </a:xfrm>
          <a:prstGeom prst="ellipse">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sz="1400" b="1" dirty="0"/>
          </a:p>
        </p:txBody>
      </p:sp>
      <p:sp>
        <p:nvSpPr>
          <p:cNvPr id="14347" name="CasellaDiTesto 28"/>
          <p:cNvSpPr txBox="1">
            <a:spLocks noChangeArrowheads="1"/>
          </p:cNvSpPr>
          <p:nvPr/>
        </p:nvSpPr>
        <p:spPr bwMode="auto">
          <a:xfrm>
            <a:off x="1500188" y="3214688"/>
            <a:ext cx="1285875" cy="954087"/>
          </a:xfrm>
          <a:prstGeom prst="rect">
            <a:avLst/>
          </a:prstGeom>
          <a:noFill/>
          <a:ln w="9525">
            <a:noFill/>
            <a:miter lim="800000"/>
            <a:headEnd/>
            <a:tailEnd/>
          </a:ln>
        </p:spPr>
        <p:txBody>
          <a:bodyPr>
            <a:spAutoFit/>
          </a:bodyPr>
          <a:lstStyle/>
          <a:p>
            <a:pPr algn="ctr"/>
            <a:r>
              <a:rPr lang="it-IT" sz="1400" b="1">
                <a:solidFill>
                  <a:schemeClr val="bg1"/>
                </a:solidFill>
                <a:latin typeface="Calibri" pitchFamily="34" charset="0"/>
              </a:rPr>
              <a:t>THE </a:t>
            </a:r>
            <a:r>
              <a:rPr lang="it-IT" sz="1200" b="1">
                <a:solidFill>
                  <a:schemeClr val="bg1"/>
                </a:solidFill>
                <a:latin typeface="Calibri" pitchFamily="34" charset="0"/>
              </a:rPr>
              <a:t>INTERNATIONAL</a:t>
            </a:r>
            <a:r>
              <a:rPr lang="it-IT" sz="1400" b="1">
                <a:solidFill>
                  <a:schemeClr val="bg1"/>
                </a:solidFill>
                <a:latin typeface="Calibri" pitchFamily="34" charset="0"/>
              </a:rPr>
              <a:t> FINANCIAL CRISIS</a:t>
            </a:r>
          </a:p>
        </p:txBody>
      </p:sp>
      <p:sp>
        <p:nvSpPr>
          <p:cNvPr id="14348" name="CasellaDiTesto 29"/>
          <p:cNvSpPr txBox="1">
            <a:spLocks noChangeArrowheads="1"/>
          </p:cNvSpPr>
          <p:nvPr/>
        </p:nvSpPr>
        <p:spPr bwMode="auto">
          <a:xfrm>
            <a:off x="571500" y="1857375"/>
            <a:ext cx="1285875" cy="1092200"/>
          </a:xfrm>
          <a:prstGeom prst="rect">
            <a:avLst/>
          </a:prstGeom>
          <a:noFill/>
          <a:ln w="9525">
            <a:noFill/>
            <a:miter lim="800000"/>
            <a:headEnd/>
            <a:tailEnd/>
          </a:ln>
        </p:spPr>
        <p:txBody>
          <a:bodyPr>
            <a:spAutoFit/>
          </a:bodyPr>
          <a:lstStyle/>
          <a:p>
            <a:pPr algn="ctr"/>
            <a:r>
              <a:rPr lang="it-IT" sz="1300" b="1">
                <a:solidFill>
                  <a:schemeClr val="bg1"/>
                </a:solidFill>
                <a:latin typeface="Calibri" pitchFamily="34" charset="0"/>
              </a:rPr>
              <a:t>COMPENSATIVE COSTS AT 100% OF THE MARKET </a:t>
            </a:r>
          </a:p>
          <a:p>
            <a:pPr algn="ctr"/>
            <a:r>
              <a:rPr lang="it-IT" sz="1300" b="1">
                <a:solidFill>
                  <a:schemeClr val="bg1"/>
                </a:solidFill>
                <a:latin typeface="Calibri" pitchFamily="34" charset="0"/>
              </a:rPr>
              <a:t>VALUE</a:t>
            </a:r>
          </a:p>
        </p:txBody>
      </p:sp>
      <p:sp>
        <p:nvSpPr>
          <p:cNvPr id="31" name="Titolo 1"/>
          <p:cNvSpPr>
            <a:spLocks noGrp="1"/>
          </p:cNvSpPr>
          <p:nvPr>
            <p:ph type="title"/>
          </p:nvPr>
        </p:nvSpPr>
        <p:spPr/>
        <p:txBody>
          <a:bodyPr rtlCol="0">
            <a:normAutofit fontScale="90000"/>
          </a:bodyPr>
          <a:lstStyle/>
          <a:p>
            <a:pPr eaLnBrk="1" fontAlgn="auto" hangingPunct="1">
              <a:spcAft>
                <a:spcPts val="0"/>
              </a:spcAft>
              <a:defRPr/>
            </a:pPr>
            <a:r>
              <a:rPr lang="it-IT" b="1" dirty="0" smtClean="0"/>
              <a:t>A CHANGE IN THE PUBLIC STANDARD SERVICES ASSESSMENT</a:t>
            </a:r>
            <a:endParaRPr lang="it-IT" b="1" dirty="0"/>
          </a:p>
        </p:txBody>
      </p:sp>
      <p:sp>
        <p:nvSpPr>
          <p:cNvPr id="14350" name="CasellaDiTesto 31"/>
          <p:cNvSpPr txBox="1">
            <a:spLocks noChangeArrowheads="1"/>
          </p:cNvSpPr>
          <p:nvPr/>
        </p:nvSpPr>
        <p:spPr bwMode="auto">
          <a:xfrm>
            <a:off x="3857625" y="4572000"/>
            <a:ext cx="4857750" cy="646113"/>
          </a:xfrm>
          <a:prstGeom prst="rect">
            <a:avLst/>
          </a:prstGeom>
          <a:noFill/>
          <a:ln w="9525">
            <a:noFill/>
            <a:miter lim="800000"/>
            <a:headEnd/>
            <a:tailEnd/>
          </a:ln>
        </p:spPr>
        <p:txBody>
          <a:bodyPr>
            <a:spAutoFit/>
          </a:bodyPr>
          <a:lstStyle/>
          <a:p>
            <a:r>
              <a:rPr lang="it-IT" b="1">
                <a:solidFill>
                  <a:srgbClr val="FF0066"/>
                </a:solidFill>
                <a:latin typeface="Calibri" pitchFamily="34" charset="0"/>
              </a:rPr>
              <a:t>THE ECONOMIC PLANS AND PROJECTS FEASIBILITY TENDS TO BE EXTREMELY REDUCED</a:t>
            </a:r>
          </a:p>
        </p:txBody>
      </p:sp>
      <p:sp>
        <p:nvSpPr>
          <p:cNvPr id="14351" name="CasellaDiTesto 32"/>
          <p:cNvSpPr txBox="1">
            <a:spLocks noChangeArrowheads="1"/>
          </p:cNvSpPr>
          <p:nvPr/>
        </p:nvSpPr>
        <p:spPr bwMode="auto">
          <a:xfrm>
            <a:off x="3929063" y="5500688"/>
            <a:ext cx="4857750" cy="923925"/>
          </a:xfrm>
          <a:prstGeom prst="rect">
            <a:avLst/>
          </a:prstGeom>
          <a:noFill/>
          <a:ln w="9525">
            <a:noFill/>
            <a:miter lim="800000"/>
            <a:headEnd/>
            <a:tailEnd/>
          </a:ln>
        </p:spPr>
        <p:txBody>
          <a:bodyPr>
            <a:spAutoFit/>
          </a:bodyPr>
          <a:lstStyle/>
          <a:p>
            <a:r>
              <a:rPr lang="it-IT" b="1">
                <a:solidFill>
                  <a:srgbClr val="FF0066"/>
                </a:solidFill>
                <a:latin typeface="Calibri" pitchFamily="34" charset="0"/>
              </a:rPr>
              <a:t>IF PRIVATE DEVELOPERS RESTRAIN THEIR BUSINESS, THE LOCAL BODIES LOSE BOTH PHISICAL AND ECONOMIC RESOURCES</a:t>
            </a:r>
          </a:p>
        </p:txBody>
      </p:sp>
      <p:sp>
        <p:nvSpPr>
          <p:cNvPr id="34" name="Rettangolo arrotondato 33"/>
          <p:cNvSpPr/>
          <p:nvPr/>
        </p:nvSpPr>
        <p:spPr>
          <a:xfrm rot="512957">
            <a:off x="1041400" y="4781550"/>
            <a:ext cx="1071563" cy="500063"/>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100"/>
              </a:lnSpc>
              <a:spcBef>
                <a:spcPts val="0"/>
              </a:spcBef>
              <a:spcAft>
                <a:spcPts val="0"/>
              </a:spcAft>
              <a:defRPr/>
            </a:pPr>
            <a:r>
              <a:rPr lang="it-IT" sz="1400" dirty="0">
                <a:solidFill>
                  <a:schemeClr val="tx1"/>
                </a:solidFill>
              </a:rPr>
              <a:t>A </a:t>
            </a:r>
            <a:r>
              <a:rPr lang="it-IT" sz="1400" dirty="0" err="1">
                <a:solidFill>
                  <a:schemeClr val="tx1"/>
                </a:solidFill>
              </a:rPr>
              <a:t>lack</a:t>
            </a:r>
            <a:r>
              <a:rPr lang="it-IT" sz="1400" dirty="0">
                <a:solidFill>
                  <a:schemeClr val="tx1"/>
                </a:solidFill>
              </a:rPr>
              <a:t> in </a:t>
            </a:r>
            <a:r>
              <a:rPr lang="it-IT" sz="1400" dirty="0" err="1">
                <a:solidFill>
                  <a:schemeClr val="tx1"/>
                </a:solidFill>
              </a:rPr>
              <a:t>Buildable</a:t>
            </a:r>
            <a:r>
              <a:rPr lang="it-IT" sz="1400" dirty="0">
                <a:solidFill>
                  <a:schemeClr val="tx1"/>
                </a:solidFill>
              </a:rPr>
              <a:t> </a:t>
            </a:r>
            <a:r>
              <a:rPr lang="it-IT" sz="1400" dirty="0" err="1">
                <a:solidFill>
                  <a:schemeClr val="tx1"/>
                </a:solidFill>
              </a:rPr>
              <a:t>areas</a:t>
            </a:r>
            <a:endParaRPr lang="it-IT" sz="1400" dirty="0">
              <a:solidFill>
                <a:schemeClr val="tx1"/>
              </a:solidFill>
            </a:endParaRPr>
          </a:p>
        </p:txBody>
      </p:sp>
      <p:sp>
        <p:nvSpPr>
          <p:cNvPr id="35" name="Rettangolo arrotondato 34"/>
          <p:cNvSpPr/>
          <p:nvPr/>
        </p:nvSpPr>
        <p:spPr>
          <a:xfrm rot="20848913">
            <a:off x="2384425" y="4349750"/>
            <a:ext cx="1071563" cy="500063"/>
          </a:xfrm>
          <a:prstGeom prst="round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ts val="1100"/>
              </a:lnSpc>
              <a:spcBef>
                <a:spcPts val="0"/>
              </a:spcBef>
              <a:spcAft>
                <a:spcPts val="0"/>
              </a:spcAft>
              <a:defRPr/>
            </a:pPr>
            <a:r>
              <a:rPr lang="it-IT" sz="1200" dirty="0" err="1">
                <a:solidFill>
                  <a:schemeClr val="tx1"/>
                </a:solidFill>
              </a:rPr>
              <a:t>U-turn</a:t>
            </a:r>
            <a:r>
              <a:rPr lang="it-IT" sz="1200" dirty="0">
                <a:solidFill>
                  <a:schemeClr val="tx1"/>
                </a:solidFill>
              </a:rPr>
              <a:t> in the </a:t>
            </a:r>
            <a:r>
              <a:rPr lang="it-IT" sz="900" dirty="0" err="1">
                <a:solidFill>
                  <a:schemeClr val="tx1"/>
                </a:solidFill>
              </a:rPr>
              <a:t>Italian</a:t>
            </a:r>
            <a:r>
              <a:rPr lang="it-IT" sz="900" dirty="0">
                <a:solidFill>
                  <a:schemeClr val="tx1"/>
                </a:solidFill>
              </a:rPr>
              <a:t> </a:t>
            </a:r>
            <a:r>
              <a:rPr lang="it-IT" sz="900" dirty="0" err="1">
                <a:solidFill>
                  <a:schemeClr val="tx1"/>
                </a:solidFill>
              </a:rPr>
              <a:t>Real</a:t>
            </a:r>
            <a:r>
              <a:rPr lang="it-IT" sz="900" dirty="0">
                <a:solidFill>
                  <a:schemeClr val="tx1"/>
                </a:solidFill>
              </a:rPr>
              <a:t> Estate </a:t>
            </a:r>
            <a:r>
              <a:rPr lang="it-IT" sz="1200" dirty="0" err="1">
                <a:solidFill>
                  <a:schemeClr val="tx1"/>
                </a:solidFill>
              </a:rPr>
              <a:t>markets</a:t>
            </a:r>
            <a:endParaRPr lang="it-IT" sz="1400" dirty="0">
              <a:solidFill>
                <a:schemeClr val="tx1"/>
              </a:solidFill>
            </a:endParaRPr>
          </a:p>
        </p:txBody>
      </p:sp>
      <p:sp>
        <p:nvSpPr>
          <p:cNvPr id="19" name="Segnaposto numero diapositiva 18"/>
          <p:cNvSpPr>
            <a:spLocks noGrp="1"/>
          </p:cNvSpPr>
          <p:nvPr>
            <p:ph type="sldNum" sz="quarter" idx="12"/>
          </p:nvPr>
        </p:nvSpPr>
        <p:spPr/>
        <p:txBody>
          <a:bodyPr/>
          <a:lstStyle/>
          <a:p>
            <a:pPr>
              <a:defRPr/>
            </a:pPr>
            <a:fld id="{B30C90F0-E17F-46AF-99E4-C47E8E5408D3}" type="slidenum">
              <a:rPr lang="it-IT"/>
              <a:pPr>
                <a:defRPr/>
              </a:pPr>
              <a:t>8</a:t>
            </a:fld>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3"/>
          <p:cNvSpPr>
            <a:spLocks noGrp="1"/>
          </p:cNvSpPr>
          <p:nvPr>
            <p:ph type="title"/>
          </p:nvPr>
        </p:nvSpPr>
        <p:spPr>
          <a:xfrm>
            <a:off x="457200" y="184150"/>
            <a:ext cx="8229600" cy="1323975"/>
          </a:xfrm>
        </p:spPr>
        <p:txBody>
          <a:bodyPr>
            <a:spAutoFit/>
          </a:bodyPr>
          <a:lstStyle/>
          <a:p>
            <a:pPr eaLnBrk="1" hangingPunct="1"/>
            <a:r>
              <a:rPr lang="it-IT" sz="4000" b="1" smtClean="0"/>
              <a:t>THE SOLUTION PROPOSED BY THE TURIN CITY </a:t>
            </a:r>
          </a:p>
        </p:txBody>
      </p:sp>
      <p:sp>
        <p:nvSpPr>
          <p:cNvPr id="15363" name="CasellaDiTesto 6"/>
          <p:cNvSpPr txBox="1">
            <a:spLocks noChangeArrowheads="1"/>
          </p:cNvSpPr>
          <p:nvPr/>
        </p:nvSpPr>
        <p:spPr bwMode="auto">
          <a:xfrm>
            <a:off x="928688" y="1989138"/>
            <a:ext cx="8001000" cy="646112"/>
          </a:xfrm>
          <a:prstGeom prst="rect">
            <a:avLst/>
          </a:prstGeom>
          <a:noFill/>
          <a:ln w="9525">
            <a:noFill/>
            <a:miter lim="800000"/>
            <a:headEnd/>
            <a:tailEnd/>
          </a:ln>
        </p:spPr>
        <p:txBody>
          <a:bodyPr>
            <a:spAutoFit/>
          </a:bodyPr>
          <a:lstStyle/>
          <a:p>
            <a:r>
              <a:rPr lang="it-IT">
                <a:latin typeface="Calibri" pitchFamily="34" charset="0"/>
              </a:rPr>
              <a:t>The traditional TOP-DOWN planning activity has shown it’s limit.</a:t>
            </a:r>
          </a:p>
          <a:p>
            <a:r>
              <a:rPr lang="it-IT">
                <a:latin typeface="Calibri" pitchFamily="34" charset="0"/>
              </a:rPr>
              <a:t>A more </a:t>
            </a:r>
            <a:r>
              <a:rPr lang="en-US">
                <a:latin typeface="Calibri" pitchFamily="34" charset="0"/>
              </a:rPr>
              <a:t>satisfying </a:t>
            </a:r>
            <a:r>
              <a:rPr lang="it-IT">
                <a:latin typeface="Calibri" pitchFamily="34" charset="0"/>
              </a:rPr>
              <a:t>tuning between PRIVATE and PUBLIC  actors was requested</a:t>
            </a:r>
          </a:p>
        </p:txBody>
      </p:sp>
      <p:sp>
        <p:nvSpPr>
          <p:cNvPr id="15364" name="CasellaDiTesto 9"/>
          <p:cNvSpPr txBox="1">
            <a:spLocks noChangeArrowheads="1"/>
          </p:cNvSpPr>
          <p:nvPr/>
        </p:nvSpPr>
        <p:spPr bwMode="auto">
          <a:xfrm>
            <a:off x="928688" y="2943225"/>
            <a:ext cx="8535987" cy="1200150"/>
          </a:xfrm>
          <a:prstGeom prst="rect">
            <a:avLst/>
          </a:prstGeom>
          <a:noFill/>
          <a:ln w="9525">
            <a:noFill/>
            <a:miter lim="800000"/>
            <a:headEnd/>
            <a:tailEnd/>
          </a:ln>
        </p:spPr>
        <p:txBody>
          <a:bodyPr>
            <a:spAutoFit/>
          </a:bodyPr>
          <a:lstStyle/>
          <a:p>
            <a:r>
              <a:rPr lang="it-IT">
                <a:latin typeface="Calibri" pitchFamily="34" charset="0"/>
              </a:rPr>
              <a:t>As the </a:t>
            </a:r>
            <a:r>
              <a:rPr lang="it-IT" u="sng">
                <a:latin typeface="Calibri" pitchFamily="34" charset="0"/>
              </a:rPr>
              <a:t>public planning </a:t>
            </a:r>
            <a:r>
              <a:rPr lang="en-US" u="sng">
                <a:latin typeface="Calibri" pitchFamily="34" charset="0"/>
              </a:rPr>
              <a:t>activity</a:t>
            </a:r>
            <a:r>
              <a:rPr lang="it-IT" u="sng">
                <a:latin typeface="Calibri" pitchFamily="34" charset="0"/>
              </a:rPr>
              <a:t> aims to</a:t>
            </a:r>
          </a:p>
          <a:p>
            <a:pPr>
              <a:buFontTx/>
              <a:buChar char="-"/>
            </a:pPr>
            <a:r>
              <a:rPr lang="it-IT" b="1">
                <a:latin typeface="Calibri" pitchFamily="34" charset="0"/>
              </a:rPr>
              <a:t>OPTIMISE</a:t>
            </a:r>
            <a:r>
              <a:rPr lang="it-IT">
                <a:latin typeface="Calibri" pitchFamily="34" charset="0"/>
              </a:rPr>
              <a:t> the PUBLIC UTILITY, in terms of TIME, COSTS, RESULTS</a:t>
            </a:r>
          </a:p>
          <a:p>
            <a:pPr>
              <a:buFontTx/>
              <a:buChar char="-"/>
            </a:pPr>
            <a:r>
              <a:rPr lang="it-IT" b="1">
                <a:latin typeface="Calibri" pitchFamily="34" charset="0"/>
              </a:rPr>
              <a:t>GRANT</a:t>
            </a:r>
            <a:r>
              <a:rPr lang="it-IT">
                <a:latin typeface="Calibri" pitchFamily="34" charset="0"/>
              </a:rPr>
              <a:t> A BALANCED SUPPLY OF PUBLIC SERVICES (MEASURE AND QUALITY)</a:t>
            </a:r>
          </a:p>
          <a:p>
            <a:pPr>
              <a:buFontTx/>
              <a:buChar char="-"/>
            </a:pPr>
            <a:r>
              <a:rPr lang="it-IT" b="1">
                <a:latin typeface="Calibri" pitchFamily="34" charset="0"/>
              </a:rPr>
              <a:t>CONVEY</a:t>
            </a:r>
            <a:r>
              <a:rPr lang="it-IT">
                <a:latin typeface="Calibri" pitchFamily="34" charset="0"/>
              </a:rPr>
              <a:t> the PRIVATE SECTOR RESOURCES on the URBAN RENEWAL PROCESSES</a:t>
            </a:r>
          </a:p>
        </p:txBody>
      </p:sp>
      <p:sp>
        <p:nvSpPr>
          <p:cNvPr id="15365" name="CasellaDiTesto 7"/>
          <p:cNvSpPr txBox="1">
            <a:spLocks noChangeArrowheads="1"/>
          </p:cNvSpPr>
          <p:nvPr/>
        </p:nvSpPr>
        <p:spPr bwMode="auto">
          <a:xfrm>
            <a:off x="928688" y="4508500"/>
            <a:ext cx="8037512" cy="1570038"/>
          </a:xfrm>
          <a:prstGeom prst="rect">
            <a:avLst/>
          </a:prstGeom>
          <a:noFill/>
          <a:ln w="9525">
            <a:noFill/>
            <a:miter lim="800000"/>
            <a:headEnd/>
            <a:tailEnd/>
          </a:ln>
        </p:spPr>
        <p:txBody>
          <a:bodyPr>
            <a:spAutoFit/>
          </a:bodyPr>
          <a:lstStyle/>
          <a:p>
            <a:r>
              <a:rPr lang="it-IT" sz="2400" b="1">
                <a:solidFill>
                  <a:srgbClr val="FF0066"/>
                </a:solidFill>
                <a:latin typeface="Calibri" pitchFamily="34" charset="0"/>
              </a:rPr>
              <a:t>A POSSIBLE SOLUTION MAY BE FOUND OUT THROUGH THE DEVELOPMENT OF AN EXPERTISE BASED ON:</a:t>
            </a:r>
          </a:p>
          <a:p>
            <a:pPr>
              <a:buFont typeface="Arial" charset="0"/>
              <a:buChar char="•"/>
            </a:pPr>
            <a:r>
              <a:rPr lang="it-IT" sz="2400">
                <a:latin typeface="Calibri" pitchFamily="34" charset="0"/>
              </a:rPr>
              <a:t> agreements </a:t>
            </a:r>
          </a:p>
          <a:p>
            <a:pPr>
              <a:buFont typeface="Arial" charset="0"/>
              <a:buChar char="•"/>
            </a:pPr>
            <a:r>
              <a:rPr lang="it-IT" sz="2400">
                <a:latin typeface="Calibri" pitchFamily="34" charset="0"/>
              </a:rPr>
              <a:t> conventions</a:t>
            </a:r>
          </a:p>
        </p:txBody>
      </p:sp>
      <p:sp>
        <p:nvSpPr>
          <p:cNvPr id="9" name="Segnaposto numero diapositiva 8"/>
          <p:cNvSpPr>
            <a:spLocks noGrp="1"/>
          </p:cNvSpPr>
          <p:nvPr>
            <p:ph type="sldNum" sz="quarter" idx="12"/>
          </p:nvPr>
        </p:nvSpPr>
        <p:spPr/>
        <p:txBody>
          <a:bodyPr/>
          <a:lstStyle/>
          <a:p>
            <a:pPr>
              <a:defRPr/>
            </a:pPr>
            <a:fld id="{EAAFF6E5-AA05-4CEF-9318-9C0FA6182690}" type="slidenum">
              <a:rPr lang="it-IT"/>
              <a:pPr>
                <a:defRPr/>
              </a:pPr>
              <a:t>9</a:t>
            </a:fld>
            <a:endParaRPr lang="it-IT" dirty="0"/>
          </a:p>
        </p:txBody>
      </p:sp>
      <p:sp>
        <p:nvSpPr>
          <p:cNvPr id="12" name="Ovale 11"/>
          <p:cNvSpPr/>
          <p:nvPr/>
        </p:nvSpPr>
        <p:spPr>
          <a:xfrm>
            <a:off x="571500" y="2143125"/>
            <a:ext cx="214313" cy="214313"/>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13" name="Ovale 12"/>
          <p:cNvSpPr/>
          <p:nvPr/>
        </p:nvSpPr>
        <p:spPr>
          <a:xfrm>
            <a:off x="571500" y="3000375"/>
            <a:ext cx="214313" cy="214313"/>
          </a:xfrm>
          <a:prstGeom prst="ellipse">
            <a:avLst/>
          </a:prstGeom>
          <a:solidFill>
            <a:srgbClr val="FF00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391</TotalTime>
  <Words>1732</Words>
  <Application>Microsoft Office PowerPoint</Application>
  <PresentationFormat>Presentazione su schermo (4:3)</PresentationFormat>
  <Paragraphs>280</Paragraphs>
  <Slides>19</Slides>
  <Notes>18</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19</vt:i4>
      </vt:variant>
    </vt:vector>
  </HeadingPairs>
  <TitlesOfParts>
    <vt:vector size="27" baseType="lpstr">
      <vt:lpstr>Arial</vt:lpstr>
      <vt:lpstr>Calibri</vt:lpstr>
      <vt:lpstr>Constantia</vt:lpstr>
      <vt:lpstr>Wingdings 2</vt:lpstr>
      <vt:lpstr>Wingdings</vt:lpstr>
      <vt:lpstr>Tema di Office</vt:lpstr>
      <vt:lpstr>Personalizza struttura</vt:lpstr>
      <vt:lpstr>Equinozio</vt:lpstr>
      <vt:lpstr>THE INCIDENCE OF COMPENSATIVE COSTS FOR PUBLIC STANDARD SERVICES</vt:lpstr>
      <vt:lpstr>KEY POINTS</vt:lpstr>
      <vt:lpstr>THE BACKGROUND</vt:lpstr>
      <vt:lpstr>THE BACKGROUND</vt:lpstr>
      <vt:lpstr>THE BACKGROUND</vt:lpstr>
      <vt:lpstr>Diapositiva 6</vt:lpstr>
      <vt:lpstr>A CHANGE IN THE PUBLIC STANDARD SERVICES ASSESSMENT</vt:lpstr>
      <vt:lpstr>A CHANGE IN THE PUBLIC STANDARD SERVICES ASSESSMENT</vt:lpstr>
      <vt:lpstr>THE SOLUTION PROPOSED BY THE TURIN CITY </vt:lpstr>
      <vt:lpstr>THE SOLUTION PROPOSED BY THE TURIN CITY </vt:lpstr>
      <vt:lpstr>THE SOLUTION PROPOSED BY THE TURIN CITY </vt:lpstr>
      <vt:lpstr>Diapositiva 12</vt:lpstr>
      <vt:lpstr>Diapositiva 13</vt:lpstr>
      <vt:lpstr>Diapositiva 14</vt:lpstr>
      <vt:lpstr>Diapositiva 15</vt:lpstr>
      <vt:lpstr>Diapositiva 16</vt:lpstr>
      <vt:lpstr>Diapositiva 17</vt:lpstr>
      <vt:lpstr>Diapositiva 18</vt:lpstr>
      <vt:lpstr>Diapositiva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incidence of compensative costs for public standard services</dc:title>
  <dc:creator>KIKI</dc:creator>
  <cp:lastModifiedBy>User Default</cp:lastModifiedBy>
  <cp:revision>139</cp:revision>
  <dcterms:created xsi:type="dcterms:W3CDTF">2010-06-13T13:12:54Z</dcterms:created>
  <dcterms:modified xsi:type="dcterms:W3CDTF">2010-06-24T09:31:50Z</dcterms:modified>
</cp:coreProperties>
</file>