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95B3C-E6A9-462E-BE6F-485F69F491EE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8B71E-DF7A-44FD-9916-DA12F596963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795EB06-1A23-4BD9-8911-52B6695D26D8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D552-0652-46A9-9EC6-6DCBF48B3D48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87F6-F5D6-46F3-9887-A867BE3A5D72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DF82-741B-4738-9914-A4012D974CF6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5DDA40C-0171-4B35-85D8-37D3A3659FE5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B861-A0C3-442D-A13A-67AB51494BFE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606C-902E-405C-8E01-B531C3A8D1D2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24CB-A36C-43EF-80AC-34C5848E276A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77E0-E6D9-4BC6-9F6A-38CFB879B806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710-9685-4D2A-A485-3BBBCC07502F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B9BA-C2E3-4E16-A060-4D88E71CFB55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56B521-648B-4C49-9D67-51217F984D66}" type="datetime1">
              <a:rPr lang="en-GB" smtClean="0"/>
              <a:pPr/>
              <a:t>22/06/2010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CE8DFC-7992-4A43-B5A4-915396155A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1"/>
            <a:ext cx="8352928" cy="2331690"/>
          </a:xfrm>
        </p:spPr>
        <p:txBody>
          <a:bodyPr>
            <a:normAutofit/>
          </a:bodyPr>
          <a:lstStyle/>
          <a:p>
            <a:r>
              <a:rPr lang="en-GB" dirty="0"/>
              <a:t>The Evolution of Chinese Office Markets: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</a:t>
            </a:r>
            <a:r>
              <a:rPr lang="en-GB" dirty="0"/>
              <a:t>Comparison of Beijing and Shanghai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8136904" cy="1752600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*</a:t>
            </a:r>
            <a:r>
              <a:rPr lang="en-GB" dirty="0" err="1"/>
              <a:t>Qiulin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and **Michael White</a:t>
            </a:r>
          </a:p>
          <a:p>
            <a:pPr algn="r">
              <a:lnSpc>
                <a:spcPct val="90000"/>
              </a:lnSpc>
            </a:pPr>
            <a:r>
              <a:rPr lang="en-GB" dirty="0" smtClean="0"/>
              <a:t>*Nottingham Trent University, Nottingham</a:t>
            </a:r>
          </a:p>
          <a:p>
            <a:pPr algn="r">
              <a:lnSpc>
                <a:spcPct val="90000"/>
              </a:lnSpc>
            </a:pPr>
            <a:r>
              <a:rPr lang="en-GB" dirty="0" smtClean="0"/>
              <a:t>**</a:t>
            </a:r>
            <a:r>
              <a:rPr lang="en-GB" dirty="0" err="1" smtClean="0"/>
              <a:t>Heriot</a:t>
            </a:r>
            <a:r>
              <a:rPr lang="en-GB" dirty="0" smtClean="0"/>
              <a:t>-Watt University, Edinburgh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BEBD1-1D59-464A-A929-229D8E25FA3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84213" y="5805488"/>
            <a:ext cx="41751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</a:rPr>
              <a:t>Source: DTZ, China</a:t>
            </a: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827088" y="1268413"/>
          <a:ext cx="7777162" cy="4608512"/>
        </p:xfrm>
        <a:graphic>
          <a:graphicData uri="http://schemas.openxmlformats.org/presentationml/2006/ole">
            <p:oleObj spid="_x0000_s8194" name="Document" r:id="rId3" imgW="5405092" imgH="3533044" progId="Word.Document.8">
              <p:embed/>
            </p:oleObj>
          </a:graphicData>
        </a:graphic>
      </p:graphicFrame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1259632" y="620688"/>
            <a:ext cx="58340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b="1" dirty="0"/>
              <a:t>Real Rent and Vacancy Rates: Beijing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D7E6A-580E-46E9-B934-63332768895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51520" y="476672"/>
            <a:ext cx="72739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Comparison of </a:t>
            </a:r>
            <a:r>
              <a:rPr lang="en-GB" sz="2000" b="1" dirty="0" smtClean="0"/>
              <a:t>Office </a:t>
            </a:r>
            <a:r>
              <a:rPr lang="en-GB" sz="2000" b="1" dirty="0"/>
              <a:t>R</a:t>
            </a:r>
            <a:r>
              <a:rPr lang="en-GB" sz="2000" b="1" dirty="0" smtClean="0"/>
              <a:t>ents in </a:t>
            </a:r>
            <a:r>
              <a:rPr lang="en-GB" sz="2000" b="1" dirty="0"/>
              <a:t>Beijing and Shanghai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052736"/>
            <a:ext cx="7848872" cy="513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3FB11-3FB8-4DB7-B257-E9FC42C5194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323528" y="620688"/>
            <a:ext cx="71294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/>
              <a:t>Comparison of </a:t>
            </a:r>
            <a:r>
              <a:rPr lang="en-GB" b="1" dirty="0" smtClean="0"/>
              <a:t>Vacancy Rates in </a:t>
            </a:r>
            <a:r>
              <a:rPr lang="en-GB" b="1" dirty="0"/>
              <a:t>Beijing and Shanghai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8182423" cy="534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Estimated Models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9" name="Content Placeholder 8"/>
          <p:cNvGraphicFramePr>
            <a:graphicFrameLocks noChangeAspect="1"/>
          </p:cNvGraphicFramePr>
          <p:nvPr>
            <p:ph sz="quarter" idx="1"/>
          </p:nvPr>
        </p:nvGraphicFramePr>
        <p:xfrm>
          <a:off x="400050" y="2349500"/>
          <a:ext cx="5927725" cy="503238"/>
        </p:xfrm>
        <a:graphic>
          <a:graphicData uri="http://schemas.openxmlformats.org/presentationml/2006/ole">
            <p:oleObj spid="_x0000_s2051" name="Equation" r:id="rId3" imgW="2692080" imgH="228600" progId="Equation.3">
              <p:embed/>
            </p:oleObj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95536" y="1600200"/>
            <a:ext cx="8291264" cy="4853136"/>
          </a:xfrm>
        </p:spPr>
        <p:txBody>
          <a:bodyPr>
            <a:normAutofit/>
          </a:bodyPr>
          <a:lstStyle/>
          <a:p>
            <a:r>
              <a:rPr lang="en-GB" dirty="0" smtClean="0"/>
              <a:t>Long Run Model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Short Run Adjustment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Also tested with FDI as an additional explanatory variable and with employment to represent demand instead of GDP</a:t>
            </a:r>
            <a:endParaRPr lang="en-GB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95536" y="3933056"/>
          <a:ext cx="7532837" cy="504056"/>
        </p:xfrm>
        <a:graphic>
          <a:graphicData uri="http://schemas.openxmlformats.org/presentationml/2006/ole">
            <p:oleObj spid="_x0000_s2052" name="Equation" r:id="rId4" imgW="3416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Long Run Model: Beijing</a:t>
            </a:r>
            <a:endParaRPr lang="en-GB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196752"/>
            <a:ext cx="775742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Short Run Adjustment Model: Beijing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7416824" cy="515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Long Run Model: Shanghai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742014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Short Run Adjustment Model: Shanghai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7200800" cy="500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r"/>
            <a:r>
              <a:rPr lang="en-GB" sz="2800" dirty="0" smtClean="0"/>
              <a:t>Demand as Measured by Employment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43788"/>
            <a:ext cx="6528115" cy="601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r"/>
            <a:r>
              <a:rPr lang="en-GB" sz="3200" dirty="0" smtClean="0"/>
              <a:t>FDI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6192688" cy="59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for Research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Global investors have been </a:t>
            </a:r>
            <a:r>
              <a:rPr lang="en-GB" altLang="zh-CN" sz="2800" dirty="0" smtClean="0"/>
              <a:t>searching for higher returns beyond their local markets. </a:t>
            </a:r>
          </a:p>
          <a:p>
            <a:r>
              <a:rPr lang="en-GB" altLang="zh-CN" sz="2800" dirty="0" smtClean="0"/>
              <a:t>Emerging markets in Chinese cities have been increasingly targeted for investment opportunities. </a:t>
            </a:r>
          </a:p>
          <a:p>
            <a:r>
              <a:rPr lang="en-GB" altLang="zh-CN" sz="2800" dirty="0" smtClean="0"/>
              <a:t>Beijing and Shanghai (Tier 1 cities (JLL, 2008)) have the largest investable real estate assets in China and are the most transparent markets in China.</a:t>
            </a:r>
          </a:p>
          <a:p>
            <a:r>
              <a:rPr lang="en-GB" sz="2800" dirty="0" smtClean="0"/>
              <a:t>Due to the emergent status of these markets, empirical studies on </a:t>
            </a:r>
            <a:r>
              <a:rPr lang="en-GB" altLang="zh-CN" sz="2800" dirty="0" smtClean="0"/>
              <a:t>Chinese office markets are rare.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Elasticities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8280920" cy="116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Market Structure and Vacancy Rates</a:t>
            </a:r>
            <a:endParaRPr lang="en-GB" dirty="0"/>
          </a:p>
        </p:txBody>
      </p:sp>
      <p:sp>
        <p:nvSpPr>
          <p:cNvPr id="205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2E0CB6-1A2D-4644-83FA-69C2F2902E0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 smtClean="0"/>
          </a:p>
        </p:txBody>
      </p:sp>
      <p:sp>
        <p:nvSpPr>
          <p:cNvPr id="20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Following </a:t>
            </a:r>
            <a:r>
              <a:rPr lang="en-GB" dirty="0" smtClean="0"/>
              <a:t> </a:t>
            </a:r>
            <a:r>
              <a:rPr lang="en-GB" dirty="0" err="1" smtClean="0"/>
              <a:t>Voith</a:t>
            </a:r>
            <a:r>
              <a:rPr lang="en-GB" dirty="0" smtClean="0"/>
              <a:t> </a:t>
            </a:r>
            <a:r>
              <a:rPr lang="en-GB" dirty="0" smtClean="0"/>
              <a:t>and Crone (1988), and Grenadier (1995)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The final model permits testing hypotheses of city specific (</a:t>
            </a:r>
            <a:r>
              <a:rPr lang="el-GR" dirty="0" smtClean="0"/>
              <a:t>α</a:t>
            </a:r>
            <a:r>
              <a:rPr lang="en-GB" dirty="0" smtClean="0"/>
              <a:t>), time specific (</a:t>
            </a:r>
            <a:r>
              <a:rPr lang="el-GR" dirty="0" smtClean="0"/>
              <a:t>β</a:t>
            </a:r>
            <a:r>
              <a:rPr lang="en-GB" dirty="0" smtClean="0"/>
              <a:t>) and market specific shocks (</a:t>
            </a:r>
            <a:r>
              <a:rPr lang="el-GR" dirty="0" smtClean="0"/>
              <a:t>ρ</a:t>
            </a:r>
            <a:r>
              <a:rPr lang="en-GB" dirty="0" smtClean="0"/>
              <a:t>) to the vacancy rate.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99592" y="2492896"/>
          <a:ext cx="1977820" cy="648072"/>
        </p:xfrm>
        <a:graphic>
          <a:graphicData uri="http://schemas.openxmlformats.org/presentationml/2006/ole">
            <p:oleObj spid="_x0000_s19458" name="Equation" r:id="rId3" imgW="736560" imgH="2412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99592" y="3212976"/>
          <a:ext cx="1944216" cy="534916"/>
        </p:xfrm>
        <a:graphic>
          <a:graphicData uri="http://schemas.openxmlformats.org/presentationml/2006/ole">
            <p:oleObj spid="_x0000_s19459" name="Equation" r:id="rId4" imgW="876240" imgH="241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99592" y="3933056"/>
          <a:ext cx="4312486" cy="504056"/>
        </p:xfrm>
        <a:graphic>
          <a:graphicData uri="http://schemas.openxmlformats.org/presentationml/2006/ole">
            <p:oleObj spid="_x0000_s19460" name="Equation" r:id="rId5" imgW="1955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Impact of City, Time, and Market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22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19256" cy="16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814"/>
                <a:gridCol w="2054814"/>
                <a:gridCol w="2054814"/>
                <a:gridCol w="2054814"/>
              </a:tblGrid>
              <a:tr h="4895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City Component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Time Component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Market Component</a:t>
                      </a:r>
                      <a:endParaRPr lang="en-GB" dirty="0"/>
                    </a:p>
                  </a:txBody>
                  <a:tcPr marL="44873" marR="44873"/>
                </a:tc>
              </a:tr>
              <a:tr h="489587">
                <a:tc>
                  <a:txBody>
                    <a:bodyPr/>
                    <a:lstStyle/>
                    <a:p>
                      <a:r>
                        <a:rPr lang="en-GB" dirty="0" smtClean="0"/>
                        <a:t>Beijing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10.74749**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0.00104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0.79947***</a:t>
                      </a:r>
                      <a:endParaRPr lang="en-GB" dirty="0"/>
                    </a:p>
                  </a:txBody>
                  <a:tcPr marL="44873" marR="44873"/>
                </a:tc>
              </a:tr>
              <a:tr h="489587">
                <a:tc>
                  <a:txBody>
                    <a:bodyPr/>
                    <a:lstStyle/>
                    <a:p>
                      <a:r>
                        <a:rPr lang="en-GB" dirty="0" smtClean="0"/>
                        <a:t>Shanghai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7.32099**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0.01142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0.73091***</a:t>
                      </a:r>
                      <a:endParaRPr lang="en-GB" dirty="0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395536" y="3861048"/>
            <a:ext cx="8291264" cy="2265115"/>
          </a:xfrm>
        </p:spPr>
        <p:txBody>
          <a:bodyPr/>
          <a:lstStyle/>
          <a:p>
            <a:r>
              <a:rPr lang="en-GB" dirty="0" smtClean="0"/>
              <a:t>The time component is insignificant in both cities.</a:t>
            </a:r>
          </a:p>
          <a:p>
            <a:r>
              <a:rPr lang="en-GB" dirty="0" smtClean="0"/>
              <a:t>City and market components are significant</a:t>
            </a:r>
          </a:p>
          <a:p>
            <a:r>
              <a:rPr lang="en-GB" dirty="0" smtClean="0"/>
              <a:t>The market component suggests slow adjustment to shocks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D3A21-F2FB-4172-A342-CF490CEB5DC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60350"/>
            <a:ext cx="8229600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4000" dirty="0" smtClean="0">
                <a:solidFill>
                  <a:srgbClr val="0B5395"/>
                </a:solidFill>
                <a:latin typeface="Calibri" pitchFamily="34" charset="0"/>
              </a:rPr>
              <a:t>Conclusions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sz="2800" dirty="0" err="1" smtClean="0">
                <a:latin typeface="Calibri" pitchFamily="34" charset="0"/>
              </a:rPr>
              <a:t>Cointegration</a:t>
            </a:r>
            <a:r>
              <a:rPr lang="en-GB" sz="2800" dirty="0" smtClean="0">
                <a:latin typeface="Calibri" pitchFamily="34" charset="0"/>
              </a:rPr>
              <a:t> tests support evidence of a valid long run relationship in Beijing and Shanghai office markets.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Calibri" pitchFamily="34" charset="0"/>
              </a:rPr>
              <a:t>The error correction coefficient implies adjustment to market imbalance in both markets.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Calibri" pitchFamily="34" charset="0"/>
              </a:rPr>
              <a:t>Shocks show evidence of persistence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Calibri" pitchFamily="34" charset="0"/>
              </a:rPr>
              <a:t>Quite large difference in price elasticity of demand for space.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Unlike previous study of Shanghai office market, FDI is insignificant </a:t>
            </a:r>
            <a:r>
              <a:rPr lang="en-GB" sz="2800" dirty="0" smtClean="0">
                <a:latin typeface="Calibri" pitchFamily="34" charset="0"/>
              </a:rPr>
              <a:t>for both Beijing or Shanghai in both the long and short run.</a:t>
            </a:r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Objectives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3600" dirty="0" smtClean="0"/>
              <a:t>Compare and contrast rental adjustment in the Beijing and Shanghai;</a:t>
            </a:r>
          </a:p>
          <a:p>
            <a:pPr>
              <a:lnSpc>
                <a:spcPct val="80000"/>
              </a:lnSpc>
            </a:pPr>
            <a:r>
              <a:rPr lang="en-GB" altLang="zh-CN" sz="3600" dirty="0" smtClean="0"/>
              <a:t>Examining the amplitude of fluctuation in rents and vacancy rates in the process of market adjustment;</a:t>
            </a:r>
          </a:p>
          <a:p>
            <a:pPr>
              <a:lnSpc>
                <a:spcPct val="80000"/>
              </a:lnSpc>
            </a:pPr>
            <a:r>
              <a:rPr lang="en-GB" altLang="zh-CN" sz="3600" dirty="0" smtClean="0"/>
              <a:t>Testing the role played by foreign direct investment.</a:t>
            </a:r>
            <a:endParaRPr lang="en-US" sz="36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8DFC-7992-4A43-B5A4-915396155A79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sz="quarter" idx="1"/>
          </p:nvPr>
        </p:nvGraphicFramePr>
        <p:xfrm>
          <a:off x="468313" y="1773238"/>
          <a:ext cx="3167062" cy="898525"/>
        </p:xfrm>
        <a:graphic>
          <a:graphicData uri="http://schemas.openxmlformats.org/presentationml/2006/ole">
            <p:oleObj spid="_x0000_s1026" name="Equation" r:id="rId3" imgW="850680" imgH="241200" progId="Equation.3">
              <p:embed/>
            </p:oleObj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Demand is a function of rent and economic activity</a:t>
            </a:r>
          </a:p>
          <a:p>
            <a:r>
              <a:rPr lang="en-GB" dirty="0" smtClean="0"/>
              <a:t>Demand equals non vacant space in equilibrium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9552" y="3140968"/>
          <a:ext cx="3240360" cy="740654"/>
        </p:xfrm>
        <a:graphic>
          <a:graphicData uri="http://schemas.openxmlformats.org/presentationml/2006/ole">
            <p:oleObj spid="_x0000_s1027" name="Equation" r:id="rId4" imgW="88884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7544" y="4581128"/>
          <a:ext cx="8253361" cy="792088"/>
        </p:xfrm>
        <a:graphic>
          <a:graphicData uri="http://schemas.openxmlformats.org/presentationml/2006/ole">
            <p:oleObj spid="_x0000_s1029" name="Equation" r:id="rId5" imgW="2679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420688"/>
          </a:xfrm>
        </p:spPr>
        <p:txBody>
          <a:bodyPr>
            <a:normAutofit fontScale="90000"/>
          </a:bodyPr>
          <a:lstStyle/>
          <a:p>
            <a:r>
              <a:rPr lang="en-GB" sz="2400" smtClean="0"/>
              <a:t>Stages of Chinese Commercial Property Market 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CBE7B-7664-4348-9503-064D6C5D7DF7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587500" y="1052513"/>
          <a:ext cx="6113463" cy="5272087"/>
        </p:xfrm>
        <a:graphic>
          <a:graphicData uri="http://schemas.openxmlformats.org/presentationml/2006/ole">
            <p:oleObj spid="_x0000_s3074" name="Document" r:id="rId3" imgW="5418604" imgH="4672216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08025"/>
          </a:xfrm>
        </p:spPr>
        <p:txBody>
          <a:bodyPr/>
          <a:lstStyle/>
          <a:p>
            <a:r>
              <a:rPr lang="en-GB" sz="2800" smtClean="0"/>
              <a:t>GDP of Beijing and Shanghai to National GDP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F2301-7834-4931-BC87-73C80DF14328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95288" y="1530350"/>
          <a:ext cx="8208962" cy="4157663"/>
        </p:xfrm>
        <a:graphic>
          <a:graphicData uri="http://schemas.openxmlformats.org/presentationml/2006/ole">
            <p:oleObj spid="_x0000_s4098" name="Document" r:id="rId3" imgW="5246893" imgH="2656927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5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altLang="zh-CN" sz="2800" smtClean="0">
                <a:solidFill>
                  <a:schemeClr val="tx1"/>
                </a:solidFill>
                <a:ea typeface="宋体" pitchFamily="2" charset="-122"/>
              </a:rPr>
              <a:t>FDI: China, Beijing, and Shanghai in ($ billions)</a:t>
            </a:r>
            <a:endParaRPr lang="en-GB" sz="280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6CF4D-F30F-4E74-8234-7B0EE4B0BFAB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915988" y="1125538"/>
          <a:ext cx="7312025" cy="5199062"/>
        </p:xfrm>
        <a:graphic>
          <a:graphicData uri="http://schemas.openxmlformats.org/presentationml/2006/ole">
            <p:oleObj spid="_x0000_s5122" name="Document" r:id="rId3" imgW="5493323" imgH="3904555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14715-066A-4C7F-BDB1-CBA462438BC0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684213" y="1341438"/>
          <a:ext cx="7920037" cy="4679950"/>
        </p:xfrm>
        <a:graphic>
          <a:graphicData uri="http://schemas.openxmlformats.org/presentationml/2006/ole">
            <p:oleObj spid="_x0000_s6146" name="Document" r:id="rId3" imgW="6074829" imgH="3919448" progId="Word.Document.8">
              <p:embed/>
            </p:oleObj>
          </a:graphicData>
        </a:graphic>
      </p:graphicFrame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611560" y="404664"/>
            <a:ext cx="79216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000" b="1" dirty="0"/>
              <a:t>Office Property Investment and growth rate in Beijing and Shanghai (in billion RMB) </a:t>
            </a:r>
            <a:endParaRPr lang="en-GB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2595B-086C-4486-B5EA-0A38A996269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827088" y="6237288"/>
            <a:ext cx="2203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</a:rPr>
              <a:t>Source: DTZ, China</a:t>
            </a: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827088" y="1484313"/>
          <a:ext cx="7129462" cy="4681537"/>
        </p:xfrm>
        <a:graphic>
          <a:graphicData uri="http://schemas.openxmlformats.org/presentationml/2006/ole">
            <p:oleObj spid="_x0000_s7170" name="Document" r:id="rId3" imgW="5405092" imgH="3533044" progId="Word.Document.8">
              <p:embed/>
            </p:oleObj>
          </a:graphicData>
        </a:graphic>
      </p:graphicFrame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043608" y="620688"/>
            <a:ext cx="6408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000" b="1" dirty="0"/>
              <a:t>Real Rent and Vacancy Rates: Shanghai </a:t>
            </a:r>
            <a:endParaRPr lang="en-GB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</TotalTime>
  <Words>483</Words>
  <Application>Microsoft Office PowerPoint</Application>
  <PresentationFormat>On-screen Show (4:3)</PresentationFormat>
  <Paragraphs>96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Origin</vt:lpstr>
      <vt:lpstr>Equation</vt:lpstr>
      <vt:lpstr>Document</vt:lpstr>
      <vt:lpstr>The Evolution of Chinese Office Markets:  A Comparison of Beijing and Shanghai</vt:lpstr>
      <vt:lpstr>Motivation for Research</vt:lpstr>
      <vt:lpstr>Research Objectives</vt:lpstr>
      <vt:lpstr>Methodology</vt:lpstr>
      <vt:lpstr>Stages of Chinese Commercial Property Market </vt:lpstr>
      <vt:lpstr>GDP of Beijing and Shanghai to National GDP</vt:lpstr>
      <vt:lpstr>FDI: China, Beijing, and Shanghai in ($ billions)</vt:lpstr>
      <vt:lpstr>Slide 8</vt:lpstr>
      <vt:lpstr>Slide 9</vt:lpstr>
      <vt:lpstr>Slide 10</vt:lpstr>
      <vt:lpstr>Slide 11</vt:lpstr>
      <vt:lpstr>Slide 12</vt:lpstr>
      <vt:lpstr>Estimated Models</vt:lpstr>
      <vt:lpstr>Long Run Model: Beijing</vt:lpstr>
      <vt:lpstr>Short Run Adjustment Model: Beijing</vt:lpstr>
      <vt:lpstr>Long Run Model: Shanghai</vt:lpstr>
      <vt:lpstr>Short Run Adjustment Model: Shanghai</vt:lpstr>
      <vt:lpstr>Demand as Measured by Employment</vt:lpstr>
      <vt:lpstr>FDI</vt:lpstr>
      <vt:lpstr>Elasticities</vt:lpstr>
      <vt:lpstr>Market Structure and Vacancy Rates</vt:lpstr>
      <vt:lpstr>Impact of City, Time, and Market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Chinese Office Markets:  A Comparison of Beijing and Shanghai</dc:title>
  <dc:creator>Mike</dc:creator>
  <cp:lastModifiedBy>mjw5</cp:lastModifiedBy>
  <cp:revision>20</cp:revision>
  <dcterms:created xsi:type="dcterms:W3CDTF">2010-06-19T15:19:20Z</dcterms:created>
  <dcterms:modified xsi:type="dcterms:W3CDTF">2010-06-22T08:42:37Z</dcterms:modified>
</cp:coreProperties>
</file>