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336" r:id="rId4"/>
    <p:sldId id="345" r:id="rId5"/>
    <p:sldId id="344" r:id="rId6"/>
    <p:sldId id="348" r:id="rId7"/>
    <p:sldId id="347" r:id="rId8"/>
    <p:sldId id="350" r:id="rId9"/>
    <p:sldId id="349" r:id="rId10"/>
    <p:sldId id="346" r:id="rId11"/>
  </p:sldIdLst>
  <p:sldSz cx="9144000" cy="6858000" type="screen4x3"/>
  <p:notesSz cx="6815138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B5B5B5"/>
    <a:srgbClr val="000000"/>
    <a:srgbClr val="9C1C26"/>
    <a:srgbClr val="F5A300"/>
    <a:srgbClr val="E950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681" autoAdjust="0"/>
    <p:restoredTop sz="88265" autoAdjust="0"/>
  </p:normalViewPr>
  <p:slideViewPr>
    <p:cSldViewPr snapToObjects="1">
      <p:cViewPr>
        <p:scale>
          <a:sx n="150" d="100"/>
          <a:sy n="150" d="100"/>
        </p:scale>
        <p:origin x="-1096" y="1560"/>
      </p:cViewPr>
      <p:guideLst>
        <p:guide orient="horz" pos="2160"/>
        <p:guide orient="horz" pos="3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913" y="420688"/>
            <a:ext cx="53705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913" y="9305925"/>
            <a:ext cx="13223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DDD8869D-C36F-0748-A66F-F2918EF0AC57}" type="datetime1">
              <a:rPr lang="de-DE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11300" y="9305925"/>
            <a:ext cx="44354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1063" y="9305925"/>
            <a:ext cx="6667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A749C281-77EB-A644-8864-A210BEC27B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3318" name="Picture 6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392113"/>
            <a:ext cx="9239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913" y="195263"/>
            <a:ext cx="6438900" cy="1571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913" y="392113"/>
            <a:ext cx="64389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913" y="9228138"/>
            <a:ext cx="64389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325" y="844550"/>
            <a:ext cx="64389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392113"/>
            <a:ext cx="9302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325" y="9432925"/>
            <a:ext cx="1609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E4F393A2-069D-4D49-B1EB-F61EF3F57D49}" type="datetime1">
              <a:rPr lang="de-DE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1003300"/>
            <a:ext cx="4446588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913" y="4652963"/>
            <a:ext cx="64373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7050" y="9432925"/>
            <a:ext cx="40798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76925" y="9432925"/>
            <a:ext cx="9366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749E992B-6CCD-5348-ACDC-2E1C41900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913" y="420688"/>
            <a:ext cx="5370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>
            <a:prstTxWarp prst="textNoShape">
              <a:avLst/>
            </a:prstTxWarp>
          </a:bodyPr>
          <a:lstStyle/>
          <a:p>
            <a:pPr>
              <a:lnSpc>
                <a:spcPts val="1300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913" y="195263"/>
            <a:ext cx="6438900" cy="1571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913" y="392113"/>
            <a:ext cx="64389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913" y="847725"/>
            <a:ext cx="64389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913" y="9432925"/>
            <a:ext cx="64389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325" y="4457700"/>
            <a:ext cx="64389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CF1B8CC-57D2-2B4F-97B4-D3B52C4B224B}" type="datetime4">
              <a:rPr lang="de-DE"/>
              <a:pPr/>
              <a:t>23. Juni 2010</a:t>
            </a:fld>
            <a:endParaRPr lang="de-DE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/>
              <a:t>|  </a:t>
            </a:r>
            <a:fld id="{DADC9561-9447-C34B-B1FF-474CED9CC5AB}" type="slidenum">
              <a:rPr lang="de-DE"/>
              <a:pPr/>
              <a:t>1</a:t>
            </a:fld>
            <a:endParaRPr lang="de-DE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highlights</a:t>
            </a:r>
            <a:r>
              <a:rPr lang="de-DE" baseline="0" dirty="0" smtClean="0"/>
              <a:t> of a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intense</a:t>
            </a:r>
            <a:r>
              <a:rPr lang="de-DE" baseline="0" dirty="0" smtClean="0"/>
              <a:t> and 3 </a:t>
            </a:r>
            <a:r>
              <a:rPr lang="de-DE" baseline="0" dirty="0" err="1" smtClean="0"/>
              <a:t>men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mandated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realy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stakeholders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ministry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transport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building</a:t>
            </a:r>
            <a:r>
              <a:rPr lang="de-DE" baseline="0" dirty="0" smtClean="0"/>
              <a:t> and urban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ministery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economics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ministery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finance</a:t>
            </a:r>
            <a:r>
              <a:rPr lang="de-DE" baseline="0" dirty="0" smtClean="0"/>
              <a:t> and 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ministery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environment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Tenant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, Landlord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, Bank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impossible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hundreds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Sread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sheets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 and text </a:t>
            </a:r>
            <a:r>
              <a:rPr lang="de-DE" baseline="0" dirty="0" err="1" smtClean="0"/>
              <a:t>pages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, to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transperancy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informationsbasis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So I will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cut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.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regret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way to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scientific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chain</a:t>
            </a:r>
            <a:r>
              <a:rPr lang="de-DE" baseline="0" dirty="0" smtClean="0"/>
              <a:t> of cause and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Anyway</a:t>
            </a:r>
            <a:r>
              <a:rPr lang="de-DE" baseline="0" dirty="0" smtClean="0"/>
              <a:t>, I </a:t>
            </a:r>
            <a:r>
              <a:rPr lang="de-DE" baseline="0" dirty="0" err="1" smtClean="0"/>
              <a:t>hope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Tennants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afford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</a:t>
            </a:r>
            <a:r>
              <a:rPr lang="de-DE" baseline="0" dirty="0" smtClean="0"/>
              <a:t> to do 2 </a:t>
            </a:r>
            <a:r>
              <a:rPr lang="de-DE" baseline="0" dirty="0" err="1" smtClean="0"/>
              <a:t>ways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modelling</a:t>
            </a:r>
            <a:r>
              <a:rPr lang="de-DE" baseline="0" dirty="0" smtClean="0"/>
              <a:t> was,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half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right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halft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. So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triangulate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empirical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a good </a:t>
            </a:r>
            <a:r>
              <a:rPr lang="de-DE" baseline="0" dirty="0" err="1" smtClean="0"/>
              <a:t>fitting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complement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Round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reduction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second bar was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deductive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real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incorporated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market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ownership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worser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skewed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Landlords </a:t>
            </a:r>
            <a:r>
              <a:rPr lang="de-DE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to </a:t>
            </a:r>
            <a:r>
              <a:rPr lang="de-DE" dirty="0" err="1" smtClean="0"/>
              <a:t>apportion</a:t>
            </a:r>
            <a:r>
              <a:rPr lang="de-DE" dirty="0" smtClean="0"/>
              <a:t> max. 11%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investment</a:t>
            </a:r>
            <a:r>
              <a:rPr lang="de-DE" baseline="0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tenants</a:t>
            </a:r>
            <a:r>
              <a:rPr lang="de-DE" baseline="0" dirty="0" smtClean="0"/>
              <a:t> </a:t>
            </a:r>
            <a:r>
              <a:rPr lang="de-DE" dirty="0" smtClean="0"/>
              <a:t>per </a:t>
            </a:r>
            <a:r>
              <a:rPr lang="de-DE" dirty="0" err="1" smtClean="0"/>
              <a:t>year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cost</a:t>
            </a:r>
            <a:r>
              <a:rPr lang="de-DE" dirty="0" smtClean="0"/>
              <a:t> 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33% of </a:t>
            </a:r>
            <a:r>
              <a:rPr lang="de-DE" baseline="0" dirty="0" err="1" smtClean="0"/>
              <a:t>disposable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income</a:t>
            </a:r>
            <a:endParaRPr lang="de-D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State </a:t>
            </a:r>
            <a:r>
              <a:rPr lang="de-DE" dirty="0" err="1" smtClean="0"/>
              <a:t>subsidies</a:t>
            </a:r>
            <a:r>
              <a:rPr lang="de-DE" dirty="0" smtClean="0"/>
              <a:t> in Germany to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slashed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1.5 </a:t>
            </a:r>
            <a:r>
              <a:rPr lang="de-DE" dirty="0" err="1" smtClean="0"/>
              <a:t>bn</a:t>
            </a:r>
            <a:r>
              <a:rPr lang="de-DE" dirty="0" smtClean="0"/>
              <a:t> Euros to 0.5 </a:t>
            </a:r>
            <a:r>
              <a:rPr lang="de-DE" dirty="0" err="1" smtClean="0"/>
              <a:t>bn</a:t>
            </a:r>
            <a:r>
              <a:rPr lang="de-DE" dirty="0" smtClean="0"/>
              <a:t> Euros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F393A2-069D-4D49-B1EB-F61EF3F57D49}" type="datetime1">
              <a:rPr lang="de-DE" smtClean="0"/>
              <a:pPr>
                <a:defRPr/>
              </a:pPr>
              <a:t>23.06.2010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49E992B-6CCD-5348-ACDC-2E1C41900CE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/>
        </p:nvPicPr>
        <p:blipFill>
          <a:blip r:embed="rId2"/>
          <a:srcRect r="5453"/>
          <a:stretch>
            <a:fillRect/>
          </a:stretch>
        </p:blipFill>
        <p:spPr bwMode="auto">
          <a:xfrm>
            <a:off x="7167563" y="509588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539750"/>
            <a:ext cx="6734175" cy="57785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892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892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 Mai 2009  |  FG Immobilienwirtschaft und Baubetriebswirtschaftslehre  |  Prof. Dr. Andreas Pfnür  |  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pic>
        <p:nvPicPr>
          <p:cNvPr id="1031" name="Picture 9" descr="tud_logo"/>
          <p:cNvPicPr>
            <a:picLocks noChangeAspect="1" noChangeArrowheads="1"/>
          </p:cNvPicPr>
          <p:nvPr/>
        </p:nvPicPr>
        <p:blipFill>
          <a:blip r:embed="rId13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13593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09" charset="0"/>
            </a:endParaRPr>
          </a:p>
        </p:txBody>
      </p:sp>
      <p:pic>
        <p:nvPicPr>
          <p:cNvPr id="1035" name="Grafik 10" descr="Rot-IMMO.wm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8525" y="6367463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ußzeilenplatzhalter 8"/>
          <p:cNvSpPr>
            <a:spLocks noGrp="1"/>
          </p:cNvSpPr>
          <p:nvPr userDrawn="1">
            <p:ph type="ftr" sz="quarter" idx="3"/>
          </p:nvPr>
        </p:nvSpPr>
        <p:spPr>
          <a:xfrm>
            <a:off x="250825" y="6510338"/>
            <a:ext cx="8532813" cy="231775"/>
          </a:xfrm>
          <a:prstGeom prst="rect">
            <a:avLst/>
          </a:prstGeo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 smtClean="0"/>
              <a:t>8. Juni 2009  |  FG Immobilienwirtschaft und Baubetriebswirtschaftslehre  |  Prof. Dr. Andreas Pfnür  |  </a:t>
            </a:r>
            <a:fld id="{E00747E8-89FF-E94D-B385-83F39BEF680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>
          <a:solidFill>
            <a:schemeClr val="tx1"/>
          </a:solidFill>
          <a:latin typeface="+mn-lt"/>
          <a:ea typeface="ＭＳ Ｐゴシック" pitchFamily="-109" charset="-128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>
          <a:solidFill>
            <a:schemeClr val="tx1"/>
          </a:solidFill>
          <a:latin typeface="+mn-lt"/>
          <a:ea typeface="ＭＳ Ｐゴシック" pitchFamily="-109" charset="-128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9" y="539750"/>
            <a:ext cx="6519862" cy="9604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Carbon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dioxide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emissions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reduction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housing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sector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: </a:t>
            </a:r>
            <a:b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Who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pays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bill</a:t>
            </a:r>
            <a:r>
              <a:rPr lang="de-DE" dirty="0" smtClean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? </a:t>
            </a:r>
            <a:endParaRPr lang="de-DE" sz="2000" dirty="0">
              <a:solidFill>
                <a:schemeClr val="bg1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5791200"/>
            <a:ext cx="5341938" cy="246221"/>
          </a:xfr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106" charset="2"/>
              <a:buNone/>
            </a:pPr>
            <a:r>
              <a:rPr lang="de-DE" sz="1600" b="0" kern="1200" dirty="0" smtClean="0">
                <a:latin typeface="Arial" pitchFamily="-106" charset="0"/>
                <a:ea typeface="Tahoma" pitchFamily="-106" charset="0"/>
                <a:cs typeface="Tahoma" pitchFamily="-106" charset="0"/>
              </a:rPr>
              <a:t>Andreas Pfnür, Nikolas Müller, Sonja Weiland </a:t>
            </a:r>
            <a:endParaRPr lang="de-DE" sz="1600" b="0" kern="1200" dirty="0">
              <a:latin typeface="Arial" pitchFamily="-106" charset="0"/>
              <a:ea typeface="Tahoma" pitchFamily="-106" charset="0"/>
              <a:cs typeface="Tahoma" pitchFamily="-106" charset="0"/>
            </a:endParaRPr>
          </a:p>
        </p:txBody>
      </p:sp>
      <p:sp>
        <p:nvSpPr>
          <p:cNvPr id="15364" name="Untertitel 2"/>
          <p:cNvSpPr txBox="1">
            <a:spLocks/>
          </p:cNvSpPr>
          <p:nvPr/>
        </p:nvSpPr>
        <p:spPr bwMode="auto">
          <a:xfrm>
            <a:off x="358775" y="3357563"/>
            <a:ext cx="85328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endParaRPr lang="de-DE" sz="1400"/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338138" y="3200400"/>
            <a:ext cx="8469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ea typeface="Tahoma" pitchFamily="-106" charset="0"/>
                <a:cs typeface="Tahoma" pitchFamily="-106" charset="0"/>
              </a:rPr>
              <a:t>Milan, 24th </a:t>
            </a:r>
            <a:r>
              <a:rPr lang="de-DE" sz="2400" dirty="0" err="1" smtClean="0">
                <a:ea typeface="Tahoma" pitchFamily="-106" charset="0"/>
                <a:cs typeface="Tahoma" pitchFamily="-106" charset="0"/>
              </a:rPr>
              <a:t>June</a:t>
            </a:r>
            <a:r>
              <a:rPr lang="de-DE" sz="2400" dirty="0" smtClean="0">
                <a:ea typeface="Tahoma" pitchFamily="-106" charset="0"/>
                <a:cs typeface="Tahoma" pitchFamily="-106" charset="0"/>
              </a:rPr>
              <a:t> 2010</a:t>
            </a:r>
            <a:endParaRPr lang="de-DE" sz="2400" dirty="0">
              <a:ea typeface="Tahoma" pitchFamily="-106" charset="0"/>
              <a:cs typeface="Tahoma" pitchFamily="-106" charset="0"/>
            </a:endParaRPr>
          </a:p>
        </p:txBody>
      </p:sp>
      <p:pic>
        <p:nvPicPr>
          <p:cNvPr id="15367" name="Grafik 8" descr="Rot-FBI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0863" y="54578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1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 and Outlook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-emission reduction in the housing sector is much more an economic problem, then a technical challenge</a:t>
            </a:r>
          </a:p>
          <a:p>
            <a:r>
              <a:rPr lang="en-GB" dirty="0" smtClean="0"/>
              <a:t>To tighten Energy Performance of Buildings Directives ignores economic and social reality</a:t>
            </a:r>
          </a:p>
          <a:p>
            <a:pPr lvl="1"/>
            <a:r>
              <a:rPr lang="en-GB" dirty="0" smtClean="0"/>
              <a:t>Leads direct into investment backlog</a:t>
            </a:r>
          </a:p>
          <a:p>
            <a:pPr lvl="1"/>
            <a:r>
              <a:rPr lang="en-GB" dirty="0" smtClean="0"/>
              <a:t>Retards emission reduction in the housing sector</a:t>
            </a:r>
          </a:p>
          <a:p>
            <a:r>
              <a:rPr lang="en-GB" dirty="0" smtClean="0"/>
              <a:t>Owner-occupiers normally are in the best initial position for efficient improvement investments</a:t>
            </a:r>
          </a:p>
          <a:p>
            <a:r>
              <a:rPr lang="en-GB" dirty="0" smtClean="0"/>
              <a:t>Sustainable compromise between social, environmental, energy and economic politics is needed</a:t>
            </a:r>
          </a:p>
          <a:p>
            <a:pPr lvl="1"/>
            <a:r>
              <a:rPr lang="en-GB" dirty="0" smtClean="0"/>
              <a:t>Good example: local „climate pact“ in German state Schleswig Holstein. Voluntary agreement of refurbishment conditions between all relevant stakeholders</a:t>
            </a: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10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238249" y="3848100"/>
            <a:ext cx="6603207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38249" y="3094038"/>
            <a:ext cx="6603207" cy="6080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1425" y="4495800"/>
            <a:ext cx="6603207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19200" y="2438400"/>
            <a:ext cx="6603207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74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ＭＳ Ｐゴシック" pitchFamily="-106" charset="-128"/>
                <a:cs typeface="ＭＳ Ｐゴシック" pitchFamily="-106" charset="-128"/>
              </a:rPr>
              <a:t>Agenda</a:t>
            </a:r>
          </a:p>
        </p:txBody>
      </p:sp>
      <p:sp>
        <p:nvSpPr>
          <p:cNvPr id="17415" name="Inhaltsplatzhalter 2"/>
          <p:cNvSpPr>
            <a:spLocks noGrp="1"/>
          </p:cNvSpPr>
          <p:nvPr>
            <p:ph idx="1"/>
          </p:nvPr>
        </p:nvSpPr>
        <p:spPr>
          <a:xfrm>
            <a:off x="1302544" y="2500313"/>
            <a:ext cx="6538912" cy="2571750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-106" charset="2"/>
              <a:buAutoNum type="arabicPeriod"/>
            </a:pPr>
            <a:r>
              <a:rPr lang="de-DE" sz="1800" dirty="0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Problem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-106" charset="2"/>
              <a:buNone/>
            </a:pPr>
            <a:endParaRPr lang="de-DE" sz="1800" dirty="0" smtClean="0">
              <a:latin typeface="Tahoma" pitchFamily="-106" charset="0"/>
              <a:ea typeface="Tahoma" pitchFamily="-106" charset="0"/>
              <a:cs typeface="Tahoma" pitchFamily="-106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800" dirty="0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2.	</a:t>
            </a:r>
            <a:r>
              <a:rPr lang="de-DE" sz="1800" dirty="0" err="1" smtClean="0">
                <a:ea typeface="ＭＳ Ｐゴシック" pitchFamily="-106" charset="-128"/>
                <a:cs typeface="ＭＳ Ｐゴシック" pitchFamily="-106" charset="-128"/>
              </a:rPr>
              <a:t>Modelling</a:t>
            </a:r>
            <a:r>
              <a:rPr lang="de-DE" sz="1800" dirty="0" smtClean="0"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de-DE" sz="1800" dirty="0" err="1" smtClean="0">
                <a:ea typeface="ＭＳ Ｐゴシック" pitchFamily="-106" charset="-128"/>
                <a:cs typeface="ＭＳ Ｐゴシック" pitchFamily="-106" charset="-128"/>
              </a:rPr>
              <a:t>emission</a:t>
            </a:r>
            <a:r>
              <a:rPr lang="de-DE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sz="1800" dirty="0" err="1" smtClean="0">
                <a:ea typeface="ＭＳ Ｐゴシック" pitchFamily="-106" charset="-128"/>
                <a:cs typeface="ＭＳ Ｐゴシック" pitchFamily="-106" charset="-128"/>
              </a:rPr>
              <a:t>reduction</a:t>
            </a:r>
            <a:r>
              <a:rPr lang="de-DE" sz="1800" dirty="0" smtClean="0">
                <a:ea typeface="ＭＳ Ｐゴシック" pitchFamily="-106" charset="-128"/>
                <a:cs typeface="ＭＳ Ｐゴシック" pitchFamily="-106" charset="-128"/>
              </a:rPr>
              <a:t> and </a:t>
            </a:r>
            <a:r>
              <a:rPr lang="de-DE" sz="1800" dirty="0" err="1" smtClean="0">
                <a:ea typeface="ＭＳ Ｐゴシック" pitchFamily="-106" charset="-128"/>
                <a:cs typeface="ＭＳ Ｐゴシック" pitchFamily="-106" charset="-128"/>
              </a:rPr>
              <a:t>burden</a:t>
            </a:r>
            <a:r>
              <a:rPr lang="de-DE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sz="1800" dirty="0" err="1" smtClean="0">
                <a:ea typeface="ＭＳ Ｐゴシック" pitchFamily="-106" charset="-128"/>
                <a:cs typeface="ＭＳ Ｐゴシック" pitchFamily="-106" charset="-128"/>
              </a:rPr>
              <a:t>sharing</a:t>
            </a:r>
            <a:endParaRPr lang="de-DE" sz="1800" dirty="0" smtClean="0">
              <a:latin typeface="Tahoma" pitchFamily="-106" charset="0"/>
              <a:ea typeface="Tahoma" pitchFamily="-106" charset="0"/>
              <a:cs typeface="Tahoma" pitchFamily="-106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-106" charset="2"/>
              <a:buAutoNum type="arabicPeriod" startAt="3"/>
            </a:pPr>
            <a:endParaRPr lang="de-DE" sz="1800" dirty="0" smtClean="0">
              <a:latin typeface="Tahoma" pitchFamily="-106" charset="0"/>
              <a:ea typeface="Tahoma" pitchFamily="-106" charset="0"/>
              <a:cs typeface="Tahoma" pitchFamily="-106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3"/>
            </a:pPr>
            <a:r>
              <a:rPr lang="de-DE" sz="1800" dirty="0" err="1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Results</a:t>
            </a:r>
            <a:endParaRPr lang="de-DE" sz="1800" dirty="0" smtClean="0">
              <a:latin typeface="Tahoma" pitchFamily="-106" charset="0"/>
              <a:ea typeface="Tahoma" pitchFamily="-106" charset="0"/>
              <a:cs typeface="Tahoma" pitchFamily="-106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3"/>
            </a:pPr>
            <a:endParaRPr lang="de-DE" sz="1800" dirty="0" smtClean="0">
              <a:latin typeface="Tahoma" pitchFamily="-106" charset="0"/>
              <a:ea typeface="Tahoma" pitchFamily="-106" charset="0"/>
              <a:cs typeface="Tahoma" pitchFamily="-106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3"/>
            </a:pPr>
            <a:r>
              <a:rPr lang="de-DE" sz="1800" dirty="0" err="1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Conclusion</a:t>
            </a:r>
            <a:r>
              <a:rPr lang="de-DE" sz="1800" dirty="0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 and </a:t>
            </a:r>
            <a:r>
              <a:rPr lang="de-DE" sz="1800" dirty="0" err="1" smtClean="0">
                <a:latin typeface="Tahoma" pitchFamily="-106" charset="0"/>
                <a:ea typeface="Tahoma" pitchFamily="-106" charset="0"/>
                <a:cs typeface="Tahoma" pitchFamily="-106" charset="0"/>
              </a:rPr>
              <a:t>outlook</a:t>
            </a:r>
            <a:endParaRPr lang="de-DE" sz="1800" dirty="0">
              <a:latin typeface="Tahoma" pitchFamily="-106" charset="0"/>
              <a:ea typeface="Tahoma" pitchFamily="-106" charset="0"/>
              <a:cs typeface="Tahoma" pitchFamily="-106" charset="0"/>
            </a:endParaRPr>
          </a:p>
        </p:txBody>
      </p:sp>
      <p:sp>
        <p:nvSpPr>
          <p:cNvPr id="14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2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Clean </a:t>
            </a:r>
            <a:r>
              <a:rPr lang="en-GB" sz="1600" dirty="0" smtClean="0"/>
              <a:t>natural environment is a public good</a:t>
            </a:r>
            <a:endParaRPr lang="en-GB" sz="1600" dirty="0" smtClean="0"/>
          </a:p>
          <a:p>
            <a:r>
              <a:rPr lang="en-GB" sz="1600" dirty="0" smtClean="0"/>
              <a:t>Environmental pollution generates complex external effects </a:t>
            </a:r>
          </a:p>
          <a:p>
            <a:r>
              <a:rPr lang="en-GB" sz="1600" dirty="0" smtClean="0"/>
              <a:t>Housing causes 15 % of total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Emission in Germany</a:t>
            </a:r>
          </a:p>
          <a:p>
            <a:r>
              <a:rPr lang="en-GB" sz="1600" dirty="0" smtClean="0"/>
              <a:t>External </a:t>
            </a:r>
            <a:r>
              <a:rPr lang="en-GB" sz="1600" dirty="0" smtClean="0"/>
              <a:t>effects especially carbon dioxide emissions caused by residential heating and air-conditioning have to be internalised</a:t>
            </a:r>
            <a:endParaRPr lang="de-DE" sz="1600" dirty="0" smtClean="0"/>
          </a:p>
          <a:p>
            <a:r>
              <a:rPr lang="en-GB" sz="1600" dirty="0" smtClean="0"/>
              <a:t>Therefore residents in the European Union are living in a carbon-constrained world (e.g. </a:t>
            </a:r>
            <a:r>
              <a:rPr lang="de-DE" sz="1600" dirty="0" smtClean="0"/>
              <a:t>European Energy Performance of </a:t>
            </a:r>
            <a:r>
              <a:rPr lang="en-GB" sz="1600" dirty="0" smtClean="0"/>
              <a:t>Buildings</a:t>
            </a:r>
            <a:r>
              <a:rPr lang="de-DE" sz="1600" dirty="0" smtClean="0"/>
              <a:t> </a:t>
            </a:r>
            <a:r>
              <a:rPr lang="de-DE" sz="1600" dirty="0" err="1" smtClean="0"/>
              <a:t>Directive</a:t>
            </a:r>
            <a:r>
              <a:rPr lang="de-DE" sz="1600" dirty="0" smtClean="0"/>
              <a:t> </a:t>
            </a:r>
            <a:r>
              <a:rPr lang="de-DE" sz="1600" i="1" dirty="0" smtClean="0"/>
              <a:t>EPBD</a:t>
            </a:r>
            <a:r>
              <a:rPr lang="de-DE" sz="1600" dirty="0" smtClean="0"/>
              <a:t>)</a:t>
            </a:r>
            <a:endParaRPr lang="en-GB" sz="1600" dirty="0" smtClean="0"/>
          </a:p>
          <a:p>
            <a:pPr lvl="3"/>
            <a:r>
              <a:rPr lang="en-GB" sz="1400" dirty="0" smtClean="0"/>
              <a:t>Internalisation of the external effects comes at a cost, both politically and economically</a:t>
            </a:r>
          </a:p>
          <a:p>
            <a:pPr lvl="3"/>
            <a:r>
              <a:rPr lang="en-GB" sz="1400" dirty="0" smtClean="0"/>
              <a:t>Most common recommendation in environmental economics: polluters pay a fee based on the volume of pollution they create (polluter-pays-principle)</a:t>
            </a:r>
          </a:p>
          <a:p>
            <a:pPr lvl="3"/>
            <a:r>
              <a:rPr lang="en-GB" sz="1400" dirty="0" smtClean="0"/>
              <a:t>However, it is not always possible to identify the </a:t>
            </a:r>
            <a:r>
              <a:rPr lang="en-GB" sz="1400" dirty="0" smtClean="0"/>
              <a:t>polluter</a:t>
            </a:r>
          </a:p>
          <a:p>
            <a:pPr lvl="3"/>
            <a:r>
              <a:rPr lang="en-GB" sz="1400" dirty="0" smtClean="0"/>
              <a:t>If possible, it is not always economical feasible to refinance investments in order to reduce greenhouse gas emissions</a:t>
            </a:r>
            <a:endParaRPr lang="de-DE" sz="1400" dirty="0" smtClean="0"/>
          </a:p>
          <a:p>
            <a:r>
              <a:rPr lang="en-GB" sz="1600" dirty="0" smtClean="0"/>
              <a:t>Needed: financial burden-sharing model between owners, occupants and the public </a:t>
            </a:r>
          </a:p>
          <a:p>
            <a:r>
              <a:rPr lang="en-GB" sz="1600" dirty="0" smtClean="0"/>
              <a:t>Analysis and data based on housing sector research project conducted within a climate protection commission mandated by the German government</a:t>
            </a:r>
            <a:endParaRPr lang="de-DE" sz="1600" dirty="0" smtClean="0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3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2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ways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modelling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emission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reductions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building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sector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and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burden</a:t>
            </a:r>
            <a:r>
              <a:rPr lang="de-DE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 err="1" smtClean="0">
                <a:ea typeface="ＭＳ Ｐゴシック" pitchFamily="-106" charset="-128"/>
                <a:cs typeface="ＭＳ Ｐゴシック" pitchFamily="-106" charset="-128"/>
              </a:rPr>
              <a:t>sharing</a:t>
            </a:r>
            <a:endParaRPr lang="de-DE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3400" y="3124200"/>
            <a:ext cx="3070225" cy="69249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Create</a:t>
            </a:r>
            <a:r>
              <a:rPr lang="de-DE" sz="1300" dirty="0" smtClean="0"/>
              <a:t> 4 </a:t>
            </a:r>
            <a:r>
              <a:rPr lang="de-DE" sz="1300" dirty="0" err="1" smtClean="0"/>
              <a:t>energy</a:t>
            </a:r>
            <a:r>
              <a:rPr lang="de-DE" sz="1300" dirty="0" smtClean="0"/>
              <a:t> </a:t>
            </a:r>
            <a:r>
              <a:rPr lang="de-DE" sz="1300" dirty="0" err="1" smtClean="0"/>
              <a:t>efficency</a:t>
            </a:r>
            <a:r>
              <a:rPr lang="de-DE" sz="1300" dirty="0" smtClean="0"/>
              <a:t> </a:t>
            </a:r>
            <a:r>
              <a:rPr lang="de-DE" sz="1300" dirty="0" err="1" smtClean="0"/>
              <a:t>clusters</a:t>
            </a:r>
            <a:r>
              <a:rPr lang="de-DE" sz="1300" dirty="0" smtClean="0"/>
              <a:t> (A</a:t>
            </a:r>
            <a:r>
              <a:rPr lang="de-DE" sz="1300" dirty="0"/>
              <a:t>-</a:t>
            </a:r>
            <a:r>
              <a:rPr lang="de-DE" sz="1300" dirty="0" smtClean="0"/>
              <a:t>D) </a:t>
            </a:r>
            <a:r>
              <a:rPr lang="de-DE" sz="1300" dirty="0" err="1" smtClean="0"/>
              <a:t>for</a:t>
            </a:r>
            <a:r>
              <a:rPr lang="de-DE" sz="1300" dirty="0" smtClean="0"/>
              <a:t> </a:t>
            </a:r>
            <a:r>
              <a:rPr lang="de-DE" sz="1300" dirty="0" err="1" smtClean="0"/>
              <a:t>one</a:t>
            </a:r>
            <a:r>
              <a:rPr lang="de-DE" sz="1300" dirty="0" smtClean="0"/>
              <a:t> </a:t>
            </a:r>
            <a:r>
              <a:rPr lang="de-DE" sz="1300" dirty="0" err="1" smtClean="0"/>
              <a:t>familiy</a:t>
            </a:r>
            <a:r>
              <a:rPr lang="de-DE" sz="1300" dirty="0" smtClean="0"/>
              <a:t> and </a:t>
            </a:r>
            <a:r>
              <a:rPr lang="de-DE" sz="1300" dirty="0" err="1" smtClean="0"/>
              <a:t>multi</a:t>
            </a:r>
            <a:r>
              <a:rPr lang="de-DE" sz="1300" dirty="0" smtClean="0"/>
              <a:t> </a:t>
            </a:r>
            <a:r>
              <a:rPr lang="de-DE" sz="1300" dirty="0" err="1" smtClean="0"/>
              <a:t>storey</a:t>
            </a:r>
            <a:r>
              <a:rPr lang="de-DE" sz="1300" dirty="0" smtClean="0"/>
              <a:t>  </a:t>
            </a:r>
            <a:r>
              <a:rPr lang="de-DE" sz="1300" dirty="0" err="1" smtClean="0"/>
              <a:t>dwellings</a:t>
            </a:r>
            <a:endParaRPr lang="de-DE" sz="1300" dirty="0"/>
          </a:p>
        </p:txBody>
      </p:sp>
      <p:sp>
        <p:nvSpPr>
          <p:cNvPr id="27653" name="Textfeld 6"/>
          <p:cNvSpPr txBox="1">
            <a:spLocks noChangeArrowheads="1"/>
          </p:cNvSpPr>
          <p:nvPr/>
        </p:nvSpPr>
        <p:spPr bwMode="auto">
          <a:xfrm>
            <a:off x="6781800" y="16764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 err="1" smtClean="0">
                <a:solidFill>
                  <a:srgbClr val="9C1C26"/>
                </a:solidFill>
              </a:rPr>
              <a:t>Scenario</a:t>
            </a:r>
            <a:r>
              <a:rPr lang="de-DE" sz="1600" b="1" dirty="0" smtClean="0">
                <a:solidFill>
                  <a:srgbClr val="9C1C26"/>
                </a:solidFill>
              </a:rPr>
              <a:t> </a:t>
            </a:r>
            <a:r>
              <a:rPr lang="de-DE" sz="1600" b="1" dirty="0" err="1" smtClean="0">
                <a:solidFill>
                  <a:srgbClr val="9C1C26"/>
                </a:solidFill>
              </a:rPr>
              <a:t>analysis</a:t>
            </a:r>
            <a:r>
              <a:rPr lang="de-DE" sz="1600" b="1" dirty="0" smtClean="0">
                <a:solidFill>
                  <a:srgbClr val="9C1C26"/>
                </a:solidFill>
              </a:rPr>
              <a:t> </a:t>
            </a:r>
            <a:r>
              <a:rPr lang="de-DE" sz="1600" b="1" dirty="0">
                <a:solidFill>
                  <a:srgbClr val="9C1C26"/>
                </a:solidFill>
              </a:rPr>
              <a:t>(</a:t>
            </a:r>
            <a:r>
              <a:rPr lang="de-DE" sz="1600" b="1" dirty="0" err="1" smtClean="0">
                <a:solidFill>
                  <a:srgbClr val="9C1C26"/>
                </a:solidFill>
              </a:rPr>
              <a:t>inductive</a:t>
            </a:r>
            <a:r>
              <a:rPr lang="de-DE" sz="1600" b="1" dirty="0" smtClean="0">
                <a:solidFill>
                  <a:srgbClr val="9C1C26"/>
                </a:solidFill>
              </a:rPr>
              <a:t>)</a:t>
            </a:r>
            <a:endParaRPr lang="de-DE" sz="1600" b="1" dirty="0">
              <a:solidFill>
                <a:srgbClr val="9C1C26"/>
              </a:solidFill>
            </a:endParaRPr>
          </a:p>
        </p:txBody>
      </p:sp>
      <p:sp>
        <p:nvSpPr>
          <p:cNvPr id="8" name="Zylinder 7"/>
          <p:cNvSpPr/>
          <p:nvPr/>
        </p:nvSpPr>
        <p:spPr>
          <a:xfrm>
            <a:off x="2959100" y="1524000"/>
            <a:ext cx="3670300" cy="914400"/>
          </a:xfrm>
          <a:prstGeom prst="can">
            <a:avLst/>
          </a:prstGeom>
          <a:solidFill>
            <a:srgbClr val="9C1C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 smtClean="0"/>
              <a:t>Building stock (in Germany)</a:t>
            </a:r>
            <a:endParaRPr lang="de-DE" sz="1600" b="1" dirty="0"/>
          </a:p>
        </p:txBody>
      </p:sp>
      <p:sp>
        <p:nvSpPr>
          <p:cNvPr id="27655" name="Textfeld 8"/>
          <p:cNvSpPr txBox="1">
            <a:spLocks noChangeArrowheads="1"/>
          </p:cNvSpPr>
          <p:nvPr/>
        </p:nvSpPr>
        <p:spPr bwMode="auto">
          <a:xfrm>
            <a:off x="304800" y="16764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b="1" dirty="0" err="1" smtClean="0">
                <a:solidFill>
                  <a:srgbClr val="9C1C26"/>
                </a:solidFill>
              </a:rPr>
              <a:t>Deductive</a:t>
            </a:r>
            <a:r>
              <a:rPr lang="de-DE" sz="1600" b="1" dirty="0" smtClean="0">
                <a:solidFill>
                  <a:srgbClr val="9C1C26"/>
                </a:solidFill>
              </a:rPr>
              <a:t> </a:t>
            </a:r>
            <a:r>
              <a:rPr lang="de-DE" sz="1600" b="1" dirty="0" err="1" smtClean="0">
                <a:solidFill>
                  <a:srgbClr val="9C1C26"/>
                </a:solidFill>
              </a:rPr>
              <a:t>approach</a:t>
            </a:r>
            <a:endParaRPr lang="de-DE" sz="1600" b="1" dirty="0">
              <a:solidFill>
                <a:srgbClr val="9C1C2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3400" y="2479675"/>
            <a:ext cx="3070225" cy="49244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smtClean="0"/>
              <a:t>Break down </a:t>
            </a:r>
            <a:r>
              <a:rPr lang="de-DE" sz="1300" dirty="0" err="1" smtClean="0"/>
              <a:t>the</a:t>
            </a:r>
            <a:r>
              <a:rPr lang="de-DE" sz="1300" dirty="0" smtClean="0"/>
              <a:t> total (German) </a:t>
            </a:r>
            <a:r>
              <a:rPr lang="de-DE" sz="1300" dirty="0" err="1" smtClean="0"/>
              <a:t>building</a:t>
            </a:r>
            <a:r>
              <a:rPr lang="de-DE" sz="1300" dirty="0" smtClean="0"/>
              <a:t> stock in a </a:t>
            </a:r>
            <a:r>
              <a:rPr lang="de-DE" sz="1300" dirty="0" err="1" smtClean="0"/>
              <a:t>technical</a:t>
            </a:r>
            <a:r>
              <a:rPr lang="de-DE" sz="1300" dirty="0" smtClean="0"/>
              <a:t> </a:t>
            </a:r>
            <a:r>
              <a:rPr lang="de-DE" sz="1300" dirty="0" err="1" smtClean="0"/>
              <a:t>typology</a:t>
            </a:r>
            <a:endParaRPr lang="de-DE" sz="1300" dirty="0"/>
          </a:p>
        </p:txBody>
      </p:sp>
      <p:sp>
        <p:nvSpPr>
          <p:cNvPr id="14" name="Textfeld 13"/>
          <p:cNvSpPr txBox="1"/>
          <p:nvPr/>
        </p:nvSpPr>
        <p:spPr>
          <a:xfrm>
            <a:off x="533400" y="5194300"/>
            <a:ext cx="3070225" cy="2921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Projection</a:t>
            </a:r>
            <a:endParaRPr lang="de-DE" sz="13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3400" y="3937000"/>
            <a:ext cx="3070225" cy="49244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Define</a:t>
            </a:r>
            <a:r>
              <a:rPr lang="de-DE" sz="1300" dirty="0" smtClean="0"/>
              <a:t> a </a:t>
            </a:r>
            <a:r>
              <a:rPr lang="de-DE" sz="1300" dirty="0" err="1" smtClean="0"/>
              <a:t>characteristic/representative</a:t>
            </a:r>
            <a:r>
              <a:rPr lang="de-DE" sz="1300" dirty="0" smtClean="0"/>
              <a:t>  </a:t>
            </a:r>
            <a:r>
              <a:rPr lang="de-DE" sz="1300" dirty="0" err="1" smtClean="0"/>
              <a:t>improvement</a:t>
            </a:r>
            <a:r>
              <a:rPr lang="de-DE" sz="1300" dirty="0" smtClean="0"/>
              <a:t> </a:t>
            </a:r>
            <a:r>
              <a:rPr lang="de-DE" sz="1300" dirty="0" err="1" smtClean="0"/>
              <a:t>case</a:t>
            </a:r>
            <a:r>
              <a:rPr lang="de-DE" sz="1300" dirty="0" smtClean="0"/>
              <a:t> per </a:t>
            </a:r>
            <a:r>
              <a:rPr lang="de-DE" sz="1300" dirty="0" err="1" smtClean="0"/>
              <a:t>cluster</a:t>
            </a:r>
            <a:endParaRPr lang="de-DE" sz="1300" dirty="0"/>
          </a:p>
        </p:txBody>
      </p:sp>
      <p:sp>
        <p:nvSpPr>
          <p:cNvPr id="16" name="Textfeld 15"/>
          <p:cNvSpPr txBox="1"/>
          <p:nvPr/>
        </p:nvSpPr>
        <p:spPr>
          <a:xfrm>
            <a:off x="5638800" y="2743200"/>
            <a:ext cx="3070225" cy="109260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Generate</a:t>
            </a:r>
            <a:r>
              <a:rPr lang="de-DE" sz="1300" dirty="0" smtClean="0"/>
              <a:t> a </a:t>
            </a:r>
            <a:r>
              <a:rPr lang="de-DE" sz="1300" dirty="0" err="1" smtClean="0"/>
              <a:t>sample</a:t>
            </a:r>
            <a:r>
              <a:rPr lang="de-DE" sz="1300" dirty="0" smtClean="0"/>
              <a:t> of 25 </a:t>
            </a:r>
            <a:r>
              <a:rPr lang="de-DE" sz="1300" dirty="0" err="1" smtClean="0"/>
              <a:t>most</a:t>
            </a:r>
            <a:r>
              <a:rPr lang="de-DE" sz="1300" dirty="0" smtClean="0"/>
              <a:t> </a:t>
            </a:r>
            <a:r>
              <a:rPr lang="de-DE" sz="1300" dirty="0" err="1" smtClean="0"/>
              <a:t>representative</a:t>
            </a:r>
            <a:r>
              <a:rPr lang="de-DE" sz="1300" dirty="0" smtClean="0"/>
              <a:t>  and demonstrative </a:t>
            </a:r>
            <a:r>
              <a:rPr lang="de-DE" sz="1300" dirty="0" err="1" smtClean="0"/>
              <a:t>cases</a:t>
            </a:r>
            <a:r>
              <a:rPr lang="de-DE" sz="1300" dirty="0" smtClean="0"/>
              <a:t> (</a:t>
            </a:r>
            <a:r>
              <a:rPr lang="de-DE" sz="1300" dirty="0" err="1" smtClean="0"/>
              <a:t>scenarios</a:t>
            </a:r>
            <a:r>
              <a:rPr lang="de-DE" sz="1300" dirty="0" smtClean="0"/>
              <a:t>) </a:t>
            </a:r>
          </a:p>
          <a:p>
            <a:pPr algn="ctr">
              <a:defRPr/>
            </a:pPr>
            <a:r>
              <a:rPr lang="de-DE" sz="1300" b="1" dirty="0" err="1" smtClean="0">
                <a:solidFill>
                  <a:srgbClr val="FF0000"/>
                </a:solidFill>
              </a:rPr>
              <a:t>incorporate</a:t>
            </a:r>
            <a:r>
              <a:rPr lang="de-DE" sz="1300" b="1" dirty="0" smtClean="0">
                <a:solidFill>
                  <a:srgbClr val="FF0000"/>
                </a:solidFill>
              </a:rPr>
              <a:t> </a:t>
            </a:r>
            <a:r>
              <a:rPr lang="de-DE" sz="1300" b="1" dirty="0" err="1" smtClean="0">
                <a:solidFill>
                  <a:srgbClr val="FF0000"/>
                </a:solidFill>
              </a:rPr>
              <a:t>ownership</a:t>
            </a:r>
            <a:r>
              <a:rPr lang="de-DE" sz="1300" b="1" dirty="0" smtClean="0">
                <a:solidFill>
                  <a:srgbClr val="FF0000"/>
                </a:solidFill>
              </a:rPr>
              <a:t> and </a:t>
            </a:r>
            <a:r>
              <a:rPr lang="de-DE" sz="1300" b="1" dirty="0" err="1" smtClean="0">
                <a:solidFill>
                  <a:srgbClr val="FF0000"/>
                </a:solidFill>
              </a:rPr>
              <a:t>housing</a:t>
            </a:r>
            <a:r>
              <a:rPr lang="de-DE" sz="1300" b="1" dirty="0" smtClean="0">
                <a:solidFill>
                  <a:srgbClr val="FF0000"/>
                </a:solidFill>
              </a:rPr>
              <a:t> </a:t>
            </a:r>
            <a:r>
              <a:rPr lang="de-DE" sz="1300" b="1" dirty="0" err="1" smtClean="0">
                <a:solidFill>
                  <a:srgbClr val="FF0000"/>
                </a:solidFill>
              </a:rPr>
              <a:t>market</a:t>
            </a:r>
            <a:r>
              <a:rPr lang="de-DE" sz="1300" b="1" dirty="0" smtClean="0">
                <a:solidFill>
                  <a:srgbClr val="FF0000"/>
                </a:solidFill>
              </a:rPr>
              <a:t> </a:t>
            </a:r>
            <a:r>
              <a:rPr lang="de-DE" sz="1300" b="1" dirty="0" err="1" smtClean="0">
                <a:solidFill>
                  <a:srgbClr val="FF0000"/>
                </a:solidFill>
              </a:rPr>
              <a:t>conditions</a:t>
            </a:r>
            <a:endParaRPr lang="de-DE" sz="13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3400" y="4565650"/>
            <a:ext cx="3070225" cy="49244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Calculate</a:t>
            </a:r>
            <a:r>
              <a:rPr lang="de-DE" sz="1300" dirty="0" smtClean="0"/>
              <a:t> </a:t>
            </a:r>
            <a:r>
              <a:rPr lang="de-DE" sz="1300" dirty="0" err="1" smtClean="0"/>
              <a:t>profitability</a:t>
            </a:r>
            <a:r>
              <a:rPr lang="de-DE" sz="1300" dirty="0" smtClean="0"/>
              <a:t> and </a:t>
            </a:r>
            <a:r>
              <a:rPr lang="de-DE" sz="1300" dirty="0" err="1" smtClean="0"/>
              <a:t>emission</a:t>
            </a:r>
            <a:r>
              <a:rPr lang="de-DE" sz="1300" dirty="0" smtClean="0"/>
              <a:t> </a:t>
            </a:r>
            <a:r>
              <a:rPr lang="de-DE" sz="1300" dirty="0" err="1" smtClean="0"/>
              <a:t>reduction</a:t>
            </a:r>
            <a:r>
              <a:rPr lang="de-DE" sz="1300" dirty="0" smtClean="0"/>
              <a:t> per </a:t>
            </a:r>
            <a:r>
              <a:rPr lang="de-DE" sz="1300" dirty="0" err="1" smtClean="0"/>
              <a:t>case/cluster</a:t>
            </a:r>
            <a:endParaRPr lang="de-DE" sz="1300" dirty="0"/>
          </a:p>
        </p:txBody>
      </p:sp>
      <p:cxnSp>
        <p:nvCxnSpPr>
          <p:cNvPr id="21" name="Gekrümmte Verbindung 20"/>
          <p:cNvCxnSpPr>
            <a:stCxn id="6" idx="3"/>
            <a:endCxn id="15" idx="3"/>
          </p:cNvCxnSpPr>
          <p:nvPr/>
        </p:nvCxnSpPr>
        <p:spPr>
          <a:xfrm>
            <a:off x="3603625" y="3470449"/>
            <a:ext cx="1588" cy="712773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 Verbindung 22"/>
          <p:cNvCxnSpPr>
            <a:stCxn id="15" idx="1"/>
            <a:endCxn id="17" idx="1"/>
          </p:cNvCxnSpPr>
          <p:nvPr/>
        </p:nvCxnSpPr>
        <p:spPr>
          <a:xfrm rot="10800000" flipV="1">
            <a:off x="533400" y="4183222"/>
            <a:ext cx="1588" cy="62865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/>
          <p:cNvCxnSpPr>
            <a:stCxn id="17" idx="3"/>
            <a:endCxn id="14" idx="3"/>
          </p:cNvCxnSpPr>
          <p:nvPr/>
        </p:nvCxnSpPr>
        <p:spPr>
          <a:xfrm>
            <a:off x="3603625" y="4811872"/>
            <a:ext cx="1588" cy="528478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 Verbindung 26"/>
          <p:cNvCxnSpPr>
            <a:stCxn id="14" idx="1"/>
            <a:endCxn id="26" idx="1"/>
          </p:cNvCxnSpPr>
          <p:nvPr/>
        </p:nvCxnSpPr>
        <p:spPr>
          <a:xfrm rot="10800000" flipH="1" flipV="1">
            <a:off x="533400" y="5340349"/>
            <a:ext cx="1676400" cy="707995"/>
          </a:xfrm>
          <a:prstGeom prst="bentConnector3">
            <a:avLst>
              <a:gd name="adj1" fmla="val -136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Form 28"/>
          <p:cNvCxnSpPr>
            <a:stCxn id="8" idx="3"/>
            <a:endCxn id="10" idx="3"/>
          </p:cNvCxnSpPr>
          <p:nvPr/>
        </p:nvCxnSpPr>
        <p:spPr>
          <a:xfrm rot="5400000">
            <a:off x="4055190" y="1986836"/>
            <a:ext cx="287497" cy="1190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638800" y="4965700"/>
            <a:ext cx="3070225" cy="2921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Projection</a:t>
            </a:r>
            <a:endParaRPr lang="de-DE" sz="1300" dirty="0"/>
          </a:p>
        </p:txBody>
      </p:sp>
      <p:sp>
        <p:nvSpPr>
          <p:cNvPr id="31" name="Textfeld 30"/>
          <p:cNvSpPr txBox="1"/>
          <p:nvPr/>
        </p:nvSpPr>
        <p:spPr>
          <a:xfrm>
            <a:off x="5638800" y="4114800"/>
            <a:ext cx="3070225" cy="49244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300" dirty="0" err="1" smtClean="0"/>
              <a:t>Calculate</a:t>
            </a:r>
            <a:r>
              <a:rPr lang="de-DE" sz="1300" dirty="0" smtClean="0"/>
              <a:t> </a:t>
            </a:r>
            <a:r>
              <a:rPr lang="de-DE" sz="1300" dirty="0" err="1" smtClean="0"/>
              <a:t>profitability</a:t>
            </a:r>
            <a:r>
              <a:rPr lang="de-DE" sz="1300" dirty="0" smtClean="0"/>
              <a:t> and </a:t>
            </a:r>
            <a:r>
              <a:rPr lang="de-DE" sz="1300" dirty="0" err="1" smtClean="0"/>
              <a:t>emission</a:t>
            </a:r>
            <a:r>
              <a:rPr lang="de-DE" sz="1300" dirty="0" smtClean="0"/>
              <a:t> </a:t>
            </a:r>
            <a:r>
              <a:rPr lang="de-DE" sz="1300" dirty="0" err="1" smtClean="0"/>
              <a:t>reduction</a:t>
            </a:r>
            <a:r>
              <a:rPr lang="de-DE" sz="1300" dirty="0" smtClean="0"/>
              <a:t> per </a:t>
            </a:r>
            <a:r>
              <a:rPr lang="de-DE" sz="1300" dirty="0" err="1" smtClean="0"/>
              <a:t>case</a:t>
            </a:r>
            <a:endParaRPr lang="de-DE" sz="1300" dirty="0"/>
          </a:p>
        </p:txBody>
      </p:sp>
      <p:cxnSp>
        <p:nvCxnSpPr>
          <p:cNvPr id="33" name="Form 32"/>
          <p:cNvCxnSpPr>
            <a:stCxn id="8" idx="3"/>
            <a:endCxn id="16" idx="1"/>
          </p:cNvCxnSpPr>
          <p:nvPr/>
        </p:nvCxnSpPr>
        <p:spPr>
          <a:xfrm rot="16200000" flipH="1">
            <a:off x="4790973" y="2441677"/>
            <a:ext cx="851104" cy="8445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krümmte Verbindung 34"/>
          <p:cNvCxnSpPr>
            <a:stCxn id="16" idx="3"/>
            <a:endCxn id="31" idx="3"/>
          </p:cNvCxnSpPr>
          <p:nvPr/>
        </p:nvCxnSpPr>
        <p:spPr>
          <a:xfrm>
            <a:off x="8709025" y="3289504"/>
            <a:ext cx="1588" cy="1071518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krümmte Verbindung 36"/>
          <p:cNvCxnSpPr>
            <a:stCxn id="31" idx="1"/>
            <a:endCxn id="30" idx="1"/>
          </p:cNvCxnSpPr>
          <p:nvPr/>
        </p:nvCxnSpPr>
        <p:spPr>
          <a:xfrm rot="10800000" flipV="1">
            <a:off x="5638800" y="4361022"/>
            <a:ext cx="1588" cy="750728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krümmte Verbindung 38"/>
          <p:cNvCxnSpPr>
            <a:stCxn id="30" idx="3"/>
            <a:endCxn id="26" idx="3"/>
          </p:cNvCxnSpPr>
          <p:nvPr/>
        </p:nvCxnSpPr>
        <p:spPr>
          <a:xfrm flipH="1">
            <a:off x="7543800" y="5111750"/>
            <a:ext cx="1165225" cy="936595"/>
          </a:xfrm>
          <a:prstGeom prst="bentConnector3">
            <a:avLst>
              <a:gd name="adj1" fmla="val -1961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krümmte Verbindung 37"/>
          <p:cNvCxnSpPr>
            <a:stCxn id="10" idx="1"/>
            <a:endCxn id="6" idx="1"/>
          </p:cNvCxnSpPr>
          <p:nvPr/>
        </p:nvCxnSpPr>
        <p:spPr>
          <a:xfrm rot="10800000" flipV="1">
            <a:off x="533400" y="2725897"/>
            <a:ext cx="1588" cy="744552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209800" y="5755957"/>
            <a:ext cx="5334000" cy="584776"/>
          </a:xfrm>
          <a:prstGeom prst="rect">
            <a:avLst/>
          </a:prstGeom>
          <a:solidFill>
            <a:srgbClr val="9C1C2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dirty="0" err="1" smtClean="0">
                <a:solidFill>
                  <a:schemeClr val="bg1"/>
                </a:solidFill>
              </a:rPr>
              <a:t>Forecast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e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mission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recuction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und 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burden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sharing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de-DE" sz="1600" dirty="0" smtClean="0">
                <a:solidFill>
                  <a:schemeClr val="bg1"/>
                </a:solidFill>
                <a:latin typeface="+mn-lt"/>
              </a:rPr>
            </a:b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on </a:t>
            </a:r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status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 quo)</a:t>
            </a:r>
          </a:p>
        </p:txBody>
      </p:sp>
      <p:sp>
        <p:nvSpPr>
          <p:cNvPr id="34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4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technical</a:t>
            </a:r>
            <a:r>
              <a:rPr lang="de-DE" dirty="0" smtClean="0"/>
              <a:t> potential,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of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04801" y="2993288"/>
            <a:ext cx="5348316" cy="1225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7" name="Rechteck 6"/>
          <p:cNvSpPr/>
          <p:nvPr/>
        </p:nvSpPr>
        <p:spPr>
          <a:xfrm>
            <a:off x="304800" y="4394828"/>
            <a:ext cx="3911455" cy="1320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8" name="Rechteck 7"/>
          <p:cNvSpPr/>
          <p:nvPr/>
        </p:nvSpPr>
        <p:spPr>
          <a:xfrm>
            <a:off x="304801" y="1943079"/>
            <a:ext cx="7902735" cy="848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84627" y="2133600"/>
            <a:ext cx="433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  <a:cs typeface="Arial" pitchFamily="34" charset="0"/>
              </a:rPr>
              <a:t>Technical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emmission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reduction</a:t>
            </a:r>
            <a:r>
              <a:rPr lang="de-DE" sz="1400" dirty="0" smtClean="0">
                <a:latin typeface="+mn-lt"/>
                <a:cs typeface="Arial" pitchFamily="34" charset="0"/>
              </a:rPr>
              <a:t> potential at </a:t>
            </a:r>
            <a:r>
              <a:rPr lang="de-DE" sz="1400" dirty="0" err="1" smtClean="0">
                <a:latin typeface="+mn-lt"/>
                <a:cs typeface="Arial" pitchFamily="34" charset="0"/>
              </a:rPr>
              <a:t>average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present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level</a:t>
            </a:r>
            <a:endParaRPr lang="de-DE" sz="1400" dirty="0"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4627" y="3101182"/>
            <a:ext cx="526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  <a:cs typeface="Arial" pitchFamily="34" charset="0"/>
              </a:rPr>
              <a:t>Volume</a:t>
            </a:r>
            <a:r>
              <a:rPr lang="de-DE" sz="1400" dirty="0" smtClean="0">
                <a:latin typeface="+mn-lt"/>
                <a:cs typeface="Arial" pitchFamily="34" charset="0"/>
              </a:rPr>
              <a:t> of </a:t>
            </a:r>
            <a:r>
              <a:rPr lang="de-DE" sz="1400" dirty="0" err="1" smtClean="0">
                <a:latin typeface="+mn-lt"/>
                <a:cs typeface="Arial" pitchFamily="34" charset="0"/>
              </a:rPr>
              <a:t>efficient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projects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considering</a:t>
            </a:r>
            <a:endParaRPr lang="de-DE" sz="1400" dirty="0" smtClean="0">
              <a:latin typeface="+mn-lt"/>
              <a:cs typeface="Arial" pitchFamily="34" charset="0"/>
            </a:endParaRPr>
          </a:p>
          <a:p>
            <a:r>
              <a:rPr lang="de-DE" sz="1400" dirty="0" err="1" smtClean="0">
                <a:latin typeface="+mn-lt"/>
                <a:cs typeface="Arial" pitchFamily="34" charset="0"/>
              </a:rPr>
              <a:t>simplified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landlord‘s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perspective</a:t>
            </a:r>
            <a:endParaRPr lang="de-DE" sz="1400" dirty="0">
              <a:latin typeface="+mn-lt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4627" y="4394828"/>
            <a:ext cx="2649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  <a:cs typeface="Arial" pitchFamily="34" charset="0"/>
              </a:rPr>
              <a:t>Volume</a:t>
            </a:r>
            <a:r>
              <a:rPr lang="de-DE" sz="1400" dirty="0" smtClean="0">
                <a:latin typeface="+mn-lt"/>
                <a:cs typeface="Arial" pitchFamily="34" charset="0"/>
              </a:rPr>
              <a:t> of </a:t>
            </a:r>
            <a:r>
              <a:rPr lang="de-DE" sz="1400" dirty="0" err="1" smtClean="0">
                <a:latin typeface="+mn-lt"/>
                <a:cs typeface="Arial" pitchFamily="34" charset="0"/>
              </a:rPr>
              <a:t>efficient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projects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considering</a:t>
            </a:r>
            <a:r>
              <a:rPr lang="de-DE" sz="1400" dirty="0" smtClean="0">
                <a:latin typeface="+mn-lt"/>
                <a:cs typeface="Arial" pitchFamily="34" charset="0"/>
              </a:rPr>
              <a:t> a </a:t>
            </a:r>
            <a:r>
              <a:rPr lang="de-DE" sz="1400" dirty="0" err="1" smtClean="0">
                <a:latin typeface="+mn-lt"/>
                <a:cs typeface="Arial" pitchFamily="34" charset="0"/>
              </a:rPr>
              <a:t>specific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landlord‘s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perspective</a:t>
            </a:r>
            <a:endParaRPr lang="de-DE" sz="1400" dirty="0">
              <a:latin typeface="+mn-lt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81844" y="1943082"/>
            <a:ext cx="131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41,27 </a:t>
            </a:r>
            <a:r>
              <a:rPr lang="de-DE" sz="1400" b="1" dirty="0" err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Mt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CO</a:t>
            </a:r>
            <a:r>
              <a:rPr lang="de-DE" sz="1400" b="1" baseline="-250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2</a:t>
            </a:r>
            <a:endParaRPr lang="de-DE" sz="1400" b="1" baseline="-250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47073" y="3074658"/>
            <a:ext cx="141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13,39 </a:t>
            </a:r>
            <a:r>
              <a:rPr lang="de-DE" sz="1400" b="1" dirty="0" err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Mt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CO</a:t>
            </a:r>
            <a:r>
              <a:rPr lang="de-DE" sz="1400" b="1" baseline="-250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2</a:t>
            </a:r>
            <a:endParaRPr lang="de-DE" sz="1400" b="1" baseline="-250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34052" y="4489126"/>
            <a:ext cx="117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6,90 </a:t>
            </a:r>
            <a:r>
              <a:rPr lang="de-DE" sz="1400" b="1" dirty="0" err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Mt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CO</a:t>
            </a:r>
            <a:r>
              <a:rPr lang="de-DE" sz="1400" b="1" baseline="-250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2</a:t>
            </a:r>
            <a:endParaRPr lang="de-DE" sz="1400" b="1" baseline="-250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27836" y="3766610"/>
            <a:ext cx="143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178,09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Bn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</a:t>
            </a:r>
            <a:r>
              <a:rPr lang="de-DE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€</a:t>
            </a:r>
            <a:endParaRPr lang="de-DE" sz="1400" b="1" baseline="-250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95644" y="5275377"/>
            <a:ext cx="121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124,5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</a:t>
            </a:r>
            <a:r>
              <a:rPr lang="de-DE" sz="1400" b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Bn </a:t>
            </a:r>
            <a:r>
              <a:rPr lang="de-DE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€</a:t>
            </a:r>
            <a:endParaRPr lang="de-DE" sz="1400" b="1" baseline="-250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7" name="Gewinkelte Verbindung 16"/>
          <p:cNvCxnSpPr>
            <a:stCxn id="8" idx="3"/>
          </p:cNvCxnSpPr>
          <p:nvPr/>
        </p:nvCxnSpPr>
        <p:spPr>
          <a:xfrm flipH="1">
            <a:off x="5653117" y="2367420"/>
            <a:ext cx="2554419" cy="1015015"/>
          </a:xfrm>
          <a:prstGeom prst="bentConnector3">
            <a:avLst>
              <a:gd name="adj1" fmla="val -894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endCxn id="7" idx="3"/>
          </p:cNvCxnSpPr>
          <p:nvPr/>
        </p:nvCxnSpPr>
        <p:spPr>
          <a:xfrm rot="10800000" flipV="1">
            <a:off x="4216255" y="3923338"/>
            <a:ext cx="1436862" cy="1131576"/>
          </a:xfrm>
          <a:prstGeom prst="bentConnector3">
            <a:avLst>
              <a:gd name="adj1" fmla="val -10106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262844" y="3124200"/>
            <a:ext cx="1881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  <a:cs typeface="Arial" pitchFamily="34" charset="0"/>
              </a:rPr>
              <a:t>Therefrom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under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average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conditions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profitabile</a:t>
            </a:r>
            <a:endParaRPr lang="de-DE" sz="1400" dirty="0">
              <a:latin typeface="+mn-lt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03533" y="4734189"/>
            <a:ext cx="242611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  <a:cs typeface="Arial" pitchFamily="34" charset="0"/>
              </a:rPr>
              <a:t>Incorporate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specific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market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</a:p>
          <a:p>
            <a:r>
              <a:rPr lang="de-DE" sz="1400" dirty="0" err="1" smtClean="0">
                <a:latin typeface="+mn-lt"/>
                <a:cs typeface="Arial" pitchFamily="34" charset="0"/>
              </a:rPr>
              <a:t>conditions</a:t>
            </a:r>
            <a:r>
              <a:rPr lang="de-DE" sz="1400" dirty="0" smtClean="0">
                <a:latin typeface="+mn-lt"/>
                <a:cs typeface="Arial" pitchFamily="34" charset="0"/>
              </a:rPr>
              <a:t>, </a:t>
            </a:r>
            <a:r>
              <a:rPr lang="de-DE" sz="1400" dirty="0" err="1" smtClean="0">
                <a:latin typeface="+mn-lt"/>
                <a:cs typeface="Arial" pitchFamily="34" charset="0"/>
              </a:rPr>
              <a:t>ownership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specific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goals</a:t>
            </a:r>
            <a:r>
              <a:rPr lang="de-DE" sz="1400" dirty="0" smtClean="0">
                <a:latin typeface="+mn-lt"/>
                <a:cs typeface="Arial" pitchFamily="34" charset="0"/>
              </a:rPr>
              <a:t> and </a:t>
            </a:r>
            <a:r>
              <a:rPr lang="de-DE" sz="1400" dirty="0" err="1" smtClean="0">
                <a:latin typeface="+mn-lt"/>
                <a:cs typeface="Arial" pitchFamily="34" charset="0"/>
              </a:rPr>
              <a:t>ownership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related</a:t>
            </a:r>
            <a:r>
              <a:rPr lang="de-DE" sz="1400" dirty="0" smtClean="0">
                <a:latin typeface="+mn-lt"/>
                <a:cs typeface="Arial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itchFamily="34" charset="0"/>
              </a:rPr>
              <a:t>cost</a:t>
            </a:r>
            <a:r>
              <a:rPr lang="de-DE" sz="1400" dirty="0" smtClean="0">
                <a:latin typeface="+mn-lt"/>
                <a:cs typeface="Arial" pitchFamily="34" charset="0"/>
              </a:rPr>
              <a:t> of </a:t>
            </a:r>
            <a:r>
              <a:rPr lang="de-DE" sz="1400" dirty="0" err="1" smtClean="0">
                <a:latin typeface="+mn-lt"/>
                <a:cs typeface="Arial" pitchFamily="34" charset="0"/>
              </a:rPr>
              <a:t>capital</a:t>
            </a:r>
            <a:endParaRPr lang="de-DE" sz="1400" dirty="0" smtClean="0">
              <a:latin typeface="+mn-lt"/>
              <a:cs typeface="Arial" pitchFamily="34" charset="0"/>
            </a:endParaRPr>
          </a:p>
        </p:txBody>
      </p:sp>
      <p:sp>
        <p:nvSpPr>
          <p:cNvPr id="22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5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800" y="1817132"/>
            <a:ext cx="7848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owners</a:t>
            </a:r>
            <a:r>
              <a:rPr lang="de-DE" dirty="0" smtClean="0"/>
              <a:t> point of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9425" y="1904877"/>
            <a:ext cx="2339975" cy="693737"/>
          </a:xfrm>
          <a:solidFill>
            <a:srgbClr val="B5B5B5"/>
          </a:solidFill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-emission </a:t>
            </a:r>
            <a:r>
              <a:rPr lang="de-DE" sz="1600" dirty="0" err="1" smtClean="0"/>
              <a:t>reduction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investment</a:t>
            </a:r>
            <a:endParaRPr lang="de-DE" sz="160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32125" y="1904877"/>
            <a:ext cx="2339975" cy="69373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06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„non </a:t>
            </a:r>
            <a:r>
              <a:rPr lang="de-DE" sz="16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green“-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value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enhancement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584825" y="1904877"/>
            <a:ext cx="2339975" cy="69373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06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Resolve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maintenance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backlog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600" y="1447800"/>
            <a:ext cx="684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Owners</a:t>
            </a:r>
            <a:r>
              <a:rPr lang="de-DE" dirty="0" smtClean="0"/>
              <a:t> </a:t>
            </a:r>
            <a:r>
              <a:rPr lang="de-DE" dirty="0" err="1" smtClean="0"/>
              <a:t>standpoint</a:t>
            </a:r>
            <a:r>
              <a:rPr lang="de-DE" dirty="0" smtClean="0"/>
              <a:t>: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inseperably</a:t>
            </a:r>
            <a:r>
              <a:rPr lang="de-DE" dirty="0" smtClean="0"/>
              <a:t> „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07992" y="3048000"/>
            <a:ext cx="7183408" cy="3561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there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a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chance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of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profitability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? (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first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DCF-Calculation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8600" y="3722132"/>
            <a:ext cx="7162800" cy="3561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Return on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equity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or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urban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return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hurdle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rate of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individual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investor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beaten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28600" y="4407932"/>
            <a:ext cx="7162800" cy="370819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individual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owner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able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finance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kern="0" dirty="0" err="1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investment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? </a:t>
            </a:r>
          </a:p>
        </p:txBody>
      </p:sp>
      <p:cxnSp>
        <p:nvCxnSpPr>
          <p:cNvPr id="14" name="Gerade Verbindung mit Pfeil 13"/>
          <p:cNvCxnSpPr>
            <a:endCxn id="10" idx="0"/>
          </p:cNvCxnSpPr>
          <p:nvPr/>
        </p:nvCxnSpPr>
        <p:spPr>
          <a:xfrm rot="5400000">
            <a:off x="3647011" y="2884217"/>
            <a:ext cx="316468" cy="1109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2"/>
            <a:endCxn id="11" idx="0"/>
          </p:cNvCxnSpPr>
          <p:nvPr/>
        </p:nvCxnSpPr>
        <p:spPr>
          <a:xfrm rot="16200000" flipH="1">
            <a:off x="3645870" y="3558002"/>
            <a:ext cx="317956" cy="1030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1" idx="2"/>
            <a:endCxn id="12" idx="0"/>
          </p:cNvCxnSpPr>
          <p:nvPr/>
        </p:nvCxnSpPr>
        <p:spPr>
          <a:xfrm rot="5400000">
            <a:off x="3645188" y="4243120"/>
            <a:ext cx="329624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962399" y="3341132"/>
            <a:ext cx="310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8000"/>
                </a:solidFill>
              </a:rPr>
              <a:t>yes</a:t>
            </a:r>
            <a:r>
              <a:rPr lang="de-DE" sz="1600" b="1" dirty="0" smtClean="0">
                <a:solidFill>
                  <a:srgbClr val="008000"/>
                </a:solidFill>
              </a:rPr>
              <a:t> 11 of 16 </a:t>
            </a:r>
            <a:r>
              <a:rPr lang="de-DE" sz="1600" b="1" dirty="0" err="1" smtClean="0">
                <a:solidFill>
                  <a:srgbClr val="008000"/>
                </a:solidFill>
              </a:rPr>
              <a:t>clusters</a:t>
            </a:r>
            <a:r>
              <a:rPr lang="de-DE" sz="1600" b="1" dirty="0" smtClean="0">
                <a:solidFill>
                  <a:srgbClr val="008000"/>
                </a:solidFill>
              </a:rPr>
              <a:t> (69%)</a:t>
            </a:r>
            <a:endParaRPr lang="de-DE" sz="1600" b="1" dirty="0">
              <a:solidFill>
                <a:srgbClr val="008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62400" y="4026932"/>
            <a:ext cx="5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yes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2456875" y="510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8000"/>
                </a:solidFill>
              </a:rPr>
              <a:t>Verifying</a:t>
            </a:r>
            <a:r>
              <a:rPr lang="de-DE" b="1" dirty="0" smtClean="0">
                <a:solidFill>
                  <a:srgbClr val="008000"/>
                </a:solidFill>
              </a:rPr>
              <a:t> Investment 56 % </a:t>
            </a:r>
            <a:endParaRPr lang="de-DE" b="1" dirty="0">
              <a:solidFill>
                <a:srgbClr val="008000"/>
              </a:solidFill>
            </a:endParaRPr>
          </a:p>
        </p:txBody>
      </p:sp>
      <p:cxnSp>
        <p:nvCxnSpPr>
          <p:cNvPr id="23" name="Gerade Verbindung mit Pfeil 22"/>
          <p:cNvCxnSpPr>
            <a:stCxn id="12" idx="2"/>
            <a:endCxn id="21" idx="0"/>
          </p:cNvCxnSpPr>
          <p:nvPr/>
        </p:nvCxnSpPr>
        <p:spPr>
          <a:xfrm rot="5400000">
            <a:off x="3636864" y="4932263"/>
            <a:ext cx="326649" cy="1962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934200" y="5105400"/>
            <a:ext cx="223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Refuse</a:t>
            </a:r>
            <a:r>
              <a:rPr lang="de-DE" b="1" dirty="0" smtClean="0">
                <a:solidFill>
                  <a:srgbClr val="FF0000"/>
                </a:solidFill>
              </a:rPr>
              <a:t> Investment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44 %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6" name="Form 25"/>
          <p:cNvCxnSpPr>
            <a:stCxn id="10" idx="3"/>
            <a:endCxn id="24" idx="0"/>
          </p:cNvCxnSpPr>
          <p:nvPr/>
        </p:nvCxnSpPr>
        <p:spPr>
          <a:xfrm>
            <a:off x="7391400" y="3226088"/>
            <a:ext cx="661368" cy="18793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Form 27"/>
          <p:cNvCxnSpPr>
            <a:stCxn id="11" idx="3"/>
            <a:endCxn id="24" idx="0"/>
          </p:cNvCxnSpPr>
          <p:nvPr/>
        </p:nvCxnSpPr>
        <p:spPr>
          <a:xfrm>
            <a:off x="7391400" y="3900220"/>
            <a:ext cx="661368" cy="12051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Form 29"/>
          <p:cNvCxnSpPr>
            <a:stCxn id="12" idx="3"/>
            <a:endCxn id="24" idx="0"/>
          </p:cNvCxnSpPr>
          <p:nvPr/>
        </p:nvCxnSpPr>
        <p:spPr>
          <a:xfrm>
            <a:off x="7391400" y="4593342"/>
            <a:ext cx="661368" cy="5120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14828" y="6029981"/>
            <a:ext cx="7162800" cy="370819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But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: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Is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elasticity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of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rental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market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sufficient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are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tenants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willing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to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pay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1400" b="1" kern="0" dirty="0" err="1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bill</a:t>
            </a:r>
            <a:r>
              <a:rPr lang="de-DE" sz="1400" b="1" kern="0" dirty="0" smtClean="0">
                <a:solidFill>
                  <a:srgbClr val="FF000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?</a:t>
            </a:r>
            <a:r>
              <a:rPr lang="de-DE" sz="1400" kern="0" dirty="0" smtClean="0">
                <a:latin typeface="+mn-lt"/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962400" y="4678978"/>
            <a:ext cx="5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yes</a:t>
            </a:r>
            <a:endParaRPr lang="de-DE" sz="1600" dirty="0"/>
          </a:p>
        </p:txBody>
      </p:sp>
      <p:cxnSp>
        <p:nvCxnSpPr>
          <p:cNvPr id="80" name="Gerade Verbindung mit Pfeil 79"/>
          <p:cNvCxnSpPr>
            <a:stCxn id="21" idx="2"/>
            <a:endCxn id="31" idx="0"/>
          </p:cNvCxnSpPr>
          <p:nvPr/>
        </p:nvCxnSpPr>
        <p:spPr>
          <a:xfrm rot="16200000" flipH="1">
            <a:off x="3654176" y="5887929"/>
            <a:ext cx="278250" cy="585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7484212" y="3352800"/>
            <a:ext cx="5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no</a:t>
            </a:r>
            <a:endParaRPr lang="de-DE" sz="1600" dirty="0"/>
          </a:p>
        </p:txBody>
      </p:sp>
      <p:sp>
        <p:nvSpPr>
          <p:cNvPr id="90" name="Textfeld 89"/>
          <p:cNvSpPr txBox="1"/>
          <p:nvPr/>
        </p:nvSpPr>
        <p:spPr>
          <a:xfrm>
            <a:off x="7484212" y="3928646"/>
            <a:ext cx="5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no</a:t>
            </a:r>
            <a:endParaRPr lang="de-DE" sz="1600" dirty="0"/>
          </a:p>
        </p:txBody>
      </p:sp>
      <p:sp>
        <p:nvSpPr>
          <p:cNvPr id="91" name="Textfeld 90"/>
          <p:cNvSpPr txBox="1"/>
          <p:nvPr/>
        </p:nvSpPr>
        <p:spPr>
          <a:xfrm>
            <a:off x="7484212" y="4572000"/>
            <a:ext cx="51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no</a:t>
            </a:r>
            <a:endParaRPr lang="de-DE" sz="1600" dirty="0"/>
          </a:p>
        </p:txBody>
      </p:sp>
      <p:sp>
        <p:nvSpPr>
          <p:cNvPr id="29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6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Refinancing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: </a:t>
            </a:r>
            <a:r>
              <a:rPr lang="de-DE" dirty="0" err="1" smtClean="0"/>
              <a:t>Only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occupants</a:t>
            </a:r>
            <a:r>
              <a:rPr lang="de-DE" dirty="0" smtClean="0"/>
              <a:t> will /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bill</a:t>
            </a:r>
            <a:endParaRPr lang="de-DE" dirty="0"/>
          </a:p>
        </p:txBody>
      </p:sp>
      <p:pic>
        <p:nvPicPr>
          <p:cNvPr id="6" name="Bild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09" y="1612719"/>
            <a:ext cx="555625" cy="663813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41" y="1612719"/>
            <a:ext cx="609600" cy="658091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3371" y="1612719"/>
            <a:ext cx="609600" cy="663813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84029" y="2515404"/>
          <a:ext cx="7435971" cy="3739993"/>
        </p:xfrm>
        <a:graphic>
          <a:graphicData uri="http://schemas.openxmlformats.org/drawingml/2006/table">
            <a:tbl>
              <a:tblPr/>
              <a:tblGrid>
                <a:gridCol w="749591"/>
                <a:gridCol w="1671595"/>
                <a:gridCol w="1671595"/>
                <a:gridCol w="1671595"/>
                <a:gridCol w="1671595"/>
              </a:tblGrid>
              <a:tr h="608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Scenario-case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297" marR="10297" marT="102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Rent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increase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in % of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investment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costs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297" marR="10297" marT="102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Rent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increase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in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the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1.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year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in €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297" marR="10297" marT="102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Energy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cost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saving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in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the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1.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year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</a:t>
                      </a:r>
                    </a:p>
                  </a:txBody>
                  <a:tcPr marL="10297" marR="10297" marT="102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Net.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effect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rent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increase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-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energy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savings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297" marR="10297" marT="102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8000"/>
                          </a:solidFill>
                          <a:latin typeface="+mj-lt"/>
                        </a:rPr>
                        <a:t>10 %</a:t>
                      </a:r>
                      <a:endParaRPr lang="de-DE" sz="1400" b="1" i="0" u="none" strike="noStrike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1860,50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773,18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1087,33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8000"/>
                          </a:solidFill>
                          <a:latin typeface="+mj-lt"/>
                        </a:rPr>
                        <a:t>7 %</a:t>
                      </a:r>
                      <a:endParaRPr lang="de-DE" sz="1400" b="1" i="0" u="none" strike="noStrike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1494,50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512,40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982,10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5 %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3018,75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760,73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2258,03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8 %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1636,80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297,60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1339,20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8000"/>
                          </a:solidFill>
                          <a:latin typeface="+mj-lt"/>
                        </a:rPr>
                        <a:t>11 %</a:t>
                      </a:r>
                      <a:endParaRPr lang="de-DE" sz="1400" b="1" i="0" u="none" strike="noStrike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3715,25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643,84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latin typeface="+mj-lt"/>
                        </a:rPr>
                        <a:t>3071,41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6 %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1260,72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680,00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580,72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7 %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1400,56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483,12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917,44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6 %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5060,40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1725,36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3335,04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8 %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1768,00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331,50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1436,50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7 %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1593,90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342,79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1251,11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3,25 %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945,00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507,00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438,00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5,5 %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640,43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339,01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301,42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7,8 %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2051,00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FF0000"/>
                          </a:solidFill>
                          <a:latin typeface="+mj-lt"/>
                        </a:rPr>
                        <a:t>357,00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1694,00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1,4 %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52,42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702,82</a:t>
                      </a: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650,40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0297" marR="10297" marT="102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Bild 10" descr="Objekt-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778" y="1612719"/>
            <a:ext cx="616961" cy="658091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d 11" descr="Objekt-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546" y="1612719"/>
            <a:ext cx="803737" cy="682626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 12" descr="Objekt-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090" y="1612719"/>
            <a:ext cx="909333" cy="682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 13" descr="Objekt-1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229" y="1612719"/>
            <a:ext cx="990568" cy="697816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 14" descr="Objekt-2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601" y="1986623"/>
            <a:ext cx="737758" cy="680377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Bild 15" descr="Objekt-2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8600" y="2821223"/>
            <a:ext cx="1001712" cy="667808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Bild 16" descr="Objekt-2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8600" y="3643254"/>
            <a:ext cx="722307" cy="782047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Bild 17" descr="Objekt-2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8601" y="4579524"/>
            <a:ext cx="1001711" cy="816838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Bild 18" descr="Objekt-25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3308" y="5550584"/>
            <a:ext cx="731092" cy="697816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d 19" descr="Objekt-8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5448" y="1612719"/>
            <a:ext cx="749568" cy="668662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Bild 20" descr="Objekt-9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823" y="1612719"/>
            <a:ext cx="546741" cy="668662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feld 21"/>
          <p:cNvSpPr txBox="1"/>
          <p:nvPr/>
        </p:nvSpPr>
        <p:spPr>
          <a:xfrm>
            <a:off x="381000" y="6195290"/>
            <a:ext cx="410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rgbClr val="008000"/>
                </a:solidFill>
              </a:rPr>
              <a:t>green</a:t>
            </a:r>
            <a:r>
              <a:rPr lang="de-DE" sz="1400" b="1" dirty="0" smtClean="0">
                <a:solidFill>
                  <a:srgbClr val="008000"/>
                </a:solidFill>
              </a:rPr>
              <a:t> </a:t>
            </a:r>
            <a:r>
              <a:rPr lang="de-DE" sz="1400" b="1" dirty="0" err="1" smtClean="0">
                <a:solidFill>
                  <a:srgbClr val="008000"/>
                </a:solidFill>
              </a:rPr>
              <a:t>framed</a:t>
            </a:r>
            <a:r>
              <a:rPr lang="de-DE" sz="1400" b="1" dirty="0" smtClean="0">
                <a:solidFill>
                  <a:srgbClr val="008000"/>
                </a:solidFill>
              </a:rPr>
              <a:t> </a:t>
            </a:r>
            <a:r>
              <a:rPr lang="de-DE" sz="1400" b="1" dirty="0" err="1" smtClean="0">
                <a:solidFill>
                  <a:srgbClr val="008000"/>
                </a:solidFill>
              </a:rPr>
              <a:t>cases</a:t>
            </a:r>
            <a:r>
              <a:rPr lang="de-DE" sz="1400" b="1" dirty="0" smtClean="0">
                <a:solidFill>
                  <a:srgbClr val="008000"/>
                </a:solidFill>
              </a:rPr>
              <a:t>: </a:t>
            </a:r>
            <a:r>
              <a:rPr lang="de-DE" sz="1400" b="1" dirty="0" err="1" smtClean="0">
                <a:solidFill>
                  <a:srgbClr val="008000"/>
                </a:solidFill>
              </a:rPr>
              <a:t>improvement</a:t>
            </a:r>
            <a:r>
              <a:rPr lang="de-DE" sz="1400" b="1" dirty="0" smtClean="0">
                <a:solidFill>
                  <a:srgbClr val="008000"/>
                </a:solidFill>
              </a:rPr>
              <a:t> ist </a:t>
            </a:r>
            <a:r>
              <a:rPr lang="de-DE" sz="1400" b="1" dirty="0" err="1" smtClean="0">
                <a:solidFill>
                  <a:srgbClr val="008000"/>
                </a:solidFill>
              </a:rPr>
              <a:t>efficient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23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7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88950"/>
            <a:ext cx="6877050" cy="838200"/>
          </a:xfrm>
        </p:spPr>
        <p:txBody>
          <a:bodyPr/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savings</a:t>
            </a:r>
            <a:r>
              <a:rPr lang="de-DE" dirty="0" smtClean="0"/>
              <a:t> and </a:t>
            </a:r>
            <a:r>
              <a:rPr lang="de-DE" dirty="0" err="1" smtClean="0"/>
              <a:t>interest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sensitive 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81000" y="191365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Variation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+ 30 %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base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- 30 %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Efficient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cases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2/25 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17/25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0825" y="1447800"/>
            <a:ext cx="21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81000" y="31445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Variation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base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case</a:t>
                      </a:r>
                      <a:r>
                        <a:rPr lang="de-DE" sz="1400" dirty="0" smtClean="0"/>
                        <a:t> (4 %)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double (8 %)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tripple (12 %)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Efficient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cases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 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51690" y="2743200"/>
            <a:ext cx="464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Average</a:t>
            </a:r>
            <a:r>
              <a:rPr lang="de-DE" dirty="0" smtClean="0"/>
              <a:t> rate of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(</a:t>
            </a:r>
            <a:r>
              <a:rPr lang="de-DE" dirty="0" err="1" smtClean="0"/>
              <a:t>p.a</a:t>
            </a:r>
            <a:r>
              <a:rPr lang="de-DE" dirty="0" smtClean="0"/>
              <a:t>.)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81000" y="42875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Variation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- 20 %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base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+ 20 %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Efficient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cases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2/25 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14/25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04800" y="388620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Energy </a:t>
            </a:r>
            <a:r>
              <a:rPr lang="de-DE" dirty="0" err="1" smtClean="0"/>
              <a:t>savings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81000" y="5430520"/>
          <a:ext cx="457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Variation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+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1/5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base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case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Efficient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cases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4/25 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10/25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04800" y="5029200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Interest</a:t>
            </a:r>
            <a:r>
              <a:rPr lang="de-DE" dirty="0" smtClean="0"/>
              <a:t> rate</a:t>
            </a:r>
            <a:endParaRPr lang="de-DE" dirty="0"/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8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Implications</a:t>
            </a:r>
            <a:r>
              <a:rPr lang="de-DE" dirty="0" smtClean="0"/>
              <a:t>: </a:t>
            </a:r>
            <a:r>
              <a:rPr lang="de-DE" dirty="0" err="1" smtClean="0"/>
              <a:t>Politics</a:t>
            </a:r>
            <a:r>
              <a:rPr lang="de-DE" dirty="0" smtClean="0"/>
              <a:t> has to </a:t>
            </a:r>
            <a:r>
              <a:rPr lang="de-DE" dirty="0" err="1" smtClean="0"/>
              <a:t>decide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592263"/>
            <a:ext cx="8640763" cy="4789487"/>
          </a:xfrm>
        </p:spPr>
        <p:txBody>
          <a:bodyPr/>
          <a:lstStyle/>
          <a:p>
            <a:r>
              <a:rPr lang="en-GB" sz="1600" kern="1200" dirty="0" smtClean="0"/>
              <a:t>21 % CO</a:t>
            </a:r>
            <a:r>
              <a:rPr lang="en-GB" sz="1600" kern="1200" baseline="-25000" dirty="0" smtClean="0"/>
              <a:t>2</a:t>
            </a:r>
            <a:r>
              <a:rPr lang="en-GB" sz="1600" kern="1200" dirty="0" smtClean="0"/>
              <a:t>-Emmission reduction between </a:t>
            </a:r>
            <a:r>
              <a:rPr lang="en-GB" sz="1600" kern="1200" dirty="0" smtClean="0">
                <a:cs typeface="ＭＳ Ｐゴシック" pitchFamily="-109" charset="-128"/>
              </a:rPr>
              <a:t>1995 – 2006 in Germany</a:t>
            </a: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Average improvement rate of building stock was 3 % p.a.</a:t>
            </a: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EU 30%-target for Germany should be achieved until 2020 </a:t>
            </a:r>
            <a:endParaRPr lang="en-GB" sz="1600" kern="1200" dirty="0" smtClean="0">
              <a:cs typeface="ＭＳ Ｐゴシック" pitchFamily="-109" charset="-128"/>
            </a:endParaRP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More </a:t>
            </a:r>
            <a:r>
              <a:rPr lang="en-GB" sz="1600" kern="1200" dirty="0" smtClean="0">
                <a:cs typeface="ＭＳ Ｐゴシック" pitchFamily="-109" charset="-128"/>
              </a:rPr>
              <a:t>technical potential of 41 Mt p.a. </a:t>
            </a:r>
            <a:r>
              <a:rPr lang="en-GB" sz="1600" kern="1200" dirty="0" smtClean="0"/>
              <a:t>CO</a:t>
            </a:r>
            <a:r>
              <a:rPr lang="en-GB" sz="1600" kern="1200" baseline="-25000" dirty="0" smtClean="0"/>
              <a:t>2</a:t>
            </a:r>
            <a:r>
              <a:rPr lang="en-GB" sz="1600" kern="1200" dirty="0" smtClean="0"/>
              <a:t>-Emmission reduction p.a.</a:t>
            </a:r>
            <a:endParaRPr lang="en-GB" sz="1600" kern="1200" dirty="0" smtClean="0">
              <a:cs typeface="ＭＳ Ｐゴシック" pitchFamily="-109" charset="-128"/>
            </a:endParaRPr>
          </a:p>
          <a:p>
            <a:r>
              <a:rPr lang="en-GB" sz="1600" dirty="0" smtClean="0"/>
              <a:t>„Low hanging Fruits“ probably have been harvested</a:t>
            </a: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General economic hurdles reduce the technical potential of </a:t>
            </a:r>
            <a:r>
              <a:rPr lang="en-GB" sz="1600" kern="1200" dirty="0" smtClean="0"/>
              <a:t>CO</a:t>
            </a:r>
            <a:r>
              <a:rPr lang="en-GB" sz="1600" kern="1200" baseline="-25000" dirty="0" smtClean="0"/>
              <a:t>2</a:t>
            </a:r>
            <a:r>
              <a:rPr lang="en-GB" sz="1600" kern="1200" dirty="0" smtClean="0"/>
              <a:t>-Emmission reduction. Remaining investments seldom pay off</a:t>
            </a:r>
            <a:endParaRPr lang="en-GB" sz="1600" kern="1200" dirty="0" smtClean="0">
              <a:cs typeface="ＭＳ Ｐゴシック" pitchFamily="-109" charset="-128"/>
            </a:endParaRP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Only selected housing markets can absorb the improvement induced rent increase</a:t>
            </a:r>
          </a:p>
          <a:p>
            <a:pPr marL="179388" lvl="1" indent="-179388"/>
            <a:r>
              <a:rPr lang="en-GB" sz="1600" dirty="0" smtClean="0">
                <a:cs typeface="ＭＳ Ｐゴシック" pitchFamily="-109" charset="-128"/>
              </a:rPr>
              <a:t>Investor-user-dilemma comes second. Cost of housing dilemma is the key problem to solve</a:t>
            </a:r>
          </a:p>
          <a:p>
            <a:pPr marL="179388" lvl="1" indent="-179388"/>
            <a:r>
              <a:rPr lang="en-GB" sz="1600" dirty="0" smtClean="0">
                <a:cs typeface="ＭＳ Ｐゴシック" pitchFamily="-109" charset="-128"/>
              </a:rPr>
              <a:t>Somewhere along the road investors will invest of their own accord (e.g. in case of heritage or building wreck off) sometimes also beyond economic criteria</a:t>
            </a:r>
          </a:p>
          <a:p>
            <a:pPr marL="179388" lvl="1" indent="-179388"/>
            <a:r>
              <a:rPr lang="en-GB" sz="1600" dirty="0" smtClean="0">
                <a:cs typeface="ＭＳ Ｐゴシック" pitchFamily="-109" charset="-128"/>
              </a:rPr>
              <a:t>To bring improvement investments forward can raise potentials, but...</a:t>
            </a:r>
          </a:p>
          <a:p>
            <a:pPr marL="636588" lvl="1" indent="-179388"/>
            <a:r>
              <a:rPr lang="en-GB" sz="1600" dirty="0" smtClean="0">
                <a:cs typeface="ＭＳ Ｐゴシック" pitchFamily="-109" charset="-128"/>
              </a:rPr>
              <a:t>..</a:t>
            </a:r>
            <a:r>
              <a:rPr lang="en-GB" sz="1600" kern="1200" dirty="0" smtClean="0">
                <a:cs typeface="ＭＳ Ｐゴシック" pitchFamily="-109" charset="-128"/>
              </a:rPr>
              <a:t>. significant increase of cost of housing will bring up significant social problems (rent increase between 1 and 4 Euro facing energy savings between 20 and 70 cent) </a:t>
            </a:r>
          </a:p>
          <a:p>
            <a:pPr marL="636588" lvl="1" indent="-179388"/>
            <a:r>
              <a:rPr lang="en-GB" sz="1600" dirty="0" smtClean="0"/>
              <a:t>... enforcing inefficient building investments by authority is against the law, furthermore it is an act of indirect expropriation of the owners </a:t>
            </a:r>
            <a:endParaRPr lang="en-GB" sz="1600" kern="1200" dirty="0" smtClean="0">
              <a:cs typeface="ＭＳ Ｐゴシック" pitchFamily="-109" charset="-128"/>
            </a:endParaRPr>
          </a:p>
          <a:p>
            <a:pPr marL="636588" lvl="1" indent="-179388"/>
            <a:r>
              <a:rPr lang="en-GB" sz="1600" kern="1200" dirty="0" smtClean="0">
                <a:cs typeface="ＭＳ Ｐゴシック" pitchFamily="-109" charset="-128"/>
              </a:rPr>
              <a:t>... </a:t>
            </a:r>
            <a:r>
              <a:rPr lang="en-GB" sz="1600" b="1" kern="1200" dirty="0" smtClean="0">
                <a:solidFill>
                  <a:srgbClr val="FF0000"/>
                </a:solidFill>
                <a:cs typeface="ＭＳ Ｐゴシック" pitchFamily="-109" charset="-128"/>
              </a:rPr>
              <a:t>impossible without State subsidies </a:t>
            </a: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0"/>
          </p:nvPr>
        </p:nvSpPr>
        <p:spPr>
          <a:xfrm>
            <a:off x="338138" y="6477000"/>
            <a:ext cx="8532813" cy="231775"/>
          </a:xfrm>
          <a:noFill/>
        </p:spPr>
        <p:txBody>
          <a:bodyPr/>
          <a:lstStyle/>
          <a:p>
            <a:r>
              <a:rPr lang="de-DE" dirty="0" smtClean="0"/>
              <a:t>24th </a:t>
            </a:r>
            <a:r>
              <a:rPr lang="de-DE" dirty="0" err="1" smtClean="0"/>
              <a:t>June</a:t>
            </a:r>
            <a:r>
              <a:rPr lang="de-DE" dirty="0" smtClean="0"/>
              <a:t> </a:t>
            </a:r>
            <a:r>
              <a:rPr lang="de-DE" dirty="0" smtClean="0">
                <a:latin typeface="Arial" pitchFamily="-106" charset="0"/>
              </a:rPr>
              <a:t>2010 </a:t>
            </a:r>
            <a:r>
              <a:rPr lang="de-DE" dirty="0">
                <a:latin typeface="Arial" pitchFamily="-106" charset="0"/>
              </a:rPr>
              <a:t>| </a:t>
            </a:r>
            <a:r>
              <a:rPr lang="de-DE" dirty="0" smtClean="0">
                <a:latin typeface="Arial" pitchFamily="-106" charset="0"/>
              </a:rPr>
              <a:t> </a:t>
            </a:r>
            <a:r>
              <a:rPr lang="de-DE" dirty="0" err="1" smtClean="0">
                <a:latin typeface="Arial" pitchFamily="-106" charset="0"/>
              </a:rPr>
              <a:t>Chair</a:t>
            </a:r>
            <a:r>
              <a:rPr lang="de-DE" dirty="0" smtClean="0">
                <a:latin typeface="Arial" pitchFamily="-106" charset="0"/>
              </a:rPr>
              <a:t> of Real </a:t>
            </a:r>
            <a:r>
              <a:rPr lang="de-DE" dirty="0" err="1" smtClean="0">
                <a:latin typeface="Arial" pitchFamily="-106" charset="0"/>
              </a:rPr>
              <a:t>Estate</a:t>
            </a:r>
            <a:r>
              <a:rPr lang="de-DE" dirty="0" smtClean="0">
                <a:latin typeface="Arial" pitchFamily="-106" charset="0"/>
              </a:rPr>
              <a:t> Busines</a:t>
            </a:r>
            <a:r>
              <a:rPr lang="de-DE" dirty="0" smtClean="0"/>
              <a:t>s Administration and Construction Management</a:t>
            </a:r>
            <a:r>
              <a:rPr lang="de-DE" dirty="0" smtClean="0">
                <a:latin typeface="Arial" pitchFamily="-106" charset="0"/>
              </a:rPr>
              <a:t>|  </a:t>
            </a:r>
            <a:r>
              <a:rPr lang="de-DE" dirty="0">
                <a:latin typeface="Arial" pitchFamily="-106" charset="0"/>
              </a:rPr>
              <a:t>Prof. Dr. Andreas Pfnür  |  </a:t>
            </a:r>
            <a:fld id="{E00747E8-89FF-E94D-B385-83F39BEF680D}" type="slidenum">
              <a:rPr lang="de-DE">
                <a:latin typeface="Arial" pitchFamily="-106" charset="0"/>
              </a:rPr>
              <a:pPr/>
              <a:t>9</a:t>
            </a:fld>
            <a:endParaRPr lang="de-DE" dirty="0">
              <a:latin typeface="Arial" pitchFamily="-10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vorlag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90F2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1683</Words>
  <Application>Microsoft Macintosh PowerPoint</Application>
  <PresentationFormat>Bildschirmpräsentation (4:3)</PresentationFormat>
  <Paragraphs>261</Paragraphs>
  <Slides>10</Slides>
  <Notes>10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powerpointvorlage</vt:lpstr>
      <vt:lpstr>Carbon dioxide emissions reduction in the housing sector:   Who pays the bill? </vt:lpstr>
      <vt:lpstr>Agenda</vt:lpstr>
      <vt:lpstr>Problem</vt:lpstr>
      <vt:lpstr>2 ways of modelling emission reductions in the building sector and burden sharing</vt:lpstr>
      <vt:lpstr>High technical potential, low volume of efficient projects</vt:lpstr>
      <vt:lpstr>From the owners point of view improvements are more than emission reduction investments</vt:lpstr>
      <vt:lpstr>Refinancing investments is the problem: Only a few occupants will / can pay the bill</vt:lpstr>
      <vt:lpstr>Improvement costs, energy savings and interest rates are most sensitive </vt:lpstr>
      <vt:lpstr>Implications: Politics has to decide!</vt:lpstr>
      <vt:lpstr>Conclusion and Outlook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Andreas Pfnür</dc:creator>
  <cp:keywords/>
  <dc:description/>
  <cp:lastModifiedBy>Andreas Pfnür</cp:lastModifiedBy>
  <cp:revision>407</cp:revision>
  <cp:lastPrinted>2010-06-23T12:38:09Z</cp:lastPrinted>
  <dcterms:created xsi:type="dcterms:W3CDTF">2010-06-23T07:00:53Z</dcterms:created>
  <dcterms:modified xsi:type="dcterms:W3CDTF">2010-06-24T08:38:26Z</dcterms:modified>
  <cp:category/>
</cp:coreProperties>
</file>