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handoutMasterIdLst>
    <p:handoutMasterId r:id="rId34"/>
  </p:handoutMasterIdLst>
  <p:sldIdLst>
    <p:sldId id="258" r:id="rId2"/>
    <p:sldId id="329" r:id="rId3"/>
    <p:sldId id="282" r:id="rId4"/>
    <p:sldId id="333" r:id="rId5"/>
    <p:sldId id="353" r:id="rId6"/>
    <p:sldId id="366" r:id="rId7"/>
    <p:sldId id="368" r:id="rId8"/>
    <p:sldId id="369" r:id="rId9"/>
    <p:sldId id="354" r:id="rId10"/>
    <p:sldId id="332" r:id="rId11"/>
    <p:sldId id="357" r:id="rId12"/>
    <p:sldId id="358" r:id="rId13"/>
    <p:sldId id="284" r:id="rId14"/>
    <p:sldId id="338" r:id="rId15"/>
    <p:sldId id="342" r:id="rId16"/>
    <p:sldId id="374" r:id="rId17"/>
    <p:sldId id="359" r:id="rId18"/>
    <p:sldId id="360" r:id="rId19"/>
    <p:sldId id="362" r:id="rId20"/>
    <p:sldId id="310" r:id="rId21"/>
    <p:sldId id="348" r:id="rId22"/>
    <p:sldId id="363" r:id="rId23"/>
    <p:sldId id="364" r:id="rId24"/>
    <p:sldId id="373" r:id="rId25"/>
    <p:sldId id="365" r:id="rId26"/>
    <p:sldId id="320" r:id="rId27"/>
    <p:sldId id="370" r:id="rId28"/>
    <p:sldId id="352" r:id="rId29"/>
    <p:sldId id="375" r:id="rId30"/>
    <p:sldId id="371" r:id="rId31"/>
    <p:sldId id="285" r:id="rId32"/>
  </p:sldIdLst>
  <p:sldSz cx="9144000" cy="6858000" type="screen4x3"/>
  <p:notesSz cx="6662738" cy="983297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2278"/>
  </p:clrMru>
</p:presentationPr>
</file>

<file path=ppt/tableStyles.xml><?xml version="1.0" encoding="utf-8"?>
<a:tblStyleLst xmlns:a="http://schemas.openxmlformats.org/drawingml/2006/main" def="{D27102A9-8310-4765-A935-A1911B00CA55}">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Helle Formatvorlag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8D230F3-CF80-4859-8CE7-A43EE81993B5}" styleName="Helle Formatvorlage 1 - Akz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D5ABB26-0587-4C30-8999-92F81FD0307C}" styleName="Keine Formatvorlage, kein Gitternetz">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E3FDE45-AF77-4B5C-9715-49D594BDF05E}" styleName="Helle Formatvorlage 1 - Akz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Helle Formatvorlage 1 - Akz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1FECB4D8-DB02-4DC6-A0A2-4F2EBAE1DC90}" styleName="Mittlere Formatvorlage 1 - Akz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0A1B5D5-9B99-4C35-A422-299274C87663}" styleName="Mittlere Formatvorlage 1 - Akz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5BE263C-DBD7-4A20-BB59-AAB30ACAA65A}" styleName="Mittlere Formatvorlage 3 - Akz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4600" autoAdjust="0"/>
    <p:restoredTop sz="96481" autoAdjust="0"/>
  </p:normalViewPr>
  <p:slideViewPr>
    <p:cSldViewPr showGuides="1">
      <p:cViewPr varScale="1">
        <p:scale>
          <a:sx n="72" d="100"/>
          <a:sy n="72" d="100"/>
        </p:scale>
        <p:origin x="-492" y="-96"/>
      </p:cViewPr>
      <p:guideLst>
        <p:guide orient="horz" pos="2160"/>
        <p:guide orient="horz" pos="119"/>
        <p:guide orient="horz" pos="1003"/>
        <p:guide orient="horz" pos="1162"/>
        <p:guide orient="horz" pos="3929"/>
        <p:guide orient="horz" pos="635"/>
        <p:guide orient="horz" pos="2840"/>
        <p:guide orient="horz" pos="3999"/>
        <p:guide pos="2880"/>
        <p:guide pos="4747"/>
        <p:guide pos="295"/>
        <p:guide pos="5167"/>
        <p:guide pos="5644"/>
        <p:guide pos="5465"/>
      </p:guideLst>
    </p:cSldViewPr>
  </p:slideViewPr>
  <p:outlineViewPr>
    <p:cViewPr>
      <p:scale>
        <a:sx n="33" d="100"/>
        <a:sy n="33" d="100"/>
      </p:scale>
      <p:origin x="0" y="10212"/>
    </p:cViewPr>
  </p:outlineViewPr>
  <p:notesTextViewPr>
    <p:cViewPr>
      <p:scale>
        <a:sx n="100" d="100"/>
        <a:sy n="100" d="100"/>
      </p:scale>
      <p:origin x="0" y="0"/>
    </p:cViewPr>
  </p:notesTextViewPr>
  <p:sorterViewPr>
    <p:cViewPr>
      <p:scale>
        <a:sx n="75" d="100"/>
        <a:sy n="75" d="100"/>
      </p:scale>
      <p:origin x="0" y="0"/>
    </p:cViewPr>
  </p:sorterViewPr>
  <p:notesViewPr>
    <p:cSldViewPr showGuides="1">
      <p:cViewPr varScale="1">
        <p:scale>
          <a:sx n="62" d="100"/>
          <a:sy n="62" d="100"/>
        </p:scale>
        <p:origin x="-2406" y="-96"/>
      </p:cViewPr>
      <p:guideLst>
        <p:guide orient="horz" pos="3097"/>
        <p:guide pos="2099"/>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1"/>
            <a:ext cx="2887186" cy="492291"/>
          </a:xfrm>
          <a:prstGeom prst="rect">
            <a:avLst/>
          </a:prstGeom>
        </p:spPr>
        <p:txBody>
          <a:bodyPr vert="horz" lIns="91434" tIns="45718" rIns="91434" bIns="45718" rtlCol="0"/>
          <a:lstStyle>
            <a:lvl1pPr algn="l">
              <a:defRPr sz="1200"/>
            </a:lvl1pPr>
          </a:lstStyle>
          <a:p>
            <a:endParaRPr lang="de-AT" sz="900" cap="all" dirty="0">
              <a:latin typeface="Verdana" pitchFamily="34" charset="0"/>
              <a:ea typeface="Verdana" pitchFamily="34" charset="0"/>
              <a:cs typeface="Verdana" pitchFamily="34" charset="0"/>
            </a:endParaRPr>
          </a:p>
        </p:txBody>
      </p:sp>
      <p:sp>
        <p:nvSpPr>
          <p:cNvPr id="3" name="Datumsplatzhalter 2"/>
          <p:cNvSpPr>
            <a:spLocks noGrp="1"/>
          </p:cNvSpPr>
          <p:nvPr>
            <p:ph type="dt" sz="quarter" idx="1"/>
          </p:nvPr>
        </p:nvSpPr>
        <p:spPr>
          <a:xfrm>
            <a:off x="3774010" y="1"/>
            <a:ext cx="2887186" cy="492291"/>
          </a:xfrm>
          <a:prstGeom prst="rect">
            <a:avLst/>
          </a:prstGeom>
        </p:spPr>
        <p:txBody>
          <a:bodyPr vert="horz" lIns="91434" tIns="45718" rIns="91434" bIns="45718" rtlCol="0"/>
          <a:lstStyle>
            <a:lvl1pPr algn="r">
              <a:defRPr sz="1200"/>
            </a:lvl1pPr>
          </a:lstStyle>
          <a:p>
            <a:fld id="{6096BCC2-1ACB-47B7-9BD5-D07B511D4BCC}" type="datetimeFigureOut">
              <a:rPr lang="de-DE" sz="900" cap="all" smtClean="0">
                <a:latin typeface="Verdana" pitchFamily="34" charset="0"/>
                <a:ea typeface="Verdana" pitchFamily="34" charset="0"/>
                <a:cs typeface="Verdana" pitchFamily="34" charset="0"/>
              </a:rPr>
              <a:pPr/>
              <a:t>26.06.2010</a:t>
            </a:fld>
            <a:endParaRPr lang="de-AT" sz="900" cap="all" dirty="0">
              <a:latin typeface="Verdana" pitchFamily="34" charset="0"/>
              <a:ea typeface="Verdana" pitchFamily="34" charset="0"/>
              <a:cs typeface="Verdana" pitchFamily="34" charset="0"/>
            </a:endParaRPr>
          </a:p>
        </p:txBody>
      </p:sp>
      <p:sp>
        <p:nvSpPr>
          <p:cNvPr id="4" name="Fußzeilenplatzhalter 3"/>
          <p:cNvSpPr>
            <a:spLocks noGrp="1"/>
          </p:cNvSpPr>
          <p:nvPr>
            <p:ph type="ftr" sz="quarter" idx="2"/>
          </p:nvPr>
        </p:nvSpPr>
        <p:spPr>
          <a:xfrm>
            <a:off x="1" y="9339083"/>
            <a:ext cx="2887186" cy="492291"/>
          </a:xfrm>
          <a:prstGeom prst="rect">
            <a:avLst/>
          </a:prstGeom>
        </p:spPr>
        <p:txBody>
          <a:bodyPr vert="horz" lIns="91434" tIns="45718" rIns="91434" bIns="45718" rtlCol="0" anchor="b"/>
          <a:lstStyle>
            <a:lvl1pPr algn="l">
              <a:defRPr sz="1200"/>
            </a:lvl1pPr>
          </a:lstStyle>
          <a:p>
            <a:endParaRPr lang="de-AT" sz="900" cap="all" dirty="0">
              <a:latin typeface="Verdana" pitchFamily="34" charset="0"/>
              <a:ea typeface="Verdana" pitchFamily="34" charset="0"/>
              <a:cs typeface="Verdana" pitchFamily="34" charset="0"/>
            </a:endParaRPr>
          </a:p>
        </p:txBody>
      </p:sp>
      <p:sp>
        <p:nvSpPr>
          <p:cNvPr id="5" name="Foliennummernplatzhalter 4"/>
          <p:cNvSpPr>
            <a:spLocks noGrp="1"/>
          </p:cNvSpPr>
          <p:nvPr>
            <p:ph type="sldNum" sz="quarter" idx="3"/>
          </p:nvPr>
        </p:nvSpPr>
        <p:spPr>
          <a:xfrm>
            <a:off x="3774010" y="9339083"/>
            <a:ext cx="2887186" cy="492291"/>
          </a:xfrm>
          <a:prstGeom prst="rect">
            <a:avLst/>
          </a:prstGeom>
        </p:spPr>
        <p:txBody>
          <a:bodyPr vert="horz" lIns="91434" tIns="45718" rIns="91434" bIns="45718" rtlCol="0" anchor="b"/>
          <a:lstStyle>
            <a:lvl1pPr algn="r">
              <a:defRPr sz="1200"/>
            </a:lvl1pPr>
          </a:lstStyle>
          <a:p>
            <a:fld id="{EF8F0C54-50F9-488D-9F36-A0537D25AB73}" type="slidenum">
              <a:rPr lang="de-AT" sz="900" cap="all" smtClean="0">
                <a:latin typeface="Verdana" pitchFamily="34" charset="0"/>
                <a:ea typeface="Verdana" pitchFamily="34" charset="0"/>
                <a:cs typeface="Verdana" pitchFamily="34" charset="0"/>
              </a:rPr>
              <a:pPr/>
              <a:t>‹N›</a:t>
            </a:fld>
            <a:endParaRPr lang="de-AT" sz="900" cap="all" dirty="0">
              <a:latin typeface="Verdana" pitchFamily="34" charset="0"/>
              <a:ea typeface="Verdana" pitchFamily="34" charset="0"/>
              <a:cs typeface="Verdana"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1"/>
            <a:ext cx="2887186" cy="491649"/>
          </a:xfrm>
          <a:prstGeom prst="rect">
            <a:avLst/>
          </a:prstGeom>
        </p:spPr>
        <p:txBody>
          <a:bodyPr vert="horz" lIns="91434" tIns="45718" rIns="91434" bIns="45718" rtlCol="0"/>
          <a:lstStyle>
            <a:lvl1pPr algn="l">
              <a:defRPr sz="900" cap="all" baseline="0">
                <a:latin typeface="Verdana" pitchFamily="34" charset="0"/>
              </a:defRPr>
            </a:lvl1pPr>
          </a:lstStyle>
          <a:p>
            <a:endParaRPr lang="de-AT" dirty="0"/>
          </a:p>
        </p:txBody>
      </p:sp>
      <p:sp>
        <p:nvSpPr>
          <p:cNvPr id="3" name="Datumsplatzhalter 2"/>
          <p:cNvSpPr>
            <a:spLocks noGrp="1"/>
          </p:cNvSpPr>
          <p:nvPr>
            <p:ph type="dt" idx="1"/>
          </p:nvPr>
        </p:nvSpPr>
        <p:spPr>
          <a:xfrm>
            <a:off x="3774010" y="1"/>
            <a:ext cx="2887186" cy="491649"/>
          </a:xfrm>
          <a:prstGeom prst="rect">
            <a:avLst/>
          </a:prstGeom>
        </p:spPr>
        <p:txBody>
          <a:bodyPr vert="horz" lIns="91434" tIns="45718" rIns="91434" bIns="45718" rtlCol="0"/>
          <a:lstStyle>
            <a:lvl1pPr algn="r">
              <a:defRPr sz="900" cap="all" baseline="0">
                <a:latin typeface="Verdana" pitchFamily="34" charset="0"/>
              </a:defRPr>
            </a:lvl1pPr>
          </a:lstStyle>
          <a:p>
            <a:fld id="{A1DB3EEE-453D-45AD-A07B-ADA37DD2F94A}" type="datetimeFigureOut">
              <a:rPr lang="de-DE" smtClean="0"/>
              <a:pPr/>
              <a:t>26.06.2010</a:t>
            </a:fld>
            <a:endParaRPr lang="de-AT" dirty="0"/>
          </a:p>
        </p:txBody>
      </p:sp>
      <p:sp>
        <p:nvSpPr>
          <p:cNvPr id="4" name="Folienbildplatzhalter 3"/>
          <p:cNvSpPr>
            <a:spLocks noGrp="1" noRot="1" noChangeAspect="1"/>
          </p:cNvSpPr>
          <p:nvPr>
            <p:ph type="sldImg" idx="2"/>
          </p:nvPr>
        </p:nvSpPr>
        <p:spPr>
          <a:xfrm>
            <a:off x="874713" y="738188"/>
            <a:ext cx="4913312" cy="3686175"/>
          </a:xfrm>
          <a:prstGeom prst="rect">
            <a:avLst/>
          </a:prstGeom>
          <a:noFill/>
          <a:ln w="12700">
            <a:solidFill>
              <a:prstClr val="black"/>
            </a:solidFill>
          </a:ln>
        </p:spPr>
        <p:txBody>
          <a:bodyPr vert="horz" lIns="91434" tIns="45718" rIns="91434" bIns="45718" rtlCol="0" anchor="ctr"/>
          <a:lstStyle/>
          <a:p>
            <a:endParaRPr lang="de-AT" dirty="0"/>
          </a:p>
        </p:txBody>
      </p:sp>
      <p:sp>
        <p:nvSpPr>
          <p:cNvPr id="5" name="Notizenplatzhalter 4"/>
          <p:cNvSpPr>
            <a:spLocks noGrp="1"/>
          </p:cNvSpPr>
          <p:nvPr>
            <p:ph type="body" sz="quarter" idx="3"/>
          </p:nvPr>
        </p:nvSpPr>
        <p:spPr>
          <a:xfrm>
            <a:off x="666274" y="4670664"/>
            <a:ext cx="5330190" cy="4424839"/>
          </a:xfrm>
          <a:prstGeom prst="rect">
            <a:avLst/>
          </a:prstGeom>
        </p:spPr>
        <p:txBody>
          <a:bodyPr vert="horz" lIns="91434" tIns="45718" rIns="91434" bIns="45718" rtlCol="0">
            <a:normAutofit/>
          </a:body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AT" dirty="0"/>
          </a:p>
        </p:txBody>
      </p:sp>
      <p:sp>
        <p:nvSpPr>
          <p:cNvPr id="6" name="Fußzeilenplatzhalter 5"/>
          <p:cNvSpPr>
            <a:spLocks noGrp="1"/>
          </p:cNvSpPr>
          <p:nvPr>
            <p:ph type="ftr" sz="quarter" idx="4"/>
          </p:nvPr>
        </p:nvSpPr>
        <p:spPr>
          <a:xfrm>
            <a:off x="1" y="9339621"/>
            <a:ext cx="2887186" cy="491649"/>
          </a:xfrm>
          <a:prstGeom prst="rect">
            <a:avLst/>
          </a:prstGeom>
        </p:spPr>
        <p:txBody>
          <a:bodyPr vert="horz" lIns="91434" tIns="45718" rIns="91434" bIns="45718" rtlCol="0" anchor="b"/>
          <a:lstStyle>
            <a:lvl1pPr algn="l">
              <a:defRPr sz="900" cap="all" baseline="0">
                <a:latin typeface="Verdana" pitchFamily="34" charset="0"/>
              </a:defRPr>
            </a:lvl1pPr>
          </a:lstStyle>
          <a:p>
            <a:endParaRPr lang="de-AT" dirty="0"/>
          </a:p>
        </p:txBody>
      </p:sp>
      <p:sp>
        <p:nvSpPr>
          <p:cNvPr id="7" name="Foliennummernplatzhalter 6"/>
          <p:cNvSpPr>
            <a:spLocks noGrp="1"/>
          </p:cNvSpPr>
          <p:nvPr>
            <p:ph type="sldNum" sz="quarter" idx="5"/>
          </p:nvPr>
        </p:nvSpPr>
        <p:spPr>
          <a:xfrm>
            <a:off x="3774010" y="9339621"/>
            <a:ext cx="2887186" cy="491649"/>
          </a:xfrm>
          <a:prstGeom prst="rect">
            <a:avLst/>
          </a:prstGeom>
        </p:spPr>
        <p:txBody>
          <a:bodyPr vert="horz" lIns="91434" tIns="45718" rIns="91434" bIns="45718" rtlCol="0" anchor="b"/>
          <a:lstStyle>
            <a:lvl1pPr algn="r">
              <a:defRPr sz="900" cap="all" baseline="0">
                <a:latin typeface="Verdana" pitchFamily="34" charset="0"/>
              </a:defRPr>
            </a:lvl1pPr>
          </a:lstStyle>
          <a:p>
            <a:fld id="{0DBFB593-90D8-42EF-B042-3F5628C06FFC}" type="slidenum">
              <a:rPr lang="de-AT" smtClean="0"/>
              <a:pPr/>
              <a:t>‹N›</a:t>
            </a:fld>
            <a:endParaRPr lang="de-AT"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Verdana" pitchFamily="34" charset="0"/>
        <a:ea typeface="+mn-ea"/>
        <a:cs typeface="+mn-cs"/>
      </a:defRPr>
    </a:lvl1pPr>
    <a:lvl2pPr marL="457200" algn="l" defTabSz="914400" rtl="0" eaLnBrk="1" latinLnBrk="0" hangingPunct="1">
      <a:defRPr sz="1200" kern="1200">
        <a:solidFill>
          <a:schemeClr val="tx1"/>
        </a:solidFill>
        <a:latin typeface="Verdana" pitchFamily="34" charset="0"/>
        <a:ea typeface="+mn-ea"/>
        <a:cs typeface="+mn-cs"/>
      </a:defRPr>
    </a:lvl2pPr>
    <a:lvl3pPr marL="914400" algn="l" defTabSz="914400" rtl="0" eaLnBrk="1" latinLnBrk="0" hangingPunct="1">
      <a:defRPr sz="1200" kern="1200">
        <a:solidFill>
          <a:schemeClr val="tx1"/>
        </a:solidFill>
        <a:latin typeface="Verdana" pitchFamily="34" charset="0"/>
        <a:ea typeface="+mn-ea"/>
        <a:cs typeface="+mn-cs"/>
      </a:defRPr>
    </a:lvl3pPr>
    <a:lvl4pPr marL="1371600" algn="l" defTabSz="914400" rtl="0" eaLnBrk="1" latinLnBrk="0" hangingPunct="1">
      <a:defRPr sz="1200" kern="1200">
        <a:solidFill>
          <a:schemeClr val="tx1"/>
        </a:solidFill>
        <a:latin typeface="Verdana" pitchFamily="34" charset="0"/>
        <a:ea typeface="+mn-ea"/>
        <a:cs typeface="+mn-cs"/>
      </a:defRPr>
    </a:lvl4pPr>
    <a:lvl5pPr marL="1828800" algn="l" defTabSz="914400" rtl="0" eaLnBrk="1" latinLnBrk="0" hangingPunct="1">
      <a:defRPr sz="1200" kern="1200">
        <a:solidFill>
          <a:schemeClr val="tx1"/>
        </a:solidFill>
        <a:latin typeface="Verdana"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AT" b="0" dirty="0">
              <a:solidFill>
                <a:srgbClr val="FF0000"/>
              </a:solidFill>
            </a:endParaRPr>
          </a:p>
        </p:txBody>
      </p:sp>
      <p:sp>
        <p:nvSpPr>
          <p:cNvPr id="4" name="Foliennummernplatzhalter 3"/>
          <p:cNvSpPr>
            <a:spLocks noGrp="1"/>
          </p:cNvSpPr>
          <p:nvPr>
            <p:ph type="sldNum" sz="quarter" idx="10"/>
          </p:nvPr>
        </p:nvSpPr>
        <p:spPr/>
        <p:txBody>
          <a:bodyPr/>
          <a:lstStyle/>
          <a:p>
            <a:fld id="{A1224C62-D5D0-44C0-A385-089B8C58120F}" type="slidenum">
              <a:rPr lang="de-AT" smtClean="0"/>
              <a:pPr/>
              <a:t>1</a:t>
            </a:fld>
            <a:endParaRPr lang="de-AT"/>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defTabSz="914347">
              <a:defRPr/>
            </a:pPr>
            <a:endParaRPr lang="de-AT" dirty="0"/>
          </a:p>
        </p:txBody>
      </p:sp>
      <p:sp>
        <p:nvSpPr>
          <p:cNvPr id="4" name="Foliennummernplatzhalter 3"/>
          <p:cNvSpPr>
            <a:spLocks noGrp="1"/>
          </p:cNvSpPr>
          <p:nvPr>
            <p:ph type="sldNum" sz="quarter" idx="10"/>
          </p:nvPr>
        </p:nvSpPr>
        <p:spPr/>
        <p:txBody>
          <a:bodyPr/>
          <a:lstStyle/>
          <a:p>
            <a:fld id="{0DBFB593-90D8-42EF-B042-3F5628C06FFC}" type="slidenum">
              <a:rPr lang="de-AT" smtClean="0"/>
              <a:pPr/>
              <a:t>13</a:t>
            </a:fld>
            <a:endParaRPr lang="de-AT"/>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AT" dirty="0"/>
          </a:p>
        </p:txBody>
      </p:sp>
      <p:sp>
        <p:nvSpPr>
          <p:cNvPr id="4" name="Foliennummernplatzhalter 3"/>
          <p:cNvSpPr>
            <a:spLocks noGrp="1"/>
          </p:cNvSpPr>
          <p:nvPr>
            <p:ph type="sldNum" sz="quarter" idx="10"/>
          </p:nvPr>
        </p:nvSpPr>
        <p:spPr/>
        <p:txBody>
          <a:bodyPr/>
          <a:lstStyle/>
          <a:p>
            <a:fld id="{0DBFB593-90D8-42EF-B042-3F5628C06FFC}" type="slidenum">
              <a:rPr lang="de-AT" smtClean="0"/>
              <a:pPr/>
              <a:t>14</a:t>
            </a:fld>
            <a:endParaRPr lang="de-AT"/>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AT" dirty="0"/>
          </a:p>
        </p:txBody>
      </p:sp>
      <p:sp>
        <p:nvSpPr>
          <p:cNvPr id="4" name="Foliennummernplatzhalter 3"/>
          <p:cNvSpPr>
            <a:spLocks noGrp="1"/>
          </p:cNvSpPr>
          <p:nvPr>
            <p:ph type="sldNum" sz="quarter" idx="10"/>
          </p:nvPr>
        </p:nvSpPr>
        <p:spPr/>
        <p:txBody>
          <a:bodyPr/>
          <a:lstStyle/>
          <a:p>
            <a:fld id="{0DBFB593-90D8-42EF-B042-3F5628C06FFC}" type="slidenum">
              <a:rPr lang="de-AT" smtClean="0"/>
              <a:pPr/>
              <a:t>15</a:t>
            </a:fld>
            <a:endParaRPr lang="de-AT"/>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AT" dirty="0"/>
          </a:p>
        </p:txBody>
      </p:sp>
      <p:sp>
        <p:nvSpPr>
          <p:cNvPr id="4" name="Foliennummernplatzhalter 3"/>
          <p:cNvSpPr>
            <a:spLocks noGrp="1"/>
          </p:cNvSpPr>
          <p:nvPr>
            <p:ph type="sldNum" sz="quarter" idx="10"/>
          </p:nvPr>
        </p:nvSpPr>
        <p:spPr/>
        <p:txBody>
          <a:bodyPr/>
          <a:lstStyle/>
          <a:p>
            <a:fld id="{0DBFB593-90D8-42EF-B042-3F5628C06FFC}" type="slidenum">
              <a:rPr lang="de-AT" smtClean="0"/>
              <a:pPr/>
              <a:t>16</a:t>
            </a:fld>
            <a:endParaRPr lang="de-AT"/>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AT" dirty="0"/>
          </a:p>
        </p:txBody>
      </p:sp>
      <p:sp>
        <p:nvSpPr>
          <p:cNvPr id="4" name="Foliennummernplatzhalter 3"/>
          <p:cNvSpPr>
            <a:spLocks noGrp="1"/>
          </p:cNvSpPr>
          <p:nvPr>
            <p:ph type="sldNum" sz="quarter" idx="10"/>
          </p:nvPr>
        </p:nvSpPr>
        <p:spPr/>
        <p:txBody>
          <a:bodyPr/>
          <a:lstStyle/>
          <a:p>
            <a:fld id="{0DBFB593-90D8-42EF-B042-3F5628C06FFC}" type="slidenum">
              <a:rPr lang="de-AT" smtClean="0"/>
              <a:pPr/>
              <a:t>19</a:t>
            </a:fld>
            <a:endParaRPr lang="de-AT"/>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defTabSz="914347">
              <a:defRPr/>
            </a:pPr>
            <a:endParaRPr lang="de-AT" dirty="0"/>
          </a:p>
        </p:txBody>
      </p:sp>
      <p:sp>
        <p:nvSpPr>
          <p:cNvPr id="4" name="Foliennummernplatzhalter 3"/>
          <p:cNvSpPr>
            <a:spLocks noGrp="1"/>
          </p:cNvSpPr>
          <p:nvPr>
            <p:ph type="sldNum" sz="quarter" idx="10"/>
          </p:nvPr>
        </p:nvSpPr>
        <p:spPr/>
        <p:txBody>
          <a:bodyPr/>
          <a:lstStyle/>
          <a:p>
            <a:fld id="{0DBFB593-90D8-42EF-B042-3F5628C06FFC}" type="slidenum">
              <a:rPr lang="de-AT" smtClean="0"/>
              <a:pPr/>
              <a:t>20</a:t>
            </a:fld>
            <a:endParaRPr lang="de-AT"/>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AT" dirty="0"/>
          </a:p>
        </p:txBody>
      </p:sp>
      <p:sp>
        <p:nvSpPr>
          <p:cNvPr id="4" name="Foliennummernplatzhalter 3"/>
          <p:cNvSpPr>
            <a:spLocks noGrp="1"/>
          </p:cNvSpPr>
          <p:nvPr>
            <p:ph type="sldNum" sz="quarter" idx="10"/>
          </p:nvPr>
        </p:nvSpPr>
        <p:spPr/>
        <p:txBody>
          <a:bodyPr/>
          <a:lstStyle/>
          <a:p>
            <a:fld id="{0DBFB593-90D8-42EF-B042-3F5628C06FFC}" type="slidenum">
              <a:rPr lang="de-AT" smtClean="0"/>
              <a:pPr/>
              <a:t>21</a:t>
            </a:fld>
            <a:endParaRPr lang="de-AT"/>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AT" dirty="0"/>
          </a:p>
        </p:txBody>
      </p:sp>
      <p:sp>
        <p:nvSpPr>
          <p:cNvPr id="4" name="Foliennummernplatzhalter 3"/>
          <p:cNvSpPr>
            <a:spLocks noGrp="1"/>
          </p:cNvSpPr>
          <p:nvPr>
            <p:ph type="sldNum" sz="quarter" idx="10"/>
          </p:nvPr>
        </p:nvSpPr>
        <p:spPr/>
        <p:txBody>
          <a:bodyPr/>
          <a:lstStyle/>
          <a:p>
            <a:fld id="{0DBFB593-90D8-42EF-B042-3F5628C06FFC}" type="slidenum">
              <a:rPr lang="de-AT" smtClean="0"/>
              <a:pPr/>
              <a:t>22</a:t>
            </a:fld>
            <a:endParaRPr lang="de-AT"/>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AT" dirty="0"/>
          </a:p>
        </p:txBody>
      </p:sp>
      <p:sp>
        <p:nvSpPr>
          <p:cNvPr id="4" name="Foliennummernplatzhalter 3"/>
          <p:cNvSpPr>
            <a:spLocks noGrp="1"/>
          </p:cNvSpPr>
          <p:nvPr>
            <p:ph type="sldNum" sz="quarter" idx="10"/>
          </p:nvPr>
        </p:nvSpPr>
        <p:spPr/>
        <p:txBody>
          <a:bodyPr/>
          <a:lstStyle/>
          <a:p>
            <a:fld id="{0DBFB593-90D8-42EF-B042-3F5628C06FFC}" type="slidenum">
              <a:rPr lang="de-AT" smtClean="0"/>
              <a:pPr/>
              <a:t>23</a:t>
            </a:fld>
            <a:endParaRPr lang="de-AT"/>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AT" dirty="0"/>
          </a:p>
        </p:txBody>
      </p:sp>
      <p:sp>
        <p:nvSpPr>
          <p:cNvPr id="4" name="Foliennummernplatzhalter 3"/>
          <p:cNvSpPr>
            <a:spLocks noGrp="1"/>
          </p:cNvSpPr>
          <p:nvPr>
            <p:ph type="sldNum" sz="quarter" idx="10"/>
          </p:nvPr>
        </p:nvSpPr>
        <p:spPr/>
        <p:txBody>
          <a:bodyPr/>
          <a:lstStyle/>
          <a:p>
            <a:fld id="{0DBFB593-90D8-42EF-B042-3F5628C06FFC}" type="slidenum">
              <a:rPr lang="de-AT" smtClean="0"/>
              <a:pPr/>
              <a:t>24</a:t>
            </a:fld>
            <a:endParaRPr lang="de-A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AT" dirty="0"/>
          </a:p>
        </p:txBody>
      </p:sp>
      <p:sp>
        <p:nvSpPr>
          <p:cNvPr id="4" name="Foliennummernplatzhalter 3"/>
          <p:cNvSpPr>
            <a:spLocks noGrp="1"/>
          </p:cNvSpPr>
          <p:nvPr>
            <p:ph type="sldNum" sz="quarter" idx="10"/>
          </p:nvPr>
        </p:nvSpPr>
        <p:spPr/>
        <p:txBody>
          <a:bodyPr/>
          <a:lstStyle/>
          <a:p>
            <a:fld id="{0DBFB593-90D8-42EF-B042-3F5628C06FFC}" type="slidenum">
              <a:rPr lang="de-AT" smtClean="0"/>
              <a:pPr/>
              <a:t>2</a:t>
            </a:fld>
            <a:endParaRPr lang="de-AT"/>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AT" dirty="0"/>
          </a:p>
        </p:txBody>
      </p:sp>
      <p:sp>
        <p:nvSpPr>
          <p:cNvPr id="4" name="Foliennummernplatzhalter 3"/>
          <p:cNvSpPr>
            <a:spLocks noGrp="1"/>
          </p:cNvSpPr>
          <p:nvPr>
            <p:ph type="sldNum" sz="quarter" idx="10"/>
          </p:nvPr>
        </p:nvSpPr>
        <p:spPr/>
        <p:txBody>
          <a:bodyPr/>
          <a:lstStyle/>
          <a:p>
            <a:fld id="{0DBFB593-90D8-42EF-B042-3F5628C06FFC}" type="slidenum">
              <a:rPr lang="de-AT" smtClean="0"/>
              <a:pPr/>
              <a:t>25</a:t>
            </a:fld>
            <a:endParaRPr lang="de-AT"/>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defTabSz="914347">
              <a:defRPr/>
            </a:pPr>
            <a:endParaRPr lang="de-AT" dirty="0"/>
          </a:p>
        </p:txBody>
      </p:sp>
      <p:sp>
        <p:nvSpPr>
          <p:cNvPr id="4" name="Foliennummernplatzhalter 3"/>
          <p:cNvSpPr>
            <a:spLocks noGrp="1"/>
          </p:cNvSpPr>
          <p:nvPr>
            <p:ph type="sldNum" sz="quarter" idx="10"/>
          </p:nvPr>
        </p:nvSpPr>
        <p:spPr/>
        <p:txBody>
          <a:bodyPr/>
          <a:lstStyle/>
          <a:p>
            <a:fld id="{0DBFB593-90D8-42EF-B042-3F5628C06FFC}" type="slidenum">
              <a:rPr lang="de-AT" smtClean="0"/>
              <a:pPr/>
              <a:t>26</a:t>
            </a:fld>
            <a:endParaRPr lang="de-AT"/>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AT" dirty="0"/>
          </a:p>
        </p:txBody>
      </p:sp>
      <p:sp>
        <p:nvSpPr>
          <p:cNvPr id="4" name="Foliennummernplatzhalter 3"/>
          <p:cNvSpPr>
            <a:spLocks noGrp="1"/>
          </p:cNvSpPr>
          <p:nvPr>
            <p:ph type="sldNum" sz="quarter" idx="10"/>
          </p:nvPr>
        </p:nvSpPr>
        <p:spPr/>
        <p:txBody>
          <a:bodyPr/>
          <a:lstStyle/>
          <a:p>
            <a:fld id="{0DBFB593-90D8-42EF-B042-3F5628C06FFC}" type="slidenum">
              <a:rPr lang="de-AT" smtClean="0"/>
              <a:pPr/>
              <a:t>27</a:t>
            </a:fld>
            <a:endParaRPr lang="de-AT"/>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AT" dirty="0"/>
          </a:p>
        </p:txBody>
      </p:sp>
      <p:sp>
        <p:nvSpPr>
          <p:cNvPr id="4" name="Foliennummernplatzhalter 3"/>
          <p:cNvSpPr>
            <a:spLocks noGrp="1"/>
          </p:cNvSpPr>
          <p:nvPr>
            <p:ph type="sldNum" sz="quarter" idx="10"/>
          </p:nvPr>
        </p:nvSpPr>
        <p:spPr/>
        <p:txBody>
          <a:bodyPr/>
          <a:lstStyle/>
          <a:p>
            <a:fld id="{0DBFB593-90D8-42EF-B042-3F5628C06FFC}" type="slidenum">
              <a:rPr lang="de-AT" smtClean="0"/>
              <a:pPr/>
              <a:t>28</a:t>
            </a:fld>
            <a:endParaRPr lang="de-AT"/>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AT" dirty="0"/>
          </a:p>
        </p:txBody>
      </p:sp>
      <p:sp>
        <p:nvSpPr>
          <p:cNvPr id="4" name="Foliennummernplatzhalter 3"/>
          <p:cNvSpPr>
            <a:spLocks noGrp="1"/>
          </p:cNvSpPr>
          <p:nvPr>
            <p:ph type="sldNum" sz="quarter" idx="10"/>
          </p:nvPr>
        </p:nvSpPr>
        <p:spPr/>
        <p:txBody>
          <a:bodyPr/>
          <a:lstStyle/>
          <a:p>
            <a:fld id="{0DBFB593-90D8-42EF-B042-3F5628C06FFC}" type="slidenum">
              <a:rPr lang="de-AT" smtClean="0"/>
              <a:pPr/>
              <a:t>29</a:t>
            </a:fld>
            <a:endParaRPr lang="de-AT"/>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AT" dirty="0"/>
          </a:p>
        </p:txBody>
      </p:sp>
      <p:sp>
        <p:nvSpPr>
          <p:cNvPr id="4" name="Foliennummernplatzhalter 3"/>
          <p:cNvSpPr>
            <a:spLocks noGrp="1"/>
          </p:cNvSpPr>
          <p:nvPr>
            <p:ph type="sldNum" sz="quarter" idx="10"/>
          </p:nvPr>
        </p:nvSpPr>
        <p:spPr/>
        <p:txBody>
          <a:bodyPr/>
          <a:lstStyle/>
          <a:p>
            <a:fld id="{0DBFB593-90D8-42EF-B042-3F5628C06FFC}" type="slidenum">
              <a:rPr lang="de-AT" smtClean="0"/>
              <a:pPr/>
              <a:t>30</a:t>
            </a:fld>
            <a:endParaRPr lang="de-A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AT" dirty="0"/>
          </a:p>
        </p:txBody>
      </p:sp>
      <p:sp>
        <p:nvSpPr>
          <p:cNvPr id="4" name="Foliennummernplatzhalter 3"/>
          <p:cNvSpPr>
            <a:spLocks noGrp="1"/>
          </p:cNvSpPr>
          <p:nvPr>
            <p:ph type="sldNum" sz="quarter" idx="10"/>
          </p:nvPr>
        </p:nvSpPr>
        <p:spPr/>
        <p:txBody>
          <a:bodyPr/>
          <a:lstStyle/>
          <a:p>
            <a:fld id="{0DBFB593-90D8-42EF-B042-3F5628C06FFC}" type="slidenum">
              <a:rPr lang="de-AT" smtClean="0"/>
              <a:pPr/>
              <a:t>3</a:t>
            </a:fld>
            <a:endParaRPr lang="de-A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AT" dirty="0"/>
          </a:p>
        </p:txBody>
      </p:sp>
      <p:sp>
        <p:nvSpPr>
          <p:cNvPr id="4" name="Foliennummernplatzhalter 3"/>
          <p:cNvSpPr>
            <a:spLocks noGrp="1"/>
          </p:cNvSpPr>
          <p:nvPr>
            <p:ph type="sldNum" sz="quarter" idx="10"/>
          </p:nvPr>
        </p:nvSpPr>
        <p:spPr/>
        <p:txBody>
          <a:bodyPr/>
          <a:lstStyle/>
          <a:p>
            <a:fld id="{0DBFB593-90D8-42EF-B042-3F5628C06FFC}" type="slidenum">
              <a:rPr lang="de-AT" smtClean="0"/>
              <a:pPr/>
              <a:t>4</a:t>
            </a:fld>
            <a:endParaRPr lang="de-AT"/>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AT" dirty="0"/>
          </a:p>
        </p:txBody>
      </p:sp>
      <p:sp>
        <p:nvSpPr>
          <p:cNvPr id="4" name="Foliennummernplatzhalter 3"/>
          <p:cNvSpPr>
            <a:spLocks noGrp="1"/>
          </p:cNvSpPr>
          <p:nvPr>
            <p:ph type="sldNum" sz="quarter" idx="10"/>
          </p:nvPr>
        </p:nvSpPr>
        <p:spPr/>
        <p:txBody>
          <a:bodyPr/>
          <a:lstStyle/>
          <a:p>
            <a:fld id="{0DBFB593-90D8-42EF-B042-3F5628C06FFC}" type="slidenum">
              <a:rPr lang="de-AT" smtClean="0"/>
              <a:pPr/>
              <a:t>5</a:t>
            </a:fld>
            <a:endParaRPr lang="de-AT"/>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AT" dirty="0"/>
          </a:p>
        </p:txBody>
      </p:sp>
      <p:sp>
        <p:nvSpPr>
          <p:cNvPr id="4" name="Foliennummernplatzhalter 3"/>
          <p:cNvSpPr>
            <a:spLocks noGrp="1"/>
          </p:cNvSpPr>
          <p:nvPr>
            <p:ph type="sldNum" sz="quarter" idx="10"/>
          </p:nvPr>
        </p:nvSpPr>
        <p:spPr/>
        <p:txBody>
          <a:bodyPr/>
          <a:lstStyle/>
          <a:p>
            <a:fld id="{0DBFB593-90D8-42EF-B042-3F5628C06FFC}" type="slidenum">
              <a:rPr lang="de-AT" smtClean="0"/>
              <a:pPr/>
              <a:t>6</a:t>
            </a:fld>
            <a:endParaRPr lang="de-AT"/>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AT" dirty="0"/>
          </a:p>
        </p:txBody>
      </p:sp>
      <p:sp>
        <p:nvSpPr>
          <p:cNvPr id="4" name="Foliennummernplatzhalter 3"/>
          <p:cNvSpPr>
            <a:spLocks noGrp="1"/>
          </p:cNvSpPr>
          <p:nvPr>
            <p:ph type="sldNum" sz="quarter" idx="10"/>
          </p:nvPr>
        </p:nvSpPr>
        <p:spPr/>
        <p:txBody>
          <a:bodyPr/>
          <a:lstStyle/>
          <a:p>
            <a:fld id="{0DBFB593-90D8-42EF-B042-3F5628C06FFC}" type="slidenum">
              <a:rPr lang="de-AT" smtClean="0"/>
              <a:pPr/>
              <a:t>7</a:t>
            </a:fld>
            <a:endParaRPr lang="de-AT"/>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AT" dirty="0"/>
          </a:p>
        </p:txBody>
      </p:sp>
      <p:sp>
        <p:nvSpPr>
          <p:cNvPr id="4" name="Foliennummernplatzhalter 3"/>
          <p:cNvSpPr>
            <a:spLocks noGrp="1"/>
          </p:cNvSpPr>
          <p:nvPr>
            <p:ph type="sldNum" sz="quarter" idx="10"/>
          </p:nvPr>
        </p:nvSpPr>
        <p:spPr/>
        <p:txBody>
          <a:bodyPr/>
          <a:lstStyle/>
          <a:p>
            <a:fld id="{0DBFB593-90D8-42EF-B042-3F5628C06FFC}" type="slidenum">
              <a:rPr lang="de-AT" smtClean="0"/>
              <a:pPr/>
              <a:t>8</a:t>
            </a:fld>
            <a:endParaRPr lang="de-AT"/>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AT" dirty="0"/>
          </a:p>
        </p:txBody>
      </p:sp>
      <p:sp>
        <p:nvSpPr>
          <p:cNvPr id="4" name="Foliennummernplatzhalter 3"/>
          <p:cNvSpPr>
            <a:spLocks noGrp="1"/>
          </p:cNvSpPr>
          <p:nvPr>
            <p:ph type="sldNum" sz="quarter" idx="10"/>
          </p:nvPr>
        </p:nvSpPr>
        <p:spPr/>
        <p:txBody>
          <a:bodyPr/>
          <a:lstStyle/>
          <a:p>
            <a:fld id="{0DBFB593-90D8-42EF-B042-3F5628C06FFC}" type="slidenum">
              <a:rPr lang="de-AT" smtClean="0"/>
              <a:pPr/>
              <a:t>9</a:t>
            </a:fld>
            <a:endParaRPr lang="de-AT"/>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bg bwMode="gray">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ctrTitle" hasCustomPrompt="1"/>
          </p:nvPr>
        </p:nvSpPr>
        <p:spPr bwMode="white">
          <a:xfrm>
            <a:off x="462406" y="3654044"/>
            <a:ext cx="7073457" cy="1141422"/>
          </a:xfrm>
          <a:prstGeom prst="rect">
            <a:avLst/>
          </a:prstGeom>
        </p:spPr>
        <p:txBody>
          <a:bodyPr tIns="0" anchor="t" anchorCtr="0">
            <a:noAutofit/>
          </a:bodyPr>
          <a:lstStyle>
            <a:lvl1pPr algn="l">
              <a:lnSpc>
                <a:spcPct val="100000"/>
              </a:lnSpc>
              <a:defRPr sz="3600" b="1" baseline="0">
                <a:solidFill>
                  <a:schemeClr val="bg1"/>
                </a:solidFill>
              </a:defRPr>
            </a:lvl1pPr>
          </a:lstStyle>
          <a:p>
            <a:r>
              <a:rPr lang="de-DE" dirty="0" smtClean="0"/>
              <a:t>Hier Titel der Präsentation eingeben</a:t>
            </a:r>
            <a:endParaRPr lang="de-AT" dirty="0"/>
          </a:p>
        </p:txBody>
      </p:sp>
      <p:sp>
        <p:nvSpPr>
          <p:cNvPr id="3" name="Untertitel 2"/>
          <p:cNvSpPr>
            <a:spLocks noGrp="1"/>
          </p:cNvSpPr>
          <p:nvPr>
            <p:ph type="subTitle" idx="1" hasCustomPrompt="1"/>
          </p:nvPr>
        </p:nvSpPr>
        <p:spPr bwMode="white">
          <a:xfrm>
            <a:off x="462406" y="4804610"/>
            <a:ext cx="7073457" cy="1141200"/>
          </a:xfrm>
        </p:spPr>
        <p:txBody>
          <a:bodyPr tIns="0" bIns="0">
            <a:noAutofit/>
          </a:bodyPr>
          <a:lstStyle>
            <a:lvl1pPr marL="0" indent="0" algn="l">
              <a:lnSpc>
                <a:spcPct val="100000"/>
              </a:lnSpc>
              <a:buNone/>
              <a:defRPr sz="3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smtClean="0"/>
              <a:t>Hier Untertitel der Präsentation eingeben</a:t>
            </a:r>
            <a:endParaRPr lang="de-AT" dirty="0"/>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bschlussfolie">
    <p:spTree>
      <p:nvGrpSpPr>
        <p:cNvPr id="1" name=""/>
        <p:cNvGrpSpPr/>
        <p:nvPr/>
      </p:nvGrpSpPr>
      <p:grpSpPr>
        <a:xfrm>
          <a:off x="0" y="0"/>
          <a:ext cx="0" cy="0"/>
          <a:chOff x="0" y="0"/>
          <a:chExt cx="0" cy="0"/>
        </a:xfrm>
      </p:grpSpPr>
      <p:sp>
        <p:nvSpPr>
          <p:cNvPr id="5" name="Rechteck 4"/>
          <p:cNvSpPr/>
          <p:nvPr userDrawn="1"/>
        </p:nvSpPr>
        <p:spPr>
          <a:xfrm>
            <a:off x="468312" y="2357430"/>
            <a:ext cx="5103820" cy="3260345"/>
          </a:xfrm>
          <a:prstGeom prst="rect">
            <a:avLst/>
          </a:prstGeom>
          <a:ln w="12700">
            <a:solidFill>
              <a:schemeClr val="bg1">
                <a:lumMod val="50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de-AT"/>
          </a:p>
        </p:txBody>
      </p:sp>
      <p:pic>
        <p:nvPicPr>
          <p:cNvPr id="7" name="Grafik 6" descr="Logo-für-VK.png"/>
          <p:cNvPicPr>
            <a:picLocks noChangeAspect="1"/>
          </p:cNvPicPr>
          <p:nvPr userDrawn="1"/>
        </p:nvPicPr>
        <p:blipFill>
          <a:blip r:embed="rId2" cstate="print"/>
          <a:stretch>
            <a:fillRect/>
          </a:stretch>
        </p:blipFill>
        <p:spPr>
          <a:xfrm>
            <a:off x="888975" y="2552695"/>
            <a:ext cx="488281" cy="2233627"/>
          </a:xfrm>
          <a:prstGeom prst="rect">
            <a:avLst/>
          </a:prstGeom>
        </p:spPr>
      </p:pic>
      <p:sp>
        <p:nvSpPr>
          <p:cNvPr id="11" name="Textplatzhalter 10"/>
          <p:cNvSpPr>
            <a:spLocks noGrp="1"/>
          </p:cNvSpPr>
          <p:nvPr>
            <p:ph type="body" sz="quarter" idx="10" hasCustomPrompt="1"/>
          </p:nvPr>
        </p:nvSpPr>
        <p:spPr>
          <a:xfrm>
            <a:off x="1928818" y="3071811"/>
            <a:ext cx="3260322" cy="2173549"/>
          </a:xfrm>
        </p:spPr>
        <p:txBody>
          <a:bodyPr>
            <a:normAutofit/>
          </a:bodyPr>
          <a:lstStyle>
            <a:lvl1pPr marL="0" marR="0" indent="0" algn="l" defTabSz="914400" rtl="0" eaLnBrk="1" fontAlgn="auto" latinLnBrk="0" hangingPunct="1">
              <a:lnSpc>
                <a:spcPct val="100000"/>
              </a:lnSpc>
              <a:spcBef>
                <a:spcPts val="0"/>
              </a:spcBef>
              <a:spcAft>
                <a:spcPts val="0"/>
              </a:spcAft>
              <a:buClr>
                <a:srgbClr val="4B2582"/>
              </a:buClr>
              <a:buSzTx/>
              <a:buFont typeface="Wingdings" pitchFamily="2" charset="2"/>
              <a:buNone/>
              <a:tabLst/>
              <a:defRPr sz="1100" baseline="0"/>
            </a:lvl1pPr>
            <a:lvl2pPr marL="0" indent="0">
              <a:buNone/>
              <a:defRPr/>
            </a:lvl2pPr>
            <a:lvl3pPr marL="0" indent="0">
              <a:buNone/>
              <a:defRPr/>
            </a:lvl3pPr>
            <a:lvl4pPr marL="0" indent="0">
              <a:buNone/>
              <a:defRPr/>
            </a:lvl4pPr>
            <a:lvl5pPr marL="0" indent="0">
              <a:buNone/>
              <a:defRPr/>
            </a:lvl5pPr>
          </a:lstStyle>
          <a:p>
            <a:pPr marL="0" marR="0" lvl="0" indent="0" algn="l" defTabSz="914400" rtl="0" eaLnBrk="1" fontAlgn="auto" latinLnBrk="0" hangingPunct="1">
              <a:lnSpc>
                <a:spcPct val="100000"/>
              </a:lnSpc>
              <a:spcBef>
                <a:spcPts val="0"/>
              </a:spcBef>
              <a:spcAft>
                <a:spcPts val="0"/>
              </a:spcAft>
              <a:buClr>
                <a:srgbClr val="4B2582"/>
              </a:buClr>
              <a:buSzTx/>
              <a:buFont typeface="Wingdings" pitchFamily="2" charset="2"/>
              <a:buNone/>
              <a:tabLst/>
              <a:defRPr/>
            </a:pPr>
            <a:r>
              <a:rPr kumimoji="0" lang="de-DE" sz="1000" b="0" i="0" u="none" strike="noStrike" kern="1200" cap="none" spc="0" normalizeH="0" baseline="0" noProof="0" dirty="0" smtClean="0">
                <a:ln>
                  <a:noFill/>
                </a:ln>
                <a:solidFill>
                  <a:srgbClr val="000000"/>
                </a:solidFill>
                <a:effectLst/>
                <a:uLnTx/>
                <a:uFillTx/>
                <a:latin typeface="+mn-lt"/>
                <a:ea typeface="+mn-ea"/>
                <a:cs typeface="+mn-cs"/>
              </a:rPr>
              <a:t>Hier Adressdaten eingeben</a:t>
            </a:r>
          </a:p>
        </p:txBody>
      </p:sp>
      <p:sp>
        <p:nvSpPr>
          <p:cNvPr id="6" name="Titel 1"/>
          <p:cNvSpPr>
            <a:spLocks noGrp="1"/>
          </p:cNvSpPr>
          <p:nvPr>
            <p:ph type="title"/>
          </p:nvPr>
        </p:nvSpPr>
        <p:spPr>
          <a:xfrm>
            <a:off x="462406" y="430318"/>
            <a:ext cx="6281339" cy="1143000"/>
          </a:xfrm>
          <a:prstGeom prst="rect">
            <a:avLst/>
          </a:prstGeom>
        </p:spPr>
        <p:txBody>
          <a:bodyPr>
            <a:normAutofit/>
          </a:bodyPr>
          <a:lstStyle>
            <a:lvl1pPr>
              <a:lnSpc>
                <a:spcPct val="100000"/>
              </a:lnSpc>
              <a:defRPr sz="2800"/>
            </a:lvl1pPr>
          </a:lstStyle>
          <a:p>
            <a:r>
              <a:rPr lang="de-DE" smtClean="0"/>
              <a:t>Titelmasterformat durch Klicken bearbeiten</a:t>
            </a:r>
            <a:endParaRPr lang="de-AT" dirty="0"/>
          </a:p>
        </p:txBody>
      </p:sp>
      <p:sp>
        <p:nvSpPr>
          <p:cNvPr id="8" name="Fußzeilenplatzhalter 5"/>
          <p:cNvSpPr>
            <a:spLocks noGrp="1"/>
          </p:cNvSpPr>
          <p:nvPr>
            <p:ph type="ftr" sz="quarter" idx="11"/>
          </p:nvPr>
        </p:nvSpPr>
        <p:spPr>
          <a:xfrm>
            <a:off x="1354557" y="6341555"/>
            <a:ext cx="2895600" cy="365125"/>
          </a:xfrm>
        </p:spPr>
        <p:txBody>
          <a:bodyPr/>
          <a:lstStyle/>
          <a:p>
            <a:r>
              <a:rPr lang="de-AT" smtClean="0"/>
              <a:t>Fußzeile</a:t>
            </a:r>
            <a:endParaRPr lang="de-AT"/>
          </a:p>
        </p:txBody>
      </p:sp>
      <p:sp>
        <p:nvSpPr>
          <p:cNvPr id="9" name="Foliennummernplatzhalter 6"/>
          <p:cNvSpPr>
            <a:spLocks noGrp="1"/>
          </p:cNvSpPr>
          <p:nvPr>
            <p:ph type="sldNum" sz="quarter" idx="12"/>
          </p:nvPr>
        </p:nvSpPr>
        <p:spPr>
          <a:xfrm>
            <a:off x="462407" y="6341555"/>
            <a:ext cx="892150" cy="365125"/>
          </a:xfrm>
        </p:spPr>
        <p:txBody>
          <a:bodyPr/>
          <a:lstStyle/>
          <a:p>
            <a:r>
              <a:rPr lang="de-AT" dirty="0" smtClean="0"/>
              <a:t>Seite </a:t>
            </a:r>
            <a:fld id="{680737D9-CC42-4855-ABAC-B759A1A9D624}" type="slidenum">
              <a:rPr lang="de-AT" smtClean="0"/>
              <a:pPr/>
              <a:t>‹N›</a:t>
            </a:fld>
            <a:endParaRPr lang="de-AT" dirty="0"/>
          </a:p>
        </p:txBody>
      </p:sp>
      <p:sp>
        <p:nvSpPr>
          <p:cNvPr id="10" name="Datumsplatzhalter 6"/>
          <p:cNvSpPr>
            <a:spLocks noGrp="1"/>
          </p:cNvSpPr>
          <p:nvPr>
            <p:ph type="dt" sz="half" idx="2"/>
          </p:nvPr>
        </p:nvSpPr>
        <p:spPr>
          <a:xfrm>
            <a:off x="7215205" y="6348413"/>
            <a:ext cx="987407" cy="365125"/>
          </a:xfrm>
          <a:prstGeom prst="rect">
            <a:avLst/>
          </a:prstGeom>
        </p:spPr>
        <p:txBody>
          <a:bodyPr vert="horz" lIns="91440" tIns="45720" rIns="91440" bIns="45720" rtlCol="0" anchor="ctr"/>
          <a:lstStyle>
            <a:lvl1pPr algn="r">
              <a:defRPr lang="de-DE" sz="900" kern="1200" cap="all" baseline="0" smtClean="0">
                <a:solidFill>
                  <a:schemeClr val="tx1">
                    <a:tint val="75000"/>
                  </a:schemeClr>
                </a:solidFill>
                <a:latin typeface="+mn-lt"/>
                <a:ea typeface="+mn-ea"/>
                <a:cs typeface="+mn-cs"/>
              </a:defRPr>
            </a:lvl1pPr>
          </a:lstStyle>
          <a:p>
            <a:fld id="{9A7BEC0E-A10A-46DD-B6FB-30F1E68150A3}" type="datetime1">
              <a:rPr lang="de-AT" smtClean="0"/>
              <a:pPr/>
              <a:t>26.06.2010</a:t>
            </a:fld>
            <a:endParaRPr lang="de-AT"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elfolie mit kurzem Titel">
    <p:bg bwMode="gray">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ctrTitle" hasCustomPrompt="1"/>
          </p:nvPr>
        </p:nvSpPr>
        <p:spPr bwMode="white">
          <a:xfrm>
            <a:off x="465547" y="3661602"/>
            <a:ext cx="8210141" cy="828000"/>
          </a:xfrm>
          <a:prstGeom prst="rect">
            <a:avLst/>
          </a:prstGeom>
        </p:spPr>
        <p:txBody>
          <a:bodyPr tIns="0" anchor="t" anchorCtr="0">
            <a:noAutofit/>
          </a:bodyPr>
          <a:lstStyle>
            <a:lvl1pPr algn="l">
              <a:lnSpc>
                <a:spcPct val="100000"/>
              </a:lnSpc>
              <a:defRPr sz="4800" b="1" baseline="0">
                <a:solidFill>
                  <a:schemeClr val="bg1"/>
                </a:solidFill>
              </a:defRPr>
            </a:lvl1pPr>
          </a:lstStyle>
          <a:p>
            <a:r>
              <a:rPr lang="de-DE" dirty="0" smtClean="0"/>
              <a:t>Titelfolie kurzer Titel</a:t>
            </a:r>
            <a:endParaRPr lang="de-AT" dirty="0"/>
          </a:p>
        </p:txBody>
      </p:sp>
      <p:sp>
        <p:nvSpPr>
          <p:cNvPr id="3" name="Untertitel 2"/>
          <p:cNvSpPr>
            <a:spLocks noGrp="1"/>
          </p:cNvSpPr>
          <p:nvPr>
            <p:ph type="subTitle" idx="1" hasCustomPrompt="1"/>
          </p:nvPr>
        </p:nvSpPr>
        <p:spPr bwMode="white">
          <a:xfrm>
            <a:off x="465547" y="4517126"/>
            <a:ext cx="8210141" cy="828000"/>
          </a:xfrm>
        </p:spPr>
        <p:txBody>
          <a:bodyPr tIns="0" bIns="0">
            <a:noAutofit/>
          </a:bodyPr>
          <a:lstStyle>
            <a:lvl1pPr marL="0" indent="0" algn="l">
              <a:lnSpc>
                <a:spcPct val="100000"/>
              </a:lnSpc>
              <a:spcBef>
                <a:spcPts val="0"/>
              </a:spcBef>
              <a:buNone/>
              <a:defRPr sz="4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smtClean="0"/>
              <a:t>Untertitel</a:t>
            </a:r>
            <a:endParaRPr lang="de-AT"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62019" y="430318"/>
            <a:ext cx="6270227" cy="1143000"/>
          </a:xfrm>
          <a:prstGeom prst="rect">
            <a:avLst/>
          </a:prstGeom>
        </p:spPr>
        <p:txBody>
          <a:bodyPr lIns="0" rIns="0"/>
          <a:lstStyle/>
          <a:p>
            <a:r>
              <a:rPr lang="de-DE" smtClean="0"/>
              <a:t>Titelmasterformat durch Klicken bearbeiten</a:t>
            </a:r>
            <a:endParaRPr lang="de-AT" dirty="0"/>
          </a:p>
        </p:txBody>
      </p:sp>
      <p:sp>
        <p:nvSpPr>
          <p:cNvPr id="3" name="Inhaltsplatzhalter 2"/>
          <p:cNvSpPr>
            <a:spLocks noGrp="1"/>
          </p:cNvSpPr>
          <p:nvPr>
            <p:ph idx="1"/>
          </p:nvPr>
        </p:nvSpPr>
        <p:spPr>
          <a:xfrm>
            <a:off x="462019" y="1839258"/>
            <a:ext cx="7740594" cy="4387988"/>
          </a:xfrm>
        </p:spPr>
        <p:txBody>
          <a:bodyPr lIns="0" rIns="0">
            <a:normAutofit/>
          </a:bodyPr>
          <a:lstStyle>
            <a:lvl1pPr>
              <a:defRPr sz="2400"/>
            </a:lvl1pPr>
            <a:lvl2pPr>
              <a:defRPr sz="2000"/>
            </a:lvl2pPr>
            <a:lvl3pPr>
              <a:defRPr sz="1800"/>
            </a:lvl3pPr>
            <a:lvl4pPr>
              <a:defRPr sz="1800"/>
            </a:lvl4pPr>
            <a:lvl5pPr>
              <a:defRPr sz="1600"/>
            </a:lvl5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dirty="0"/>
          </a:p>
        </p:txBody>
      </p:sp>
      <p:sp>
        <p:nvSpPr>
          <p:cNvPr id="5" name="Fußzeilenplatzhalter 4"/>
          <p:cNvSpPr>
            <a:spLocks noGrp="1"/>
          </p:cNvSpPr>
          <p:nvPr>
            <p:ph type="ftr" sz="quarter" idx="11"/>
          </p:nvPr>
        </p:nvSpPr>
        <p:spPr/>
        <p:txBody>
          <a:bodyPr/>
          <a:lstStyle/>
          <a:p>
            <a:r>
              <a:rPr lang="de-AT" smtClean="0"/>
              <a:t>Fußzeile</a:t>
            </a:r>
            <a:endParaRPr lang="de-AT"/>
          </a:p>
        </p:txBody>
      </p:sp>
      <p:sp>
        <p:nvSpPr>
          <p:cNvPr id="6" name="Foliennummernplatzhalter 5"/>
          <p:cNvSpPr>
            <a:spLocks noGrp="1"/>
          </p:cNvSpPr>
          <p:nvPr>
            <p:ph type="sldNum" sz="quarter" idx="12"/>
          </p:nvPr>
        </p:nvSpPr>
        <p:spPr/>
        <p:txBody>
          <a:bodyPr/>
          <a:lstStyle/>
          <a:p>
            <a:r>
              <a:rPr lang="de-AT" dirty="0" smtClean="0"/>
              <a:t>Seite </a:t>
            </a:r>
            <a:fld id="{680737D9-CC42-4855-ABAC-B759A1A9D624}" type="slidenum">
              <a:rPr lang="de-AT" smtClean="0"/>
              <a:pPr/>
              <a:t>‹N›</a:t>
            </a:fld>
            <a:endParaRPr lang="de-AT" dirty="0"/>
          </a:p>
        </p:txBody>
      </p:sp>
      <p:sp>
        <p:nvSpPr>
          <p:cNvPr id="7" name="Datumsplatzhalter 6"/>
          <p:cNvSpPr>
            <a:spLocks noGrp="1"/>
          </p:cNvSpPr>
          <p:nvPr>
            <p:ph type="dt" sz="half" idx="2"/>
          </p:nvPr>
        </p:nvSpPr>
        <p:spPr>
          <a:xfrm>
            <a:off x="7215205" y="6348413"/>
            <a:ext cx="987407" cy="365125"/>
          </a:xfrm>
          <a:prstGeom prst="rect">
            <a:avLst/>
          </a:prstGeom>
        </p:spPr>
        <p:txBody>
          <a:bodyPr vert="horz" lIns="91440" tIns="45720" rIns="91440" bIns="45720" rtlCol="0" anchor="ctr"/>
          <a:lstStyle>
            <a:lvl1pPr algn="r">
              <a:defRPr lang="de-DE" sz="900" kern="1200" cap="all" baseline="0" smtClean="0">
                <a:solidFill>
                  <a:schemeClr val="tx1">
                    <a:tint val="75000"/>
                  </a:schemeClr>
                </a:solidFill>
                <a:latin typeface="+mn-lt"/>
                <a:ea typeface="+mn-ea"/>
                <a:cs typeface="+mn-cs"/>
              </a:defRPr>
            </a:lvl1pPr>
          </a:lstStyle>
          <a:p>
            <a:fld id="{EA1F0935-76AD-472F-869A-BFC7616E10CF}" type="datetime1">
              <a:rPr lang="de-AT" smtClean="0"/>
              <a:pPr/>
              <a:t>26.06.2010</a:t>
            </a:fld>
            <a:endParaRPr lang="de-AT"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ur Titel">
    <p:bg bwMode="gray">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65172" y="430318"/>
            <a:ext cx="6280165" cy="1143000"/>
          </a:xfrm>
          <a:prstGeom prst="rect">
            <a:avLst/>
          </a:prstGeom>
        </p:spPr>
        <p:txBody>
          <a:bodyPr/>
          <a:lstStyle>
            <a:lvl1pPr>
              <a:defRPr/>
            </a:lvl1pPr>
          </a:lstStyle>
          <a:p>
            <a:r>
              <a:rPr lang="de-DE" dirty="0" smtClean="0"/>
              <a:t>Folienlayout für große Grafiken</a:t>
            </a:r>
            <a:endParaRPr lang="de-AT" dirty="0"/>
          </a:p>
        </p:txBody>
      </p:sp>
      <p:sp>
        <p:nvSpPr>
          <p:cNvPr id="7" name="Inhaltsplatzhalter 6"/>
          <p:cNvSpPr>
            <a:spLocks noGrp="1"/>
          </p:cNvSpPr>
          <p:nvPr>
            <p:ph sz="quarter" idx="10" hasCustomPrompt="1"/>
          </p:nvPr>
        </p:nvSpPr>
        <p:spPr>
          <a:xfrm>
            <a:off x="468313" y="1857375"/>
            <a:ext cx="8485187" cy="4797425"/>
          </a:xfrm>
        </p:spPr>
        <p:txBody>
          <a:bodyPr/>
          <a:lstStyle>
            <a:lvl1pPr>
              <a:buNone/>
              <a:defRPr/>
            </a:lvl1pPr>
          </a:lstStyle>
          <a:p>
            <a:pPr lvl="0"/>
            <a:r>
              <a:rPr lang="de-AT" dirty="0" smtClean="0"/>
              <a:t>Platzhalter für Objekte</a:t>
            </a:r>
            <a:endParaRPr lang="de-AT"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Kapitelüberschrift">
    <p:bg bwMode="gray">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62406" y="2009384"/>
            <a:ext cx="7073457" cy="1132150"/>
          </a:xfrm>
          <a:prstGeom prst="rect">
            <a:avLst/>
          </a:prstGeom>
        </p:spPr>
        <p:txBody>
          <a:bodyPr tIns="0" anchor="t" anchorCtr="0">
            <a:normAutofit/>
          </a:bodyPr>
          <a:lstStyle>
            <a:lvl1pPr algn="l">
              <a:lnSpc>
                <a:spcPct val="100000"/>
              </a:lnSpc>
              <a:defRPr sz="3600" b="1" cap="none" baseline="0">
                <a:solidFill>
                  <a:schemeClr val="bg1"/>
                </a:solidFill>
              </a:defRPr>
            </a:lvl1pPr>
          </a:lstStyle>
          <a:p>
            <a:r>
              <a:rPr lang="de-DE" cap="none" baseline="0" dirty="0" smtClean="0"/>
              <a:t>Hier Kapitelüberschrift eingeben</a:t>
            </a:r>
            <a:endParaRPr lang="de-AT" dirty="0"/>
          </a:p>
        </p:txBody>
      </p:sp>
      <p:sp>
        <p:nvSpPr>
          <p:cNvPr id="3" name="Textplatzhalter 2"/>
          <p:cNvSpPr>
            <a:spLocks noGrp="1"/>
          </p:cNvSpPr>
          <p:nvPr>
            <p:ph type="body" idx="1" hasCustomPrompt="1"/>
          </p:nvPr>
        </p:nvSpPr>
        <p:spPr bwMode="white">
          <a:xfrm>
            <a:off x="462406" y="3161536"/>
            <a:ext cx="7073457" cy="1000132"/>
          </a:xfrm>
        </p:spPr>
        <p:txBody>
          <a:bodyPr tIns="0" bIns="0" anchor="t" anchorCtr="0">
            <a:noAutofit/>
          </a:bodyPr>
          <a:lstStyle>
            <a:lvl1pPr marL="0" indent="0">
              <a:lnSpc>
                <a:spcPct val="110000"/>
              </a:lnSpc>
              <a:buNone/>
              <a:defRPr sz="3200"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dirty="0" smtClean="0"/>
              <a:t>Hier optional Untertitel für Kapitel eingeben </a:t>
            </a:r>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Kapitelfolie mit kurzem Text">
    <p:bg bwMode="ltGray">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62407" y="1956234"/>
            <a:ext cx="8213282" cy="828000"/>
          </a:xfrm>
          <a:prstGeom prst="rect">
            <a:avLst/>
          </a:prstGeom>
        </p:spPr>
        <p:txBody>
          <a:bodyPr tIns="0" anchor="t" anchorCtr="0">
            <a:normAutofit/>
          </a:bodyPr>
          <a:lstStyle>
            <a:lvl1pPr algn="l">
              <a:lnSpc>
                <a:spcPct val="110000"/>
              </a:lnSpc>
              <a:defRPr sz="4800" b="1" cap="none" baseline="0">
                <a:solidFill>
                  <a:schemeClr val="bg1"/>
                </a:solidFill>
              </a:defRPr>
            </a:lvl1pPr>
          </a:lstStyle>
          <a:p>
            <a:r>
              <a:rPr lang="de-DE" cap="none" baseline="0" dirty="0" smtClean="0"/>
              <a:t>Kapitel kurzer Titel</a:t>
            </a:r>
            <a:endParaRPr lang="de-AT" dirty="0"/>
          </a:p>
        </p:txBody>
      </p:sp>
      <p:sp>
        <p:nvSpPr>
          <p:cNvPr id="3" name="Textplatzhalter 2"/>
          <p:cNvSpPr>
            <a:spLocks noGrp="1"/>
          </p:cNvSpPr>
          <p:nvPr>
            <p:ph type="body" idx="1" hasCustomPrompt="1"/>
          </p:nvPr>
        </p:nvSpPr>
        <p:spPr>
          <a:xfrm>
            <a:off x="462407" y="2786058"/>
            <a:ext cx="8213282" cy="828000"/>
          </a:xfrm>
        </p:spPr>
        <p:txBody>
          <a:bodyPr tIns="0" bIns="0" anchor="t" anchorCtr="0">
            <a:noAutofit/>
          </a:bodyPr>
          <a:lstStyle>
            <a:lvl1pPr marL="0" indent="0">
              <a:lnSpc>
                <a:spcPct val="110000"/>
              </a:lnSpc>
              <a:buNone/>
              <a:defRPr sz="48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dirty="0" smtClean="0"/>
              <a:t>Untertitel</a:t>
            </a:r>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62406" y="430318"/>
            <a:ext cx="6281339" cy="1143000"/>
          </a:xfrm>
          <a:prstGeom prst="rect">
            <a:avLst/>
          </a:prstGeom>
        </p:spPr>
        <p:txBody>
          <a:bodyPr>
            <a:normAutofit/>
          </a:bodyPr>
          <a:lstStyle>
            <a:lvl1pPr>
              <a:lnSpc>
                <a:spcPct val="100000"/>
              </a:lnSpc>
              <a:defRPr sz="2800"/>
            </a:lvl1pPr>
          </a:lstStyle>
          <a:p>
            <a:r>
              <a:rPr lang="de-DE" dirty="0" smtClean="0"/>
              <a:t>Folienlayout für zwei Inhalte</a:t>
            </a:r>
            <a:endParaRPr lang="de-AT" dirty="0"/>
          </a:p>
        </p:txBody>
      </p:sp>
      <p:sp>
        <p:nvSpPr>
          <p:cNvPr id="3" name="Inhaltsplatzhalter 2"/>
          <p:cNvSpPr>
            <a:spLocks noGrp="1"/>
          </p:cNvSpPr>
          <p:nvPr>
            <p:ph sz="half" idx="1"/>
          </p:nvPr>
        </p:nvSpPr>
        <p:spPr>
          <a:xfrm>
            <a:off x="462405" y="1846262"/>
            <a:ext cx="3960000" cy="4391026"/>
          </a:xfrm>
        </p:spPr>
        <p:txBody>
          <a:bodyPr>
            <a:normAutofit/>
          </a:bodyPr>
          <a:lstStyle>
            <a:lvl1pPr>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dirty="0"/>
          </a:p>
        </p:txBody>
      </p:sp>
      <p:sp>
        <p:nvSpPr>
          <p:cNvPr id="4" name="Inhaltsplatzhalter 3"/>
          <p:cNvSpPr>
            <a:spLocks noGrp="1"/>
          </p:cNvSpPr>
          <p:nvPr>
            <p:ph sz="half" idx="2"/>
          </p:nvPr>
        </p:nvSpPr>
        <p:spPr>
          <a:xfrm>
            <a:off x="4715688" y="1846262"/>
            <a:ext cx="3960000" cy="4391026"/>
          </a:xfrm>
        </p:spPr>
        <p:txBody>
          <a:bodyPr>
            <a:normAutofit/>
          </a:bodyPr>
          <a:lstStyle>
            <a:lvl1pPr>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dirty="0"/>
          </a:p>
        </p:txBody>
      </p:sp>
      <p:sp>
        <p:nvSpPr>
          <p:cNvPr id="6" name="Fußzeilenplatzhalter 5"/>
          <p:cNvSpPr>
            <a:spLocks noGrp="1"/>
          </p:cNvSpPr>
          <p:nvPr>
            <p:ph type="ftr" sz="quarter" idx="11"/>
          </p:nvPr>
        </p:nvSpPr>
        <p:spPr/>
        <p:txBody>
          <a:bodyPr/>
          <a:lstStyle/>
          <a:p>
            <a:r>
              <a:rPr lang="de-AT" smtClean="0"/>
              <a:t>Fußzeile</a:t>
            </a:r>
            <a:endParaRPr lang="de-AT"/>
          </a:p>
        </p:txBody>
      </p:sp>
      <p:sp>
        <p:nvSpPr>
          <p:cNvPr id="7" name="Foliennummernplatzhalter 6"/>
          <p:cNvSpPr>
            <a:spLocks noGrp="1"/>
          </p:cNvSpPr>
          <p:nvPr>
            <p:ph type="sldNum" sz="quarter" idx="12"/>
          </p:nvPr>
        </p:nvSpPr>
        <p:spPr/>
        <p:txBody>
          <a:bodyPr/>
          <a:lstStyle/>
          <a:p>
            <a:r>
              <a:rPr lang="de-AT" dirty="0" smtClean="0"/>
              <a:t>Seite </a:t>
            </a:r>
            <a:fld id="{680737D9-CC42-4855-ABAC-B759A1A9D624}" type="slidenum">
              <a:rPr lang="de-AT" smtClean="0"/>
              <a:pPr/>
              <a:t>‹N›</a:t>
            </a:fld>
            <a:endParaRPr lang="de-AT" dirty="0"/>
          </a:p>
        </p:txBody>
      </p:sp>
      <p:sp>
        <p:nvSpPr>
          <p:cNvPr id="8" name="Datumsplatzhalter 6"/>
          <p:cNvSpPr>
            <a:spLocks noGrp="1"/>
          </p:cNvSpPr>
          <p:nvPr>
            <p:ph type="dt" sz="half" idx="13"/>
          </p:nvPr>
        </p:nvSpPr>
        <p:spPr>
          <a:xfrm>
            <a:off x="7215205" y="6348413"/>
            <a:ext cx="987407" cy="365125"/>
          </a:xfrm>
          <a:prstGeom prst="rect">
            <a:avLst/>
          </a:prstGeom>
        </p:spPr>
        <p:txBody>
          <a:bodyPr vert="horz" lIns="91440" tIns="45720" rIns="91440" bIns="45720" rtlCol="0" anchor="ctr"/>
          <a:lstStyle>
            <a:lvl1pPr algn="r">
              <a:defRPr lang="de-DE" sz="900" kern="1200" cap="all" baseline="0" smtClean="0">
                <a:solidFill>
                  <a:schemeClr val="tx1">
                    <a:tint val="75000"/>
                  </a:schemeClr>
                </a:solidFill>
                <a:latin typeface="+mn-lt"/>
                <a:ea typeface="+mn-ea"/>
                <a:cs typeface="+mn-cs"/>
              </a:defRPr>
            </a:lvl1pPr>
          </a:lstStyle>
          <a:p>
            <a:fld id="{DF06BFE9-70F6-4510-8431-2B70E412F0E3}" type="datetime1">
              <a:rPr lang="de-AT" smtClean="0"/>
              <a:pPr/>
              <a:t>26.06.2010</a:t>
            </a:fld>
            <a:endParaRPr lang="de-AT"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Zwei Inhalte Vergleich">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62406" y="430318"/>
            <a:ext cx="6281339" cy="1143000"/>
          </a:xfrm>
          <a:prstGeom prst="rect">
            <a:avLst/>
          </a:prstGeom>
        </p:spPr>
        <p:txBody>
          <a:bodyPr>
            <a:normAutofit/>
          </a:bodyPr>
          <a:lstStyle>
            <a:lvl1pPr>
              <a:lnSpc>
                <a:spcPct val="100000"/>
              </a:lnSpc>
              <a:defRPr sz="2800"/>
            </a:lvl1pPr>
          </a:lstStyle>
          <a:p>
            <a:r>
              <a:rPr lang="de-DE" dirty="0" smtClean="0"/>
              <a:t>Folienlayout für zwei Inhalte (Vergleich)</a:t>
            </a:r>
            <a:endParaRPr lang="de-AT" dirty="0"/>
          </a:p>
        </p:txBody>
      </p:sp>
      <p:sp>
        <p:nvSpPr>
          <p:cNvPr id="3" name="Inhaltsplatzhalter 2"/>
          <p:cNvSpPr>
            <a:spLocks noGrp="1"/>
          </p:cNvSpPr>
          <p:nvPr>
            <p:ph sz="half" idx="1"/>
          </p:nvPr>
        </p:nvSpPr>
        <p:spPr>
          <a:xfrm>
            <a:off x="462405" y="2571745"/>
            <a:ext cx="3960000" cy="3686180"/>
          </a:xfrm>
        </p:spPr>
        <p:txBody>
          <a:bodyPr>
            <a:normAutofit/>
          </a:bodyPr>
          <a:lstStyle>
            <a:lvl1pPr>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dirty="0"/>
          </a:p>
        </p:txBody>
      </p:sp>
      <p:sp>
        <p:nvSpPr>
          <p:cNvPr id="4" name="Inhaltsplatzhalter 3"/>
          <p:cNvSpPr>
            <a:spLocks noGrp="1"/>
          </p:cNvSpPr>
          <p:nvPr>
            <p:ph sz="half" idx="2"/>
          </p:nvPr>
        </p:nvSpPr>
        <p:spPr>
          <a:xfrm>
            <a:off x="4715688" y="2571745"/>
            <a:ext cx="3960000" cy="3686180"/>
          </a:xfrm>
        </p:spPr>
        <p:txBody>
          <a:bodyPr>
            <a:normAutofit/>
          </a:bodyPr>
          <a:lstStyle>
            <a:lvl1pPr>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dirty="0"/>
          </a:p>
        </p:txBody>
      </p:sp>
      <p:sp>
        <p:nvSpPr>
          <p:cNvPr id="6" name="Fußzeilenplatzhalter 5"/>
          <p:cNvSpPr>
            <a:spLocks noGrp="1"/>
          </p:cNvSpPr>
          <p:nvPr>
            <p:ph type="ftr" sz="quarter" idx="11"/>
          </p:nvPr>
        </p:nvSpPr>
        <p:spPr/>
        <p:txBody>
          <a:bodyPr/>
          <a:lstStyle/>
          <a:p>
            <a:r>
              <a:rPr lang="de-AT" smtClean="0"/>
              <a:t>Fußzeile</a:t>
            </a:r>
            <a:endParaRPr lang="de-AT"/>
          </a:p>
        </p:txBody>
      </p:sp>
      <p:sp>
        <p:nvSpPr>
          <p:cNvPr id="7" name="Foliennummernplatzhalter 6"/>
          <p:cNvSpPr>
            <a:spLocks noGrp="1"/>
          </p:cNvSpPr>
          <p:nvPr>
            <p:ph type="sldNum" sz="quarter" idx="12"/>
          </p:nvPr>
        </p:nvSpPr>
        <p:spPr/>
        <p:txBody>
          <a:bodyPr/>
          <a:lstStyle/>
          <a:p>
            <a:r>
              <a:rPr lang="de-AT" dirty="0" smtClean="0"/>
              <a:t>Seite </a:t>
            </a:r>
            <a:fld id="{680737D9-CC42-4855-ABAC-B759A1A9D624}" type="slidenum">
              <a:rPr lang="de-AT" smtClean="0"/>
              <a:pPr/>
              <a:t>‹N›</a:t>
            </a:fld>
            <a:endParaRPr lang="de-AT" dirty="0"/>
          </a:p>
        </p:txBody>
      </p:sp>
      <p:sp>
        <p:nvSpPr>
          <p:cNvPr id="8" name="Textplatzhalter 2"/>
          <p:cNvSpPr>
            <a:spLocks noGrp="1"/>
          </p:cNvSpPr>
          <p:nvPr>
            <p:ph type="body" idx="13" hasCustomPrompt="1"/>
          </p:nvPr>
        </p:nvSpPr>
        <p:spPr>
          <a:xfrm>
            <a:off x="468313" y="1844675"/>
            <a:ext cx="3960811" cy="639762"/>
          </a:xfrm>
          <a:ln>
            <a:noFill/>
          </a:ln>
        </p:spPr>
        <p:style>
          <a:lnRef idx="2">
            <a:schemeClr val="accent3">
              <a:shade val="50000"/>
            </a:schemeClr>
          </a:lnRef>
          <a:fillRef idx="1">
            <a:schemeClr val="accent3"/>
          </a:fillRef>
          <a:effectRef idx="0">
            <a:schemeClr val="accent3"/>
          </a:effectRef>
          <a:fontRef idx="none"/>
        </p:style>
        <p:txBody>
          <a:bodyPr anchor="ctr" anchorCtr="0">
            <a:noAutofit/>
          </a:bodyPr>
          <a:lstStyle>
            <a:lvl1pPr marL="92075" indent="0">
              <a:buNone/>
              <a:tabLst/>
              <a:defRPr sz="2400" b="1" baseline="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smtClean="0"/>
              <a:t>Text hier einfügen</a:t>
            </a:r>
          </a:p>
        </p:txBody>
      </p:sp>
      <p:sp>
        <p:nvSpPr>
          <p:cNvPr id="9" name="Textplatzhalter 4"/>
          <p:cNvSpPr>
            <a:spLocks noGrp="1"/>
          </p:cNvSpPr>
          <p:nvPr>
            <p:ph type="body" sz="quarter" idx="3" hasCustomPrompt="1"/>
          </p:nvPr>
        </p:nvSpPr>
        <p:spPr>
          <a:xfrm>
            <a:off x="4712284" y="1844675"/>
            <a:ext cx="3960000" cy="639762"/>
          </a:xfrm>
          <a:ln>
            <a:noFill/>
          </a:ln>
        </p:spPr>
        <p:style>
          <a:lnRef idx="2">
            <a:schemeClr val="accent3">
              <a:shade val="50000"/>
            </a:schemeClr>
          </a:lnRef>
          <a:fillRef idx="1">
            <a:schemeClr val="accent3"/>
          </a:fillRef>
          <a:effectRef idx="0">
            <a:schemeClr val="accent3"/>
          </a:effectRef>
          <a:fontRef idx="none"/>
        </p:style>
        <p:txBody>
          <a:bodyPr anchor="ctr" anchorCtr="0">
            <a:noAutofit/>
          </a:bodyPr>
          <a:lstStyle>
            <a:lvl1pPr marL="92075" indent="0">
              <a:buNone/>
              <a:defRPr sz="24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smtClean="0"/>
              <a:t>Text hier einfügen</a:t>
            </a:r>
          </a:p>
        </p:txBody>
      </p:sp>
      <p:sp>
        <p:nvSpPr>
          <p:cNvPr id="10" name="Datumsplatzhalter 6"/>
          <p:cNvSpPr>
            <a:spLocks noGrp="1"/>
          </p:cNvSpPr>
          <p:nvPr>
            <p:ph type="dt" sz="half" idx="14"/>
          </p:nvPr>
        </p:nvSpPr>
        <p:spPr>
          <a:xfrm>
            <a:off x="7215205" y="6348413"/>
            <a:ext cx="987407" cy="365125"/>
          </a:xfrm>
          <a:prstGeom prst="rect">
            <a:avLst/>
          </a:prstGeom>
        </p:spPr>
        <p:txBody>
          <a:bodyPr vert="horz" lIns="91440" tIns="45720" rIns="91440" bIns="45720" rtlCol="0" anchor="ctr"/>
          <a:lstStyle>
            <a:lvl1pPr algn="r">
              <a:defRPr lang="de-DE" sz="900" kern="1200" cap="all" baseline="0" smtClean="0">
                <a:solidFill>
                  <a:schemeClr val="tx1">
                    <a:tint val="75000"/>
                  </a:schemeClr>
                </a:solidFill>
                <a:latin typeface="+mn-lt"/>
                <a:ea typeface="+mn-ea"/>
                <a:cs typeface="+mn-cs"/>
              </a:defRPr>
            </a:lvl1pPr>
          </a:lstStyle>
          <a:p>
            <a:fld id="{2DB00DAD-AAFD-4423-9016-B81BB1903077}" type="datetime1">
              <a:rPr lang="de-AT" smtClean="0"/>
              <a:pPr/>
              <a:t>26.06.2010</a:t>
            </a:fld>
            <a:endParaRPr lang="de-AT" dirty="0"/>
          </a:p>
        </p:txBody>
      </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eere Folie">
    <p:bg>
      <p:bgPr>
        <a:solidFill>
          <a:schemeClr val="bg1"/>
        </a:solidFill>
        <a:effectLst/>
      </p:bgPr>
    </p:bg>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blipFill dpi="0" rotWithShape="1">
          <a:blip r:embed="rId12" cstate="print">
            <a:lum/>
          </a:blip>
          <a:srcRect/>
          <a:stretch>
            <a:fillRect/>
          </a:stretch>
        </a:blipFill>
        <a:effectLst/>
      </p:bgPr>
    </p:bg>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462406" y="1857365"/>
            <a:ext cx="7740207" cy="4378844"/>
          </a:xfrm>
          <a:prstGeom prst="rect">
            <a:avLst/>
          </a:prstGeom>
        </p:spPr>
        <p:txBody>
          <a:bodyPr vert="horz" lIns="0" tIns="45720" rIns="0" bIns="45720" rtlCol="0">
            <a:normAutofit/>
          </a:body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AT" dirty="0"/>
          </a:p>
        </p:txBody>
      </p:sp>
      <p:sp>
        <p:nvSpPr>
          <p:cNvPr id="5" name="Fußzeilenplatzhalter 4"/>
          <p:cNvSpPr>
            <a:spLocks noGrp="1"/>
          </p:cNvSpPr>
          <p:nvPr>
            <p:ph type="ftr" sz="quarter" idx="3"/>
          </p:nvPr>
        </p:nvSpPr>
        <p:spPr>
          <a:xfrm>
            <a:off x="1354556" y="6341555"/>
            <a:ext cx="3217443" cy="365125"/>
          </a:xfrm>
          <a:prstGeom prst="rect">
            <a:avLst/>
          </a:prstGeom>
        </p:spPr>
        <p:txBody>
          <a:bodyPr vert="horz" lIns="91440" tIns="45720" rIns="91440" bIns="45720" rtlCol="0" anchor="ctr"/>
          <a:lstStyle>
            <a:lvl1pPr algn="l">
              <a:defRPr sz="900" cap="all" baseline="0">
                <a:solidFill>
                  <a:schemeClr val="tx1">
                    <a:tint val="75000"/>
                  </a:schemeClr>
                </a:solidFill>
              </a:defRPr>
            </a:lvl1pPr>
          </a:lstStyle>
          <a:p>
            <a:r>
              <a:rPr lang="de-AT" smtClean="0"/>
              <a:t>Fußzeile</a:t>
            </a:r>
            <a:endParaRPr lang="de-AT" dirty="0"/>
          </a:p>
        </p:txBody>
      </p:sp>
      <p:sp>
        <p:nvSpPr>
          <p:cNvPr id="6" name="Foliennummernplatzhalter 5"/>
          <p:cNvSpPr>
            <a:spLocks noGrp="1"/>
          </p:cNvSpPr>
          <p:nvPr>
            <p:ph type="sldNum" sz="quarter" idx="4"/>
          </p:nvPr>
        </p:nvSpPr>
        <p:spPr>
          <a:xfrm>
            <a:off x="462407" y="6341555"/>
            <a:ext cx="892150" cy="365125"/>
          </a:xfrm>
          <a:prstGeom prst="rect">
            <a:avLst/>
          </a:prstGeom>
        </p:spPr>
        <p:txBody>
          <a:bodyPr vert="horz" lIns="91440" tIns="45720" rIns="91440" bIns="45720" rtlCol="0" anchor="ctr"/>
          <a:lstStyle>
            <a:lvl1pPr algn="l">
              <a:defRPr sz="900" cap="all" baseline="0">
                <a:solidFill>
                  <a:schemeClr val="tx1">
                    <a:tint val="75000"/>
                  </a:schemeClr>
                </a:solidFill>
              </a:defRPr>
            </a:lvl1pPr>
          </a:lstStyle>
          <a:p>
            <a:r>
              <a:rPr lang="de-AT" dirty="0" smtClean="0"/>
              <a:t>Seite </a:t>
            </a:r>
            <a:fld id="{680737D9-CC42-4855-ABAC-B759A1A9D624}" type="slidenum">
              <a:rPr lang="de-AT" smtClean="0"/>
              <a:pPr/>
              <a:t>‹N›</a:t>
            </a:fld>
            <a:endParaRPr lang="de-AT" dirty="0"/>
          </a:p>
        </p:txBody>
      </p:sp>
      <p:sp>
        <p:nvSpPr>
          <p:cNvPr id="15" name="Titelplatzhalter 14"/>
          <p:cNvSpPr>
            <a:spLocks noGrp="1"/>
          </p:cNvSpPr>
          <p:nvPr>
            <p:ph type="title"/>
          </p:nvPr>
        </p:nvSpPr>
        <p:spPr bwMode="gray">
          <a:xfrm>
            <a:off x="462406" y="432000"/>
            <a:ext cx="6280165" cy="1143000"/>
          </a:xfrm>
          <a:prstGeom prst="rect">
            <a:avLst/>
          </a:prstGeom>
        </p:spPr>
        <p:txBody>
          <a:bodyPr vert="horz" lIns="0" tIns="0" rIns="0" bIns="0" rtlCol="0" anchor="ctr">
            <a:normAutofit/>
          </a:bodyPr>
          <a:lstStyle/>
          <a:p>
            <a:r>
              <a:rPr lang="de-DE" dirty="0" smtClean="0"/>
              <a:t>Titelmasterformat durch Klicken bearbeiten</a:t>
            </a:r>
            <a:endParaRPr lang="de-AT" dirty="0"/>
          </a:p>
        </p:txBody>
      </p:sp>
      <p:sp>
        <p:nvSpPr>
          <p:cNvPr id="7" name="Datumsplatzhalter 6"/>
          <p:cNvSpPr>
            <a:spLocks noGrp="1"/>
          </p:cNvSpPr>
          <p:nvPr>
            <p:ph type="dt" sz="half" idx="2"/>
          </p:nvPr>
        </p:nvSpPr>
        <p:spPr>
          <a:xfrm>
            <a:off x="7215205" y="6348413"/>
            <a:ext cx="987407" cy="365125"/>
          </a:xfrm>
          <a:prstGeom prst="rect">
            <a:avLst/>
          </a:prstGeom>
        </p:spPr>
        <p:txBody>
          <a:bodyPr vert="horz" lIns="91440" tIns="45720" rIns="91440" bIns="45720" rtlCol="0" anchor="ctr"/>
          <a:lstStyle>
            <a:lvl1pPr algn="r">
              <a:defRPr lang="de-DE" sz="900" kern="1200" cap="all" baseline="0" smtClean="0">
                <a:solidFill>
                  <a:schemeClr val="tx1">
                    <a:tint val="75000"/>
                  </a:schemeClr>
                </a:solidFill>
                <a:latin typeface="+mn-lt"/>
                <a:ea typeface="+mn-ea"/>
                <a:cs typeface="+mn-cs"/>
              </a:defRPr>
            </a:lvl1pPr>
          </a:lstStyle>
          <a:p>
            <a:fld id="{4B7974ED-C101-44F6-915E-24108F547DFD}" type="datetime1">
              <a:rPr lang="de-AT" smtClean="0"/>
              <a:pPr/>
              <a:t>26.06.2010</a:t>
            </a:fld>
            <a:endParaRPr lang="de-AT" dirty="0"/>
          </a:p>
        </p:txBody>
      </p:sp>
    </p:spTree>
  </p:cSld>
  <p:clrMap bg1="lt1" tx1="dk1" bg2="lt2" tx2="dk2" accent1="accent1" accent2="accent2" accent3="accent3" accent4="accent4" accent5="accent5" accent6="accent6" hlink="hlink" folHlink="folHlink"/>
  <p:sldLayoutIdLst>
    <p:sldLayoutId id="2147483660" r:id="rId1"/>
    <p:sldLayoutId id="2147483649" r:id="rId2"/>
    <p:sldLayoutId id="2147483650" r:id="rId3"/>
    <p:sldLayoutId id="2147483654" r:id="rId4"/>
    <p:sldLayoutId id="2147483662" r:id="rId5"/>
    <p:sldLayoutId id="2147483651" r:id="rId6"/>
    <p:sldLayoutId id="2147483652" r:id="rId7"/>
    <p:sldLayoutId id="2147483664" r:id="rId8"/>
    <p:sldLayoutId id="2147483665" r:id="rId9"/>
    <p:sldLayoutId id="2147483663" r:id="rId10"/>
  </p:sldLayoutIdLst>
  <p:transition>
    <p:fade/>
  </p:transition>
  <p:hf hdr="0" dt="0"/>
  <p:txStyles>
    <p:titleStyle>
      <a:lvl1pPr algn="l" defTabSz="914400" rtl="0" eaLnBrk="1" latinLnBrk="0" hangingPunct="1">
        <a:lnSpc>
          <a:spcPct val="100000"/>
        </a:lnSpc>
        <a:spcBef>
          <a:spcPct val="0"/>
        </a:spcBef>
        <a:buNone/>
        <a:defRPr sz="2800" b="1" kern="1200">
          <a:solidFill>
            <a:schemeClr val="bg1"/>
          </a:solidFill>
          <a:latin typeface="+mj-lt"/>
          <a:ea typeface="+mj-ea"/>
          <a:cs typeface="+mj-cs"/>
        </a:defRPr>
      </a:lvl1pPr>
    </p:titleStyle>
    <p:bodyStyle>
      <a:lvl1pPr marL="265113" indent="-265113" algn="l" defTabSz="914400" rtl="0" eaLnBrk="1" latinLnBrk="0" hangingPunct="1">
        <a:lnSpc>
          <a:spcPct val="100000"/>
        </a:lnSpc>
        <a:spcBef>
          <a:spcPts val="0"/>
        </a:spcBef>
        <a:spcAft>
          <a:spcPts val="600"/>
        </a:spcAft>
        <a:buClr>
          <a:schemeClr val="accent3"/>
        </a:buClr>
        <a:buFont typeface="Wingdings" pitchFamily="2" charset="2"/>
        <a:buChar char="§"/>
        <a:defRPr sz="2400" kern="1200">
          <a:solidFill>
            <a:schemeClr val="tx1"/>
          </a:solidFill>
          <a:latin typeface="+mn-lt"/>
          <a:ea typeface="+mn-ea"/>
          <a:cs typeface="+mn-cs"/>
        </a:defRPr>
      </a:lvl1pPr>
      <a:lvl2pPr marL="541338" indent="-285750" algn="l" defTabSz="914400" rtl="0" eaLnBrk="1" latinLnBrk="0" hangingPunct="1">
        <a:lnSpc>
          <a:spcPct val="100000"/>
        </a:lnSpc>
        <a:spcBef>
          <a:spcPts val="0"/>
        </a:spcBef>
        <a:spcAft>
          <a:spcPts val="600"/>
        </a:spcAft>
        <a:buClr>
          <a:schemeClr val="tx2"/>
        </a:buClr>
        <a:buSzPct val="100000"/>
        <a:buFont typeface="Wingdings" pitchFamily="2" charset="2"/>
        <a:buChar char="§"/>
        <a:defRPr sz="2000" kern="1200">
          <a:solidFill>
            <a:schemeClr val="tx1"/>
          </a:solidFill>
          <a:latin typeface="+mn-lt"/>
          <a:ea typeface="+mn-ea"/>
          <a:cs typeface="+mn-cs"/>
        </a:defRPr>
      </a:lvl2pPr>
      <a:lvl3pPr marL="804863" indent="-274638" algn="l" defTabSz="914400" rtl="0" eaLnBrk="1" latinLnBrk="0" hangingPunct="1">
        <a:lnSpc>
          <a:spcPct val="100000"/>
        </a:lnSpc>
        <a:spcBef>
          <a:spcPts val="0"/>
        </a:spcBef>
        <a:spcAft>
          <a:spcPts val="600"/>
        </a:spcAft>
        <a:buClr>
          <a:schemeClr val="accent4"/>
        </a:buClr>
        <a:buFont typeface="Wingdings" pitchFamily="2" charset="2"/>
        <a:buChar char="§"/>
        <a:defRPr sz="1800" kern="1200">
          <a:solidFill>
            <a:schemeClr val="tx1"/>
          </a:solidFill>
          <a:latin typeface="+mn-lt"/>
          <a:ea typeface="+mn-ea"/>
          <a:cs typeface="+mn-cs"/>
        </a:defRPr>
      </a:lvl3pPr>
      <a:lvl4pPr marL="1079500" indent="-274638" algn="l" defTabSz="914400" rtl="0" eaLnBrk="1" latinLnBrk="0" hangingPunct="1">
        <a:lnSpc>
          <a:spcPct val="100000"/>
        </a:lnSpc>
        <a:spcBef>
          <a:spcPts val="0"/>
        </a:spcBef>
        <a:spcAft>
          <a:spcPts val="600"/>
        </a:spcAft>
        <a:buClr>
          <a:schemeClr val="accent5"/>
        </a:buClr>
        <a:buFont typeface="Wingdings" pitchFamily="2" charset="2"/>
        <a:buChar char="§"/>
        <a:defRPr sz="1800" kern="1200">
          <a:solidFill>
            <a:schemeClr val="tx1"/>
          </a:solidFill>
          <a:latin typeface="+mn-lt"/>
          <a:ea typeface="+mn-ea"/>
          <a:cs typeface="+mn-cs"/>
        </a:defRPr>
      </a:lvl4pPr>
      <a:lvl5pPr marL="1344613" indent="-265113" algn="l" defTabSz="914400" rtl="0" eaLnBrk="1" latinLnBrk="0" hangingPunct="1">
        <a:lnSpc>
          <a:spcPct val="100000"/>
        </a:lnSpc>
        <a:spcBef>
          <a:spcPts val="0"/>
        </a:spcBef>
        <a:spcAft>
          <a:spcPts val="600"/>
        </a:spcAft>
        <a:buFont typeface="Wingdings"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ctrTitle"/>
          </p:nvPr>
        </p:nvSpPr>
        <p:spPr>
          <a:xfrm>
            <a:off x="462406" y="3643314"/>
            <a:ext cx="8181560" cy="1141422"/>
          </a:xfrm>
        </p:spPr>
        <p:txBody>
          <a:bodyPr/>
          <a:lstStyle/>
          <a:p>
            <a:r>
              <a:rPr lang="en-US" dirty="0" smtClean="0"/>
              <a:t>The role of relative</a:t>
            </a:r>
            <a:br>
              <a:rPr lang="en-US" dirty="0" smtClean="0"/>
            </a:br>
            <a:r>
              <a:rPr lang="en-US" dirty="0" smtClean="0"/>
              <a:t>accessibility in urban</a:t>
            </a:r>
            <a:br>
              <a:rPr lang="en-US" dirty="0" smtClean="0"/>
            </a:br>
            <a:r>
              <a:rPr lang="en-US" dirty="0" smtClean="0"/>
              <a:t>built environment</a:t>
            </a:r>
            <a:endParaRPr lang="de-AT" dirty="0"/>
          </a:p>
        </p:txBody>
      </p:sp>
      <p:sp>
        <p:nvSpPr>
          <p:cNvPr id="6" name="Untertitel 5"/>
          <p:cNvSpPr>
            <a:spLocks noGrp="1"/>
          </p:cNvSpPr>
          <p:nvPr>
            <p:ph type="subTitle" idx="1"/>
          </p:nvPr>
        </p:nvSpPr>
        <p:spPr>
          <a:xfrm>
            <a:off x="462406" y="5511841"/>
            <a:ext cx="8110122" cy="1141200"/>
          </a:xfrm>
        </p:spPr>
        <p:txBody>
          <a:bodyPr/>
          <a:lstStyle/>
          <a:p>
            <a:r>
              <a:rPr lang="de-AT" sz="3200" dirty="0" err="1" smtClean="0"/>
              <a:t>Slavomír</a:t>
            </a:r>
            <a:r>
              <a:rPr lang="de-AT" sz="3200" dirty="0" smtClean="0"/>
              <a:t> </a:t>
            </a:r>
            <a:r>
              <a:rPr lang="de-AT" sz="3200" dirty="0" err="1" smtClean="0"/>
              <a:t>Ondoš</a:t>
            </a:r>
            <a:r>
              <a:rPr lang="de-AT" sz="3200" dirty="0" smtClean="0"/>
              <a:t>, </a:t>
            </a:r>
            <a:r>
              <a:rPr lang="de-AT" sz="3200" dirty="0" err="1" smtClean="0"/>
              <a:t>Shanaka</a:t>
            </a:r>
            <a:r>
              <a:rPr lang="de-AT" sz="3200" dirty="0" smtClean="0"/>
              <a:t> </a:t>
            </a:r>
            <a:r>
              <a:rPr lang="de-AT" sz="3200" dirty="0" err="1" smtClean="0"/>
              <a:t>Herath</a:t>
            </a:r>
            <a:endParaRPr lang="de-AT" sz="2000" dirty="0" smtClean="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en-US" dirty="0" smtClean="0"/>
              <a:t>Central Bratislava, 1991</a:t>
            </a:r>
            <a:br>
              <a:rPr lang="en-US" dirty="0" smtClean="0"/>
            </a:br>
            <a:r>
              <a:rPr lang="en-US" dirty="0" smtClean="0"/>
              <a:t>in vector</a:t>
            </a:r>
            <a:endParaRPr lang="de-AT" dirty="0"/>
          </a:p>
        </p:txBody>
      </p:sp>
      <p:pic>
        <p:nvPicPr>
          <p:cNvPr id="8" name="Inhaltsplatzhalter 7" descr="m1.jpg"/>
          <p:cNvPicPr>
            <a:picLocks noGrp="1" noChangeAspect="1"/>
          </p:cNvPicPr>
          <p:nvPr>
            <p:ph sz="quarter" idx="10"/>
          </p:nvPr>
        </p:nvPicPr>
        <p:blipFill>
          <a:blip r:embed="rId2" cstate="print"/>
          <a:stretch>
            <a:fillRect/>
          </a:stretch>
        </p:blipFill>
        <p:spPr>
          <a:xfrm>
            <a:off x="1662522" y="1857375"/>
            <a:ext cx="6096768" cy="4797425"/>
          </a:xfrm>
        </p:spPr>
      </p:pic>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en-US" dirty="0" smtClean="0"/>
              <a:t>Central Bratislava, 1991</a:t>
            </a:r>
            <a:br>
              <a:rPr lang="en-US" dirty="0" smtClean="0"/>
            </a:br>
            <a:r>
              <a:rPr lang="en-US" dirty="0" smtClean="0"/>
              <a:t>in 100 m raster</a:t>
            </a:r>
            <a:endParaRPr lang="de-AT" dirty="0"/>
          </a:p>
        </p:txBody>
      </p:sp>
      <p:pic>
        <p:nvPicPr>
          <p:cNvPr id="6" name="Inhaltsplatzhalter 5" descr="m4.jpg"/>
          <p:cNvPicPr>
            <a:picLocks noGrp="1" noChangeAspect="1"/>
          </p:cNvPicPr>
          <p:nvPr>
            <p:ph sz="quarter" idx="10"/>
          </p:nvPr>
        </p:nvPicPr>
        <p:blipFill>
          <a:blip r:embed="rId2" cstate="print"/>
          <a:stretch>
            <a:fillRect/>
          </a:stretch>
        </p:blipFill>
        <p:spPr>
          <a:xfrm>
            <a:off x="1662522" y="1857375"/>
            <a:ext cx="6096768" cy="4797425"/>
          </a:xfrm>
        </p:spPr>
      </p:pic>
      <p:grpSp>
        <p:nvGrpSpPr>
          <p:cNvPr id="15" name="Gruppieren 14"/>
          <p:cNvGrpSpPr/>
          <p:nvPr/>
        </p:nvGrpSpPr>
        <p:grpSpPr>
          <a:xfrm>
            <a:off x="7850210" y="5861067"/>
            <a:ext cx="1250833" cy="1015663"/>
            <a:chOff x="7991492" y="4000504"/>
            <a:chExt cx="1250833" cy="1015663"/>
          </a:xfrm>
        </p:grpSpPr>
        <p:grpSp>
          <p:nvGrpSpPr>
            <p:cNvPr id="14" name="Gruppieren 13"/>
            <p:cNvGrpSpPr/>
            <p:nvPr/>
          </p:nvGrpSpPr>
          <p:grpSpPr>
            <a:xfrm>
              <a:off x="7991492" y="4071942"/>
              <a:ext cx="218389" cy="715227"/>
              <a:chOff x="7991492" y="4071942"/>
              <a:chExt cx="218389" cy="715227"/>
            </a:xfrm>
          </p:grpSpPr>
          <p:sp>
            <p:nvSpPr>
              <p:cNvPr id="8" name="Rechteck 7"/>
              <p:cNvSpPr/>
              <p:nvPr/>
            </p:nvSpPr>
            <p:spPr>
              <a:xfrm>
                <a:off x="7993881" y="4071942"/>
                <a:ext cx="216000" cy="108000"/>
              </a:xfrm>
              <a:prstGeom prst="rect">
                <a:avLst/>
              </a:prstGeom>
              <a:solidFill>
                <a:schemeClr val="bg1"/>
              </a:solid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9" name="Rechteck 8"/>
              <p:cNvSpPr/>
              <p:nvPr/>
            </p:nvSpPr>
            <p:spPr>
              <a:xfrm>
                <a:off x="7992195" y="4221961"/>
                <a:ext cx="216000" cy="108000"/>
              </a:xfrm>
              <a:prstGeom prst="rect">
                <a:avLst/>
              </a:prstGeom>
              <a:solidFill>
                <a:srgbClr val="00B0F0">
                  <a:alpha val="16000"/>
                </a:srgbClr>
              </a:solid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0" name="Rechteck 9"/>
              <p:cNvSpPr/>
              <p:nvPr/>
            </p:nvSpPr>
            <p:spPr>
              <a:xfrm>
                <a:off x="7991500" y="4371980"/>
                <a:ext cx="216000" cy="108000"/>
              </a:xfrm>
              <a:prstGeom prst="rect">
                <a:avLst/>
              </a:prstGeom>
              <a:solidFill>
                <a:srgbClr val="00B0F0">
                  <a:alpha val="45000"/>
                </a:srgbClr>
              </a:solid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1" name="Rechteck 10"/>
              <p:cNvSpPr/>
              <p:nvPr/>
            </p:nvSpPr>
            <p:spPr>
              <a:xfrm>
                <a:off x="7991492" y="4527548"/>
                <a:ext cx="216000" cy="108000"/>
              </a:xfrm>
              <a:prstGeom prst="rect">
                <a:avLst/>
              </a:prstGeom>
              <a:solidFill>
                <a:srgbClr val="00B0F0">
                  <a:alpha val="66000"/>
                </a:srgbClr>
              </a:solid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2" name="Rechteck 11"/>
              <p:cNvSpPr/>
              <p:nvPr/>
            </p:nvSpPr>
            <p:spPr>
              <a:xfrm>
                <a:off x="7991492" y="4679169"/>
                <a:ext cx="216000" cy="108000"/>
              </a:xfrm>
              <a:prstGeom prst="rect">
                <a:avLst/>
              </a:prstGeom>
              <a:solidFill>
                <a:srgbClr val="00B0F0"/>
              </a:solid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grpSp>
        <p:sp>
          <p:nvSpPr>
            <p:cNvPr id="13" name="Textfeld 12"/>
            <p:cNvSpPr txBox="1"/>
            <p:nvPr/>
          </p:nvSpPr>
          <p:spPr>
            <a:xfrm>
              <a:off x="8139138" y="4000504"/>
              <a:ext cx="1103187" cy="1015663"/>
            </a:xfrm>
            <a:prstGeom prst="rect">
              <a:avLst/>
            </a:prstGeom>
            <a:noFill/>
          </p:spPr>
          <p:txBody>
            <a:bodyPr wrap="none" rtlCol="0">
              <a:spAutoFit/>
            </a:bodyPr>
            <a:lstStyle/>
            <a:p>
              <a:r>
                <a:rPr lang="de-AT" sz="1000" dirty="0" smtClean="0"/>
                <a:t>0.00 - 0.50</a:t>
              </a:r>
            </a:p>
            <a:p>
              <a:r>
                <a:rPr lang="de-AT" sz="1000" dirty="0" smtClean="0"/>
                <a:t>0.50 – 0.15</a:t>
              </a:r>
            </a:p>
            <a:p>
              <a:r>
                <a:rPr lang="de-AT" sz="1000" dirty="0" smtClean="0"/>
                <a:t>0.15 – 0.30</a:t>
              </a:r>
            </a:p>
            <a:p>
              <a:r>
                <a:rPr lang="de-AT" sz="1000" dirty="0" smtClean="0"/>
                <a:t>0.30 – 0.60</a:t>
              </a:r>
            </a:p>
            <a:p>
              <a:r>
                <a:rPr lang="de-AT" sz="1000" dirty="0" smtClean="0"/>
                <a:t>0.60 – 100.00</a:t>
              </a:r>
            </a:p>
            <a:p>
              <a:endParaRPr lang="de-AT" sz="1000" dirty="0"/>
            </a:p>
          </p:txBody>
        </p:sp>
      </p:gr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en-US" dirty="0" smtClean="0"/>
              <a:t>Central Bratislava, 2006</a:t>
            </a:r>
            <a:br>
              <a:rPr lang="en-US" dirty="0" smtClean="0"/>
            </a:br>
            <a:r>
              <a:rPr lang="en-US" dirty="0" smtClean="0"/>
              <a:t>in 100 m raster</a:t>
            </a:r>
            <a:endParaRPr lang="de-AT" dirty="0"/>
          </a:p>
        </p:txBody>
      </p:sp>
      <p:pic>
        <p:nvPicPr>
          <p:cNvPr id="5" name="Inhaltsplatzhalter 4" descr="m5.jpg"/>
          <p:cNvPicPr>
            <a:picLocks noGrp="1" noChangeAspect="1"/>
          </p:cNvPicPr>
          <p:nvPr>
            <p:ph sz="quarter" idx="10"/>
          </p:nvPr>
        </p:nvPicPr>
        <p:blipFill>
          <a:blip r:embed="rId2" cstate="print"/>
          <a:stretch>
            <a:fillRect/>
          </a:stretch>
        </p:blipFill>
        <p:spPr>
          <a:xfrm>
            <a:off x="1662522" y="1857375"/>
            <a:ext cx="6096768" cy="4797425"/>
          </a:xfrm>
        </p:spPr>
      </p:pic>
      <p:grpSp>
        <p:nvGrpSpPr>
          <p:cNvPr id="7" name="Gruppieren 6"/>
          <p:cNvGrpSpPr/>
          <p:nvPr/>
        </p:nvGrpSpPr>
        <p:grpSpPr>
          <a:xfrm>
            <a:off x="7850210" y="5861067"/>
            <a:ext cx="1250833" cy="1015663"/>
            <a:chOff x="7991492" y="4000504"/>
            <a:chExt cx="1250833" cy="1015663"/>
          </a:xfrm>
        </p:grpSpPr>
        <p:grpSp>
          <p:nvGrpSpPr>
            <p:cNvPr id="8" name="Gruppieren 13"/>
            <p:cNvGrpSpPr/>
            <p:nvPr/>
          </p:nvGrpSpPr>
          <p:grpSpPr>
            <a:xfrm>
              <a:off x="7991492" y="4071942"/>
              <a:ext cx="218389" cy="715227"/>
              <a:chOff x="7991492" y="4071942"/>
              <a:chExt cx="218389" cy="715227"/>
            </a:xfrm>
          </p:grpSpPr>
          <p:sp>
            <p:nvSpPr>
              <p:cNvPr id="10" name="Rechteck 9"/>
              <p:cNvSpPr/>
              <p:nvPr/>
            </p:nvSpPr>
            <p:spPr>
              <a:xfrm>
                <a:off x="7993881" y="4071942"/>
                <a:ext cx="216000" cy="108000"/>
              </a:xfrm>
              <a:prstGeom prst="rect">
                <a:avLst/>
              </a:prstGeom>
              <a:solidFill>
                <a:schemeClr val="bg1"/>
              </a:solid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1" name="Rechteck 10"/>
              <p:cNvSpPr/>
              <p:nvPr/>
            </p:nvSpPr>
            <p:spPr>
              <a:xfrm>
                <a:off x="7992195" y="4221961"/>
                <a:ext cx="216000" cy="108000"/>
              </a:xfrm>
              <a:prstGeom prst="rect">
                <a:avLst/>
              </a:prstGeom>
              <a:solidFill>
                <a:srgbClr val="00B0F0">
                  <a:alpha val="16000"/>
                </a:srgbClr>
              </a:solid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2" name="Rechteck 11"/>
              <p:cNvSpPr/>
              <p:nvPr/>
            </p:nvSpPr>
            <p:spPr>
              <a:xfrm>
                <a:off x="7991500" y="4371980"/>
                <a:ext cx="216000" cy="108000"/>
              </a:xfrm>
              <a:prstGeom prst="rect">
                <a:avLst/>
              </a:prstGeom>
              <a:solidFill>
                <a:srgbClr val="00B0F0">
                  <a:alpha val="45000"/>
                </a:srgbClr>
              </a:solid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3" name="Rechteck 12"/>
              <p:cNvSpPr/>
              <p:nvPr/>
            </p:nvSpPr>
            <p:spPr>
              <a:xfrm>
                <a:off x="7991492" y="4527548"/>
                <a:ext cx="216000" cy="108000"/>
              </a:xfrm>
              <a:prstGeom prst="rect">
                <a:avLst/>
              </a:prstGeom>
              <a:solidFill>
                <a:srgbClr val="00B0F0">
                  <a:alpha val="66000"/>
                </a:srgbClr>
              </a:solid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4" name="Rechteck 13"/>
              <p:cNvSpPr/>
              <p:nvPr/>
            </p:nvSpPr>
            <p:spPr>
              <a:xfrm>
                <a:off x="7991492" y="4679169"/>
                <a:ext cx="216000" cy="108000"/>
              </a:xfrm>
              <a:prstGeom prst="rect">
                <a:avLst/>
              </a:prstGeom>
              <a:solidFill>
                <a:srgbClr val="00B0F0"/>
              </a:solid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grpSp>
        <p:sp>
          <p:nvSpPr>
            <p:cNvPr id="9" name="Textfeld 8"/>
            <p:cNvSpPr txBox="1"/>
            <p:nvPr/>
          </p:nvSpPr>
          <p:spPr>
            <a:xfrm>
              <a:off x="8139138" y="4000504"/>
              <a:ext cx="1103187" cy="1015663"/>
            </a:xfrm>
            <a:prstGeom prst="rect">
              <a:avLst/>
            </a:prstGeom>
            <a:noFill/>
          </p:spPr>
          <p:txBody>
            <a:bodyPr wrap="none" rtlCol="0">
              <a:spAutoFit/>
            </a:bodyPr>
            <a:lstStyle/>
            <a:p>
              <a:r>
                <a:rPr lang="de-AT" sz="1000" dirty="0" smtClean="0"/>
                <a:t>0.00 - 0.50</a:t>
              </a:r>
            </a:p>
            <a:p>
              <a:r>
                <a:rPr lang="de-AT" sz="1000" dirty="0" smtClean="0"/>
                <a:t>0.50 – 0.15</a:t>
              </a:r>
            </a:p>
            <a:p>
              <a:r>
                <a:rPr lang="de-AT" sz="1000" dirty="0" smtClean="0"/>
                <a:t>0.15 – 0.30</a:t>
              </a:r>
            </a:p>
            <a:p>
              <a:r>
                <a:rPr lang="de-AT" sz="1000" dirty="0" smtClean="0"/>
                <a:t>0.30 – 0.60</a:t>
              </a:r>
            </a:p>
            <a:p>
              <a:r>
                <a:rPr lang="de-AT" sz="1000" dirty="0" smtClean="0"/>
                <a:t>0.60 – 100.00</a:t>
              </a:r>
            </a:p>
            <a:p>
              <a:endParaRPr lang="de-AT" sz="1000" dirty="0"/>
            </a:p>
          </p:txBody>
        </p:sp>
      </p:gr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err="1" smtClean="0"/>
              <a:t>Methods</a:t>
            </a:r>
            <a:r>
              <a:rPr lang="de-AT" dirty="0" smtClean="0"/>
              <a:t> </a:t>
            </a:r>
            <a:r>
              <a:rPr lang="de-AT" dirty="0" err="1" smtClean="0"/>
              <a:t>and</a:t>
            </a:r>
            <a:r>
              <a:rPr lang="de-AT" dirty="0" smtClean="0"/>
              <a:t> </a:t>
            </a:r>
            <a:r>
              <a:rPr lang="de-AT" dirty="0" err="1" smtClean="0"/>
              <a:t>data</a:t>
            </a:r>
            <a:endParaRPr lang="de-AT" dirty="0"/>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de-AT" dirty="0" err="1" smtClean="0"/>
              <a:t>Methods</a:t>
            </a:r>
            <a:endParaRPr lang="de-AT" dirty="0"/>
          </a:p>
        </p:txBody>
      </p:sp>
      <p:sp>
        <p:nvSpPr>
          <p:cNvPr id="4" name="Inhaltsplatzhalter 3"/>
          <p:cNvSpPr>
            <a:spLocks noGrp="1"/>
          </p:cNvSpPr>
          <p:nvPr>
            <p:ph idx="1"/>
          </p:nvPr>
        </p:nvSpPr>
        <p:spPr>
          <a:xfrm>
            <a:off x="462019" y="1844823"/>
            <a:ext cx="7740594" cy="4387988"/>
          </a:xfrm>
        </p:spPr>
        <p:txBody>
          <a:bodyPr>
            <a:noAutofit/>
          </a:bodyPr>
          <a:lstStyle/>
          <a:p>
            <a:r>
              <a:rPr lang="en-US" dirty="0" smtClean="0"/>
              <a:t>Approaching directly our research questions we construct three regression models explaining built environment density measured on urban topography in both time horizons as well as the difference during the 15 years between</a:t>
            </a:r>
            <a:endParaRPr lang="en-US" baseline="-25000" dirty="0" smtClean="0"/>
          </a:p>
          <a:p>
            <a:endParaRPr lang="en-US" baseline="-25000" dirty="0" smtClean="0"/>
          </a:p>
          <a:p>
            <a:pPr algn="ctr">
              <a:buNone/>
            </a:pPr>
            <a:r>
              <a:rPr lang="en-US" b="1" i="1" dirty="0" smtClean="0"/>
              <a:t>D</a:t>
            </a:r>
            <a:r>
              <a:rPr lang="en-US" b="1" i="1" baseline="-25000" dirty="0" smtClean="0"/>
              <a:t>1991</a:t>
            </a:r>
            <a:r>
              <a:rPr lang="en-US" b="1" i="1" dirty="0" smtClean="0"/>
              <a:t> = </a:t>
            </a:r>
            <a:r>
              <a:rPr lang="en-US" b="1" i="1" dirty="0" smtClean="0">
                <a:latin typeface="Symbol" pitchFamily="18" charset="2"/>
              </a:rPr>
              <a:t>a</a:t>
            </a:r>
            <a:r>
              <a:rPr lang="en-US" b="1" i="1" dirty="0" smtClean="0"/>
              <a:t> + </a:t>
            </a:r>
            <a:r>
              <a:rPr lang="en-US" b="1" i="1" dirty="0" err="1" smtClean="0">
                <a:latin typeface="Symbol" pitchFamily="18" charset="2"/>
              </a:rPr>
              <a:t>b</a:t>
            </a:r>
            <a:r>
              <a:rPr lang="en-US" b="1" i="1" dirty="0" err="1" smtClean="0"/>
              <a:t>x</a:t>
            </a:r>
            <a:r>
              <a:rPr lang="en-US" b="1" i="1" dirty="0" smtClean="0"/>
              <a:t> + </a:t>
            </a:r>
            <a:r>
              <a:rPr lang="en-US" b="1" i="1" dirty="0" smtClean="0">
                <a:latin typeface="Symbol" pitchFamily="18" charset="2"/>
              </a:rPr>
              <a:t>e</a:t>
            </a:r>
          </a:p>
          <a:p>
            <a:pPr algn="ctr">
              <a:buNone/>
            </a:pPr>
            <a:r>
              <a:rPr lang="en-US" b="1" i="1" dirty="0" smtClean="0"/>
              <a:t>D</a:t>
            </a:r>
            <a:r>
              <a:rPr lang="en-US" b="1" i="1" baseline="-25000" dirty="0" smtClean="0"/>
              <a:t>2006</a:t>
            </a:r>
            <a:r>
              <a:rPr lang="en-US" b="1" i="1" dirty="0" smtClean="0"/>
              <a:t> = </a:t>
            </a:r>
            <a:r>
              <a:rPr lang="en-US" b="1" i="1" dirty="0" smtClean="0">
                <a:latin typeface="Symbol" pitchFamily="18" charset="2"/>
              </a:rPr>
              <a:t>a</a:t>
            </a:r>
            <a:r>
              <a:rPr lang="en-US" b="1" i="1" dirty="0" smtClean="0"/>
              <a:t> + </a:t>
            </a:r>
            <a:r>
              <a:rPr lang="en-US" b="1" i="1" dirty="0" err="1" smtClean="0">
                <a:latin typeface="Symbol" pitchFamily="18" charset="2"/>
              </a:rPr>
              <a:t>b</a:t>
            </a:r>
            <a:r>
              <a:rPr lang="en-US" b="1" i="1" dirty="0" err="1" smtClean="0"/>
              <a:t>x</a:t>
            </a:r>
            <a:r>
              <a:rPr lang="en-US" b="1" i="1" dirty="0" smtClean="0"/>
              <a:t> + </a:t>
            </a:r>
            <a:r>
              <a:rPr lang="en-US" b="1" i="1" dirty="0" smtClean="0">
                <a:latin typeface="Symbol" pitchFamily="18" charset="2"/>
              </a:rPr>
              <a:t>e</a:t>
            </a:r>
            <a:endParaRPr lang="en-US" b="1" i="1" baseline="-25000" dirty="0" smtClean="0"/>
          </a:p>
          <a:p>
            <a:pPr algn="ctr">
              <a:buNone/>
            </a:pPr>
            <a:r>
              <a:rPr lang="en-US" b="1" i="1" dirty="0" smtClean="0">
                <a:latin typeface="Symbol" pitchFamily="18" charset="2"/>
              </a:rPr>
              <a:t>D</a:t>
            </a:r>
            <a:r>
              <a:rPr lang="en-US" b="1" i="1" dirty="0" smtClean="0"/>
              <a:t>D</a:t>
            </a:r>
            <a:r>
              <a:rPr lang="en-US" b="1" i="1" baseline="-25000" dirty="0" smtClean="0"/>
              <a:t>1991-2006</a:t>
            </a:r>
            <a:r>
              <a:rPr lang="en-US" b="1" i="1" dirty="0" smtClean="0"/>
              <a:t> = </a:t>
            </a:r>
            <a:r>
              <a:rPr lang="en-US" b="1" i="1" dirty="0" smtClean="0">
                <a:latin typeface="Symbol" pitchFamily="18" charset="2"/>
              </a:rPr>
              <a:t>a</a:t>
            </a:r>
            <a:r>
              <a:rPr lang="en-US" b="1" i="1" dirty="0" smtClean="0"/>
              <a:t> + </a:t>
            </a:r>
            <a:r>
              <a:rPr lang="en-US" b="1" i="1" dirty="0" err="1" smtClean="0">
                <a:latin typeface="Symbol" pitchFamily="18" charset="2"/>
              </a:rPr>
              <a:t>bD</a:t>
            </a:r>
            <a:r>
              <a:rPr lang="en-US" b="1" i="1" dirty="0" err="1" smtClean="0"/>
              <a:t>x</a:t>
            </a:r>
            <a:r>
              <a:rPr lang="en-US" b="1" i="1" dirty="0" smtClean="0"/>
              <a:t> + </a:t>
            </a:r>
            <a:r>
              <a:rPr lang="en-US" b="1" i="1" dirty="0" smtClean="0">
                <a:latin typeface="Symbol" pitchFamily="18" charset="2"/>
              </a:rPr>
              <a:t>e</a:t>
            </a:r>
            <a:endParaRPr lang="en-US" b="1" i="1" dirty="0" smtClean="0"/>
          </a:p>
          <a:p>
            <a:endParaRPr lang="en-US" dirty="0" smtClean="0"/>
          </a:p>
          <a:p>
            <a:r>
              <a:rPr lang="en-US" dirty="0" smtClean="0"/>
              <a:t>Two explanatory variables will be considered</a:t>
            </a: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de-AT" dirty="0" err="1" smtClean="0"/>
              <a:t>Methods</a:t>
            </a:r>
            <a:endParaRPr lang="de-AT" dirty="0"/>
          </a:p>
        </p:txBody>
      </p:sp>
      <p:sp>
        <p:nvSpPr>
          <p:cNvPr id="4" name="Inhaltsplatzhalter 3"/>
          <p:cNvSpPr>
            <a:spLocks noGrp="1"/>
          </p:cNvSpPr>
          <p:nvPr>
            <p:ph idx="1"/>
          </p:nvPr>
        </p:nvSpPr>
        <p:spPr>
          <a:xfrm>
            <a:off x="462019" y="1845756"/>
            <a:ext cx="7740594" cy="4387988"/>
          </a:xfrm>
        </p:spPr>
        <p:txBody>
          <a:bodyPr>
            <a:noAutofit/>
          </a:bodyPr>
          <a:lstStyle/>
          <a:p>
            <a:r>
              <a:rPr lang="en-US" dirty="0" smtClean="0"/>
              <a:t>Distance </a:t>
            </a:r>
            <a:r>
              <a:rPr lang="en-US" b="1" i="1" dirty="0" smtClean="0"/>
              <a:t>DIS</a:t>
            </a:r>
            <a:r>
              <a:rPr lang="en-US" b="1" i="1" baseline="-25000" dirty="0" smtClean="0"/>
              <a:t>1991(2006)</a:t>
            </a:r>
            <a:r>
              <a:rPr lang="en-US" dirty="0" smtClean="0"/>
              <a:t> captures the effect from Euclidean distance between the cell and the gravity point having its coordinates as mean values from total cellular space. The weights used are </a:t>
            </a:r>
            <a:r>
              <a:rPr lang="en-US" b="1" i="1" dirty="0" smtClean="0"/>
              <a:t>D</a:t>
            </a:r>
            <a:r>
              <a:rPr lang="en-US" b="1" i="1" baseline="-25000" dirty="0" smtClean="0"/>
              <a:t>1991</a:t>
            </a:r>
            <a:r>
              <a:rPr lang="en-US" dirty="0" smtClean="0"/>
              <a:t> and </a:t>
            </a:r>
            <a:r>
              <a:rPr lang="en-US" b="1" i="1" dirty="0" smtClean="0"/>
              <a:t>D</a:t>
            </a:r>
            <a:r>
              <a:rPr lang="en-US" b="1" i="1" baseline="-25000" dirty="0" smtClean="0"/>
              <a:t>2006</a:t>
            </a:r>
            <a:r>
              <a:rPr lang="en-US" dirty="0" smtClean="0"/>
              <a:t>.</a:t>
            </a:r>
          </a:p>
          <a:p>
            <a:r>
              <a:rPr lang="en-US" dirty="0" smtClean="0"/>
              <a:t>Integration </a:t>
            </a:r>
            <a:r>
              <a:rPr lang="en-US" b="1" i="1" dirty="0" smtClean="0"/>
              <a:t>INT</a:t>
            </a:r>
            <a:r>
              <a:rPr lang="en-US" b="1" i="1" baseline="-25000" dirty="0" smtClean="0"/>
              <a:t>1991(2006)</a:t>
            </a:r>
            <a:r>
              <a:rPr lang="en-US" dirty="0" smtClean="0"/>
              <a:t> quantifies average global integration resulting from the position of a cell in the street network transformed into an axial system used by the space syntax methodology.</a:t>
            </a: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de-AT" dirty="0" err="1" smtClean="0"/>
              <a:t>Methods</a:t>
            </a:r>
            <a:endParaRPr lang="de-AT" dirty="0"/>
          </a:p>
        </p:txBody>
      </p:sp>
      <p:sp>
        <p:nvSpPr>
          <p:cNvPr id="4" name="Inhaltsplatzhalter 3"/>
          <p:cNvSpPr>
            <a:spLocks noGrp="1"/>
          </p:cNvSpPr>
          <p:nvPr>
            <p:ph idx="1"/>
          </p:nvPr>
        </p:nvSpPr>
        <p:spPr>
          <a:xfrm>
            <a:off x="462019" y="1845756"/>
            <a:ext cx="7740594" cy="4387988"/>
          </a:xfrm>
        </p:spPr>
        <p:txBody>
          <a:bodyPr>
            <a:noAutofit/>
          </a:bodyPr>
          <a:lstStyle/>
          <a:p>
            <a:r>
              <a:rPr lang="en-US" dirty="0" smtClean="0"/>
              <a:t>Mean depth </a:t>
            </a:r>
            <a:r>
              <a:rPr lang="en-US" b="1" i="1" dirty="0" err="1" smtClean="0"/>
              <a:t>mD</a:t>
            </a:r>
            <a:r>
              <a:rPr lang="en-US" b="1" i="1" baseline="-25000" dirty="0" err="1" smtClean="0"/>
              <a:t>i</a:t>
            </a:r>
            <a:r>
              <a:rPr lang="en-US" b="1" i="1" dirty="0" smtClean="0"/>
              <a:t> = D</a:t>
            </a:r>
            <a:r>
              <a:rPr lang="en-US" b="1" i="1" baseline="-25000" dirty="0" smtClean="0"/>
              <a:t>i</a:t>
            </a:r>
            <a:r>
              <a:rPr lang="en-US" b="1" i="1" dirty="0" smtClean="0"/>
              <a:t> / (L-1) </a:t>
            </a:r>
            <a:r>
              <a:rPr lang="en-US" dirty="0" smtClean="0"/>
              <a:t>indicates how close is an average axial line to all other axial lines in the system if </a:t>
            </a:r>
            <a:r>
              <a:rPr lang="en-US" b="1" i="1" dirty="0" err="1" smtClean="0"/>
              <a:t>d</a:t>
            </a:r>
            <a:r>
              <a:rPr lang="en-US" b="1" i="1" baseline="-25000" dirty="0" err="1" smtClean="0"/>
              <a:t>ij</a:t>
            </a:r>
            <a:r>
              <a:rPr lang="en-US" dirty="0" smtClean="0"/>
              <a:t> is topological distance</a:t>
            </a:r>
          </a:p>
          <a:p>
            <a:pPr algn="ctr">
              <a:buNone/>
            </a:pPr>
            <a:r>
              <a:rPr lang="en-US" b="1" i="1" dirty="0" smtClean="0"/>
              <a:t>D</a:t>
            </a:r>
            <a:r>
              <a:rPr lang="en-US" b="1" i="1" baseline="-25000" dirty="0" smtClean="0"/>
              <a:t>i</a:t>
            </a:r>
            <a:r>
              <a:rPr lang="en-US" b="1" i="1" dirty="0" smtClean="0"/>
              <a:t> = </a:t>
            </a:r>
            <a:r>
              <a:rPr lang="en-US" sz="3600" b="1" i="1" dirty="0" smtClean="0">
                <a:latin typeface="Symbol" pitchFamily="18" charset="2"/>
              </a:rPr>
              <a:t>S</a:t>
            </a:r>
            <a:r>
              <a:rPr lang="en-US" b="1" i="1" baseline="30000" dirty="0" smtClean="0"/>
              <a:t>L-1</a:t>
            </a:r>
            <a:r>
              <a:rPr lang="en-US" b="1" i="1" baseline="-25000" dirty="0" smtClean="0"/>
              <a:t>j=1, </a:t>
            </a:r>
            <a:r>
              <a:rPr lang="en-US" b="1" i="1" baseline="-25000" dirty="0" err="1" smtClean="0"/>
              <a:t>j≠i</a:t>
            </a:r>
            <a:r>
              <a:rPr lang="en-US" b="1" i="1" dirty="0" smtClean="0"/>
              <a:t> </a:t>
            </a:r>
            <a:r>
              <a:rPr lang="en-US" b="1" i="1" dirty="0" err="1" smtClean="0"/>
              <a:t>d</a:t>
            </a:r>
            <a:r>
              <a:rPr lang="en-US" b="1" i="1" baseline="-25000" dirty="0" err="1" smtClean="0"/>
              <a:t>ij</a:t>
            </a:r>
            <a:endParaRPr lang="en-US" b="1" i="1" baseline="-25000" dirty="0" smtClean="0"/>
          </a:p>
          <a:p>
            <a:r>
              <a:rPr lang="en-US" dirty="0" smtClean="0"/>
              <a:t>Relative asymmetry in the empirical system is then compared with the diamond-shaped street network system resulting in the standardized value of integration (</a:t>
            </a:r>
            <a:r>
              <a:rPr lang="en-US" dirty="0" err="1" smtClean="0"/>
              <a:t>Enström</a:t>
            </a:r>
            <a:r>
              <a:rPr lang="en-US" dirty="0" smtClean="0"/>
              <a:t> and </a:t>
            </a:r>
            <a:r>
              <a:rPr lang="en-US" dirty="0" err="1" smtClean="0"/>
              <a:t>Netzell</a:t>
            </a:r>
            <a:r>
              <a:rPr lang="en-US" dirty="0" smtClean="0"/>
              <a:t> 2008)</a:t>
            </a:r>
          </a:p>
          <a:p>
            <a:pPr algn="ctr">
              <a:buNone/>
            </a:pPr>
            <a:r>
              <a:rPr lang="en-US" b="1" i="1" dirty="0" err="1" smtClean="0"/>
              <a:t>RA</a:t>
            </a:r>
            <a:r>
              <a:rPr lang="en-US" b="1" i="1" baseline="-25000" dirty="0" err="1" smtClean="0"/>
              <a:t>i</a:t>
            </a:r>
            <a:r>
              <a:rPr lang="en-US" b="1" i="1" dirty="0" smtClean="0"/>
              <a:t> = 2(</a:t>
            </a:r>
            <a:r>
              <a:rPr lang="en-US" b="1" i="1" dirty="0" err="1" smtClean="0"/>
              <a:t>mD</a:t>
            </a:r>
            <a:r>
              <a:rPr lang="en-US" b="1" i="1" baseline="-25000" dirty="0" err="1" smtClean="0"/>
              <a:t>i</a:t>
            </a:r>
            <a:r>
              <a:rPr lang="en-US" b="1" i="1" dirty="0" smtClean="0"/>
              <a:t> – 1) / (L–2)</a:t>
            </a:r>
          </a:p>
          <a:p>
            <a:pPr algn="ctr">
              <a:buNone/>
            </a:pPr>
            <a:r>
              <a:rPr lang="en-US" b="1" i="1" dirty="0" smtClean="0"/>
              <a:t>INT = RA</a:t>
            </a:r>
            <a:r>
              <a:rPr lang="en-US" b="1" i="1" baseline="-25000" dirty="0" smtClean="0"/>
              <a:t>D</a:t>
            </a:r>
            <a:r>
              <a:rPr lang="en-US" b="1" i="1" dirty="0" smtClean="0"/>
              <a:t>/</a:t>
            </a:r>
            <a:r>
              <a:rPr lang="en-US" b="1" i="1" dirty="0" err="1" smtClean="0"/>
              <a:t>RA</a:t>
            </a:r>
            <a:r>
              <a:rPr lang="en-US" b="1" i="1" baseline="-25000" dirty="0" err="1" smtClean="0"/>
              <a:t>i</a:t>
            </a:r>
            <a:endParaRPr lang="en-US" b="1" i="1" baseline="-25000" dirty="0" smtClean="0"/>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en-US" dirty="0" smtClean="0"/>
              <a:t>Central Bratislava, 2006</a:t>
            </a:r>
            <a:br>
              <a:rPr lang="en-US" dirty="0" smtClean="0"/>
            </a:br>
            <a:r>
              <a:rPr lang="en-US" dirty="0" smtClean="0"/>
              <a:t>street network integration</a:t>
            </a:r>
            <a:endParaRPr lang="de-AT" dirty="0"/>
          </a:p>
        </p:txBody>
      </p:sp>
      <p:grpSp>
        <p:nvGrpSpPr>
          <p:cNvPr id="3" name="Gruppieren 6"/>
          <p:cNvGrpSpPr/>
          <p:nvPr/>
        </p:nvGrpSpPr>
        <p:grpSpPr>
          <a:xfrm>
            <a:off x="7850210" y="5861067"/>
            <a:ext cx="1087327" cy="1015663"/>
            <a:chOff x="7991492" y="4000504"/>
            <a:chExt cx="1087327" cy="1015663"/>
          </a:xfrm>
        </p:grpSpPr>
        <p:grpSp>
          <p:nvGrpSpPr>
            <p:cNvPr id="4" name="Gruppieren 13"/>
            <p:cNvGrpSpPr/>
            <p:nvPr/>
          </p:nvGrpSpPr>
          <p:grpSpPr>
            <a:xfrm>
              <a:off x="7991492" y="4071942"/>
              <a:ext cx="218389" cy="715227"/>
              <a:chOff x="7991492" y="4071942"/>
              <a:chExt cx="218389" cy="715227"/>
            </a:xfrm>
          </p:grpSpPr>
          <p:sp>
            <p:nvSpPr>
              <p:cNvPr id="10" name="Rechteck 9"/>
              <p:cNvSpPr/>
              <p:nvPr/>
            </p:nvSpPr>
            <p:spPr>
              <a:xfrm>
                <a:off x="7993881" y="4071942"/>
                <a:ext cx="216000" cy="108000"/>
              </a:xfrm>
              <a:prstGeom prst="rect">
                <a:avLst/>
              </a:prstGeom>
              <a:solidFill>
                <a:schemeClr val="bg1"/>
              </a:solidFill>
              <a:ln w="127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1" name="Rechteck 10"/>
              <p:cNvSpPr/>
              <p:nvPr/>
            </p:nvSpPr>
            <p:spPr>
              <a:xfrm>
                <a:off x="7992195" y="4221961"/>
                <a:ext cx="216000" cy="108000"/>
              </a:xfrm>
              <a:prstGeom prst="rect">
                <a:avLst/>
              </a:prstGeom>
              <a:solidFill>
                <a:schemeClr val="bg1"/>
              </a:solid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2" name="Rechteck 11"/>
              <p:cNvSpPr/>
              <p:nvPr/>
            </p:nvSpPr>
            <p:spPr>
              <a:xfrm>
                <a:off x="7991500" y="4371980"/>
                <a:ext cx="216000" cy="108000"/>
              </a:xfrm>
              <a:prstGeom prst="rect">
                <a:avLst/>
              </a:prstGeom>
              <a:solidFill>
                <a:schemeClr val="bg1"/>
              </a:solidFill>
              <a:ln w="127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3" name="Rechteck 12"/>
              <p:cNvSpPr/>
              <p:nvPr/>
            </p:nvSpPr>
            <p:spPr>
              <a:xfrm>
                <a:off x="7991492" y="4527548"/>
                <a:ext cx="216000" cy="108000"/>
              </a:xfrm>
              <a:prstGeom prst="rect">
                <a:avLst/>
              </a:prstGeom>
              <a:solidFill>
                <a:schemeClr val="bg1"/>
              </a:soli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4" name="Rechteck 13"/>
              <p:cNvSpPr/>
              <p:nvPr/>
            </p:nvSpPr>
            <p:spPr>
              <a:xfrm>
                <a:off x="7991492" y="4679169"/>
                <a:ext cx="216000" cy="108000"/>
              </a:xfrm>
              <a:prstGeom prst="rect">
                <a:avLst/>
              </a:prstGeom>
              <a:solidFill>
                <a:schemeClr val="bg1"/>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grpSp>
        <p:sp>
          <p:nvSpPr>
            <p:cNvPr id="9" name="Textfeld 8"/>
            <p:cNvSpPr txBox="1"/>
            <p:nvPr/>
          </p:nvSpPr>
          <p:spPr>
            <a:xfrm>
              <a:off x="8139138" y="4000504"/>
              <a:ext cx="939681" cy="1015663"/>
            </a:xfrm>
            <a:prstGeom prst="rect">
              <a:avLst/>
            </a:prstGeom>
            <a:noFill/>
          </p:spPr>
          <p:txBody>
            <a:bodyPr wrap="none" rtlCol="0">
              <a:spAutoFit/>
            </a:bodyPr>
            <a:lstStyle/>
            <a:p>
              <a:r>
                <a:rPr lang="de-AT" sz="1000" dirty="0" smtClean="0"/>
                <a:t>0.49 - 0.76</a:t>
              </a:r>
            </a:p>
            <a:p>
              <a:r>
                <a:rPr lang="de-AT" sz="1000" dirty="0" smtClean="0"/>
                <a:t>0.76 – 0.90</a:t>
              </a:r>
            </a:p>
            <a:p>
              <a:r>
                <a:rPr lang="de-AT" sz="1000" dirty="0" smtClean="0"/>
                <a:t>0.90 – 1.03</a:t>
              </a:r>
            </a:p>
            <a:p>
              <a:r>
                <a:rPr lang="de-AT" sz="1000" dirty="0" smtClean="0"/>
                <a:t>1.03 – 1.17</a:t>
              </a:r>
            </a:p>
            <a:p>
              <a:r>
                <a:rPr lang="de-AT" sz="1000" dirty="0" smtClean="0"/>
                <a:t>1.17 – 1.45</a:t>
              </a:r>
            </a:p>
            <a:p>
              <a:endParaRPr lang="de-AT" sz="1000" dirty="0"/>
            </a:p>
          </p:txBody>
        </p:sp>
      </p:grpSp>
      <p:pic>
        <p:nvPicPr>
          <p:cNvPr id="16" name="Inhaltsplatzhalter 15" descr="m6.jpg"/>
          <p:cNvPicPr>
            <a:picLocks noGrp="1" noChangeAspect="1"/>
          </p:cNvPicPr>
          <p:nvPr>
            <p:ph sz="quarter" idx="10"/>
          </p:nvPr>
        </p:nvPicPr>
        <p:blipFill>
          <a:blip r:embed="rId2" cstate="print"/>
          <a:stretch>
            <a:fillRect/>
          </a:stretch>
        </p:blipFill>
        <p:spPr>
          <a:xfrm>
            <a:off x="1662522" y="1857375"/>
            <a:ext cx="6096768" cy="4797425"/>
          </a:xfrm>
        </p:spPr>
      </p:pic>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en-US" dirty="0" smtClean="0"/>
              <a:t>Central Bratislava, 2006</a:t>
            </a:r>
            <a:br>
              <a:rPr lang="en-US" dirty="0" smtClean="0"/>
            </a:br>
            <a:r>
              <a:rPr lang="en-US" dirty="0" smtClean="0"/>
              <a:t>street network integration</a:t>
            </a:r>
            <a:endParaRPr lang="de-AT" dirty="0"/>
          </a:p>
        </p:txBody>
      </p:sp>
      <p:grpSp>
        <p:nvGrpSpPr>
          <p:cNvPr id="3" name="Gruppieren 6"/>
          <p:cNvGrpSpPr/>
          <p:nvPr/>
        </p:nvGrpSpPr>
        <p:grpSpPr>
          <a:xfrm>
            <a:off x="7850210" y="5861067"/>
            <a:ext cx="1087327" cy="1015663"/>
            <a:chOff x="7991492" y="4000504"/>
            <a:chExt cx="1087327" cy="1015663"/>
          </a:xfrm>
        </p:grpSpPr>
        <p:grpSp>
          <p:nvGrpSpPr>
            <p:cNvPr id="4" name="Gruppieren 13"/>
            <p:cNvGrpSpPr/>
            <p:nvPr/>
          </p:nvGrpSpPr>
          <p:grpSpPr>
            <a:xfrm>
              <a:off x="7991492" y="4071942"/>
              <a:ext cx="218389" cy="715227"/>
              <a:chOff x="7991492" y="4071942"/>
              <a:chExt cx="218389" cy="715227"/>
            </a:xfrm>
          </p:grpSpPr>
          <p:sp>
            <p:nvSpPr>
              <p:cNvPr id="10" name="Rechteck 9"/>
              <p:cNvSpPr/>
              <p:nvPr/>
            </p:nvSpPr>
            <p:spPr>
              <a:xfrm>
                <a:off x="7993881" y="4071942"/>
                <a:ext cx="216000" cy="108000"/>
              </a:xfrm>
              <a:prstGeom prst="rect">
                <a:avLst/>
              </a:prstGeom>
              <a:solidFill>
                <a:schemeClr val="bg1"/>
              </a:solidFill>
              <a:ln w="127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1" name="Rechteck 10"/>
              <p:cNvSpPr/>
              <p:nvPr/>
            </p:nvSpPr>
            <p:spPr>
              <a:xfrm>
                <a:off x="7992195" y="4221961"/>
                <a:ext cx="216000" cy="108000"/>
              </a:xfrm>
              <a:prstGeom prst="rect">
                <a:avLst/>
              </a:prstGeom>
              <a:solidFill>
                <a:schemeClr val="bg1"/>
              </a:solid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2" name="Rechteck 11"/>
              <p:cNvSpPr/>
              <p:nvPr/>
            </p:nvSpPr>
            <p:spPr>
              <a:xfrm>
                <a:off x="7991500" y="4371980"/>
                <a:ext cx="216000" cy="108000"/>
              </a:xfrm>
              <a:prstGeom prst="rect">
                <a:avLst/>
              </a:prstGeom>
              <a:solidFill>
                <a:schemeClr val="bg1"/>
              </a:solidFill>
              <a:ln w="127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3" name="Rechteck 12"/>
              <p:cNvSpPr/>
              <p:nvPr/>
            </p:nvSpPr>
            <p:spPr>
              <a:xfrm>
                <a:off x="7991492" y="4527548"/>
                <a:ext cx="216000" cy="108000"/>
              </a:xfrm>
              <a:prstGeom prst="rect">
                <a:avLst/>
              </a:prstGeom>
              <a:solidFill>
                <a:schemeClr val="bg1"/>
              </a:soli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4" name="Rechteck 13"/>
              <p:cNvSpPr/>
              <p:nvPr/>
            </p:nvSpPr>
            <p:spPr>
              <a:xfrm>
                <a:off x="7991492" y="4679169"/>
                <a:ext cx="216000" cy="108000"/>
              </a:xfrm>
              <a:prstGeom prst="rect">
                <a:avLst/>
              </a:prstGeom>
              <a:solidFill>
                <a:schemeClr val="bg1"/>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grpSp>
        <p:sp>
          <p:nvSpPr>
            <p:cNvPr id="9" name="Textfeld 8"/>
            <p:cNvSpPr txBox="1"/>
            <p:nvPr/>
          </p:nvSpPr>
          <p:spPr>
            <a:xfrm>
              <a:off x="8139138" y="4000504"/>
              <a:ext cx="939681" cy="1015663"/>
            </a:xfrm>
            <a:prstGeom prst="rect">
              <a:avLst/>
            </a:prstGeom>
            <a:noFill/>
          </p:spPr>
          <p:txBody>
            <a:bodyPr wrap="none" rtlCol="0">
              <a:spAutoFit/>
            </a:bodyPr>
            <a:lstStyle/>
            <a:p>
              <a:r>
                <a:rPr lang="de-AT" sz="1000" dirty="0" smtClean="0"/>
                <a:t>0.49 - 0.76</a:t>
              </a:r>
            </a:p>
            <a:p>
              <a:r>
                <a:rPr lang="de-AT" sz="1000" dirty="0" smtClean="0"/>
                <a:t>0.76 – 0.90</a:t>
              </a:r>
            </a:p>
            <a:p>
              <a:r>
                <a:rPr lang="de-AT" sz="1000" dirty="0" smtClean="0"/>
                <a:t>0.90 – 1.03</a:t>
              </a:r>
            </a:p>
            <a:p>
              <a:r>
                <a:rPr lang="de-AT" sz="1000" dirty="0" smtClean="0"/>
                <a:t>1.03 – 1.17</a:t>
              </a:r>
            </a:p>
            <a:p>
              <a:r>
                <a:rPr lang="de-AT" sz="1000" dirty="0" smtClean="0"/>
                <a:t>1.17 – 1.45</a:t>
              </a:r>
            </a:p>
            <a:p>
              <a:endParaRPr lang="de-AT" sz="1000" dirty="0"/>
            </a:p>
          </p:txBody>
        </p:sp>
      </p:grpSp>
      <p:pic>
        <p:nvPicPr>
          <p:cNvPr id="17" name="Inhaltsplatzhalter 16" descr="m8.jpg"/>
          <p:cNvPicPr>
            <a:picLocks noGrp="1" noChangeAspect="1"/>
          </p:cNvPicPr>
          <p:nvPr>
            <p:ph sz="quarter" idx="10"/>
          </p:nvPr>
        </p:nvPicPr>
        <p:blipFill>
          <a:blip r:embed="rId2" cstate="print"/>
          <a:stretch>
            <a:fillRect/>
          </a:stretch>
        </p:blipFill>
        <p:spPr>
          <a:xfrm>
            <a:off x="1662522" y="1857375"/>
            <a:ext cx="6096768" cy="4797425"/>
          </a:xfrm>
        </p:spPr>
      </p:pic>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de-AT" dirty="0" err="1" smtClean="0"/>
              <a:t>Methods</a:t>
            </a:r>
            <a:endParaRPr lang="de-AT" dirty="0"/>
          </a:p>
        </p:txBody>
      </p:sp>
      <p:sp>
        <p:nvSpPr>
          <p:cNvPr id="4" name="Inhaltsplatzhalter 3"/>
          <p:cNvSpPr>
            <a:spLocks noGrp="1"/>
          </p:cNvSpPr>
          <p:nvPr>
            <p:ph idx="1"/>
          </p:nvPr>
        </p:nvSpPr>
        <p:spPr>
          <a:xfrm>
            <a:off x="462019" y="1844823"/>
            <a:ext cx="7740594" cy="4387988"/>
          </a:xfrm>
        </p:spPr>
        <p:txBody>
          <a:bodyPr>
            <a:noAutofit/>
          </a:bodyPr>
          <a:lstStyle/>
          <a:p>
            <a:r>
              <a:rPr lang="en-US" dirty="0" smtClean="0"/>
              <a:t>Since the three constructed models will necessarily incorporate spatial effects (from vector </a:t>
            </a:r>
            <a:r>
              <a:rPr lang="en-US" dirty="0" smtClean="0">
                <a:latin typeface="Calibri"/>
              </a:rPr>
              <a:t>→</a:t>
            </a:r>
            <a:r>
              <a:rPr lang="en-US" dirty="0" smtClean="0"/>
              <a:t> raster data transformation, spatial interaction within the urban system), we must provide regression diagnostics and diagnostics for spatial dependence.</a:t>
            </a:r>
          </a:p>
          <a:p>
            <a:r>
              <a:rPr lang="en-US" dirty="0" smtClean="0"/>
              <a:t>Two alternative estimations considered will be the spatial lag model and the spatial error model</a:t>
            </a:r>
          </a:p>
          <a:p>
            <a:pPr algn="ctr">
              <a:buNone/>
            </a:pPr>
            <a:r>
              <a:rPr lang="en-US" b="1" i="1" dirty="0" smtClean="0"/>
              <a:t>D = </a:t>
            </a:r>
            <a:r>
              <a:rPr lang="en-US" b="1" i="1" dirty="0" smtClean="0">
                <a:latin typeface="Symbol" pitchFamily="18" charset="2"/>
              </a:rPr>
              <a:t>a</a:t>
            </a:r>
            <a:r>
              <a:rPr lang="en-US" b="1" i="1" dirty="0" smtClean="0"/>
              <a:t> + </a:t>
            </a:r>
            <a:r>
              <a:rPr lang="en-US" b="1" i="1" dirty="0" err="1" smtClean="0">
                <a:latin typeface="Symbol" pitchFamily="18" charset="2"/>
              </a:rPr>
              <a:t>r</a:t>
            </a:r>
            <a:r>
              <a:rPr lang="en-US" b="1" i="1" dirty="0" err="1" smtClean="0"/>
              <a:t>WD</a:t>
            </a:r>
            <a:r>
              <a:rPr lang="en-US" b="1" i="1" dirty="0" smtClean="0"/>
              <a:t> + </a:t>
            </a:r>
            <a:r>
              <a:rPr lang="en-US" b="1" i="1" dirty="0" err="1" smtClean="0">
                <a:latin typeface="Symbol" pitchFamily="18" charset="2"/>
              </a:rPr>
              <a:t>b</a:t>
            </a:r>
            <a:r>
              <a:rPr lang="en-US" b="1" i="1" dirty="0" err="1" smtClean="0"/>
              <a:t>x</a:t>
            </a:r>
            <a:r>
              <a:rPr lang="en-US" b="1" i="1" dirty="0" smtClean="0"/>
              <a:t> + </a:t>
            </a:r>
            <a:r>
              <a:rPr lang="en-US" b="1" i="1" dirty="0" smtClean="0">
                <a:latin typeface="Symbol" pitchFamily="18" charset="2"/>
              </a:rPr>
              <a:t>e</a:t>
            </a:r>
          </a:p>
          <a:p>
            <a:pPr algn="ctr">
              <a:buNone/>
            </a:pPr>
            <a:r>
              <a:rPr lang="en-US" b="1" i="1" dirty="0" smtClean="0"/>
              <a:t>D = </a:t>
            </a:r>
            <a:r>
              <a:rPr lang="en-US" b="1" i="1" dirty="0" smtClean="0">
                <a:latin typeface="Symbol" pitchFamily="18" charset="2"/>
              </a:rPr>
              <a:t>a</a:t>
            </a:r>
            <a:r>
              <a:rPr lang="en-US" b="1" i="1" dirty="0" smtClean="0"/>
              <a:t> + </a:t>
            </a:r>
            <a:r>
              <a:rPr lang="en-US" b="1" i="1" dirty="0" err="1" smtClean="0">
                <a:latin typeface="Symbol" pitchFamily="18" charset="2"/>
              </a:rPr>
              <a:t>b</a:t>
            </a:r>
            <a:r>
              <a:rPr lang="en-US" b="1" i="1" dirty="0" err="1" smtClean="0"/>
              <a:t>x</a:t>
            </a:r>
            <a:r>
              <a:rPr lang="en-US" b="1" i="1" dirty="0" smtClean="0"/>
              <a:t> + </a:t>
            </a:r>
            <a:r>
              <a:rPr lang="en-US" b="1" i="1" dirty="0" smtClean="0">
                <a:latin typeface="Symbol" pitchFamily="18" charset="2"/>
              </a:rPr>
              <a:t>e</a:t>
            </a:r>
            <a:r>
              <a:rPr lang="en-US" b="1" i="1" dirty="0" smtClean="0"/>
              <a:t>, </a:t>
            </a:r>
            <a:r>
              <a:rPr lang="en-US" b="1" i="1" dirty="0" smtClean="0">
                <a:latin typeface="Symbol" pitchFamily="18" charset="2"/>
              </a:rPr>
              <a:t>e</a:t>
            </a:r>
            <a:r>
              <a:rPr lang="en-US" b="1" i="1" dirty="0" smtClean="0"/>
              <a:t> = </a:t>
            </a:r>
            <a:r>
              <a:rPr lang="en-US" b="1" i="1" dirty="0" err="1" smtClean="0">
                <a:latin typeface="Symbol" pitchFamily="18" charset="2"/>
              </a:rPr>
              <a:t>l</a:t>
            </a:r>
            <a:r>
              <a:rPr lang="en-US" b="1" i="1" dirty="0" err="1" smtClean="0"/>
              <a:t>W</a:t>
            </a:r>
            <a:r>
              <a:rPr lang="en-US" b="1" i="1" dirty="0" err="1" smtClean="0">
                <a:latin typeface="Symbol" pitchFamily="18" charset="2"/>
              </a:rPr>
              <a:t>e</a:t>
            </a:r>
            <a:r>
              <a:rPr lang="en-US" b="1" i="1" dirty="0" smtClean="0"/>
              <a:t> + </a:t>
            </a:r>
            <a:r>
              <a:rPr lang="en-US" b="1" i="1" dirty="0" smtClean="0">
                <a:latin typeface="Symbol" pitchFamily="18" charset="2"/>
              </a:rPr>
              <a:t>z</a:t>
            </a:r>
            <a:endParaRPr lang="en-US" b="1" i="1" dirty="0" smtClean="0"/>
          </a:p>
          <a:p>
            <a:endParaRPr lang="en-US" dirty="0" smtClean="0"/>
          </a:p>
          <a:p>
            <a:endParaRPr lang="en-US" dirty="0" smtClean="0"/>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de-AT" dirty="0" err="1" smtClean="0"/>
              <a:t>Overview</a:t>
            </a:r>
            <a:endParaRPr lang="de-AT" dirty="0"/>
          </a:p>
        </p:txBody>
      </p:sp>
      <p:sp>
        <p:nvSpPr>
          <p:cNvPr id="9" name="Inhaltsplatzhalter 8"/>
          <p:cNvSpPr>
            <a:spLocks noGrp="1"/>
          </p:cNvSpPr>
          <p:nvPr>
            <p:ph idx="1"/>
          </p:nvPr>
        </p:nvSpPr>
        <p:spPr>
          <a:xfrm>
            <a:off x="462019" y="2500306"/>
            <a:ext cx="7740594" cy="3161378"/>
          </a:xfrm>
        </p:spPr>
        <p:txBody>
          <a:bodyPr>
            <a:normAutofit fontScale="92500"/>
          </a:bodyPr>
          <a:lstStyle/>
          <a:p>
            <a:r>
              <a:rPr lang="en-US" dirty="0" smtClean="0"/>
              <a:t>Introduction: location in a polycentric urban context</a:t>
            </a:r>
          </a:p>
          <a:p>
            <a:pPr>
              <a:buNone/>
            </a:pPr>
            <a:endParaRPr lang="en-US" dirty="0" smtClean="0"/>
          </a:p>
          <a:p>
            <a:r>
              <a:rPr lang="en-US" dirty="0" smtClean="0"/>
              <a:t>Methods: space syntax and spatial econometrics</a:t>
            </a:r>
          </a:p>
          <a:p>
            <a:pPr>
              <a:buNone/>
            </a:pPr>
            <a:endParaRPr lang="en-US" dirty="0" smtClean="0"/>
          </a:p>
          <a:p>
            <a:r>
              <a:rPr lang="en-US" dirty="0" smtClean="0"/>
              <a:t>Results: distance to CBD vs. network integration</a:t>
            </a:r>
          </a:p>
          <a:p>
            <a:pPr>
              <a:buNone/>
            </a:pPr>
            <a:endParaRPr lang="en-US" dirty="0" smtClean="0"/>
          </a:p>
          <a:p>
            <a:r>
              <a:rPr lang="en-US" dirty="0" smtClean="0"/>
              <a:t>Conclusions</a:t>
            </a:r>
            <a:endParaRPr lang="de-AT" dirty="0"/>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err="1" smtClean="0"/>
              <a:t>Results</a:t>
            </a:r>
            <a:endParaRPr lang="de-AT" dirty="0"/>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de-AT" dirty="0" err="1" smtClean="0"/>
              <a:t>Results</a:t>
            </a:r>
            <a:r>
              <a:rPr lang="de-AT" dirty="0" smtClean="0"/>
              <a:t> </a:t>
            </a:r>
            <a:r>
              <a:rPr lang="de-AT" i="1" dirty="0" smtClean="0"/>
              <a:t>D</a:t>
            </a:r>
            <a:r>
              <a:rPr lang="de-AT" i="1" baseline="-25000" dirty="0" smtClean="0"/>
              <a:t>1991</a:t>
            </a:r>
            <a:endParaRPr lang="de-AT" i="1" baseline="-25000" dirty="0"/>
          </a:p>
        </p:txBody>
      </p:sp>
      <p:graphicFrame>
        <p:nvGraphicFramePr>
          <p:cNvPr id="12" name="Tabelle 11"/>
          <p:cNvGraphicFramePr>
            <a:graphicFrameLocks noGrp="1"/>
          </p:cNvGraphicFramePr>
          <p:nvPr/>
        </p:nvGraphicFramePr>
        <p:xfrm>
          <a:off x="3757607" y="2819419"/>
          <a:ext cx="4381500" cy="3352800"/>
        </p:xfrm>
        <a:graphic>
          <a:graphicData uri="http://schemas.openxmlformats.org/drawingml/2006/table">
            <a:tbl>
              <a:tblPr/>
              <a:tblGrid>
                <a:gridCol w="876300"/>
                <a:gridCol w="876300"/>
                <a:gridCol w="876300"/>
                <a:gridCol w="876300"/>
                <a:gridCol w="876300"/>
              </a:tblGrid>
              <a:tr h="200025">
                <a:tc>
                  <a:txBody>
                    <a:bodyPr/>
                    <a:lstStyle/>
                    <a:p>
                      <a:pPr algn="l" fontAlgn="b"/>
                      <a:r>
                        <a:rPr lang="de-AT" sz="1200" b="1" i="0" u="none" strike="noStrike" dirty="0">
                          <a:solidFill>
                            <a:srgbClr val="000000"/>
                          </a:solidFill>
                          <a:latin typeface="Calibri"/>
                        </a:rPr>
                        <a:t>Variable</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de-AT" sz="1200" b="1" i="0" u="none" strike="noStrike">
                          <a:solidFill>
                            <a:srgbClr val="000000"/>
                          </a:solidFill>
                          <a:latin typeface="Calibri"/>
                        </a:rPr>
                        <a:t>Coefficient</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de-AT" sz="1200" b="1" i="0" u="none" strike="noStrike" dirty="0">
                          <a:solidFill>
                            <a:srgbClr val="000000"/>
                          </a:solidFill>
                          <a:latin typeface="Calibri"/>
                        </a:rPr>
                        <a:t>Std. Error</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de-AT" sz="1200" b="1" i="0" u="none" strike="noStrike">
                          <a:solidFill>
                            <a:srgbClr val="000000"/>
                          </a:solidFill>
                          <a:latin typeface="Calibri"/>
                        </a:rPr>
                        <a:t>z-value</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de-AT" sz="1200" b="1" i="0" u="none" strike="noStrike">
                          <a:solidFill>
                            <a:srgbClr val="000000"/>
                          </a:solidFill>
                          <a:latin typeface="Calibri"/>
                        </a:rPr>
                        <a:t>Probability</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r>
              <a:tr h="200025">
                <a:tc>
                  <a:txBody>
                    <a:bodyPr/>
                    <a:lstStyle/>
                    <a:p>
                      <a:pPr algn="l" fontAlgn="b"/>
                      <a:r>
                        <a:rPr lang="de-AT" sz="1200" b="1" i="0" u="none" strike="noStrike">
                          <a:solidFill>
                            <a:srgbClr val="000000"/>
                          </a:solidFill>
                          <a:latin typeface="Calibri"/>
                        </a:rPr>
                        <a:t>CONSTANT</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de-AT" sz="1200" b="0" i="0" u="none" strike="noStrike">
                          <a:solidFill>
                            <a:srgbClr val="000000"/>
                          </a:solidFill>
                          <a:latin typeface="Calibri"/>
                        </a:rPr>
                        <a:t>1079,04</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de-AT" sz="1200" b="0" i="0" u="none" strike="noStrike">
                          <a:solidFill>
                            <a:srgbClr val="000000"/>
                          </a:solidFill>
                          <a:latin typeface="Calibri"/>
                        </a:rPr>
                        <a:t>44,51</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de-AT" sz="1200" b="0" i="0" u="none" strike="noStrike">
                          <a:solidFill>
                            <a:srgbClr val="000000"/>
                          </a:solidFill>
                          <a:latin typeface="Calibri"/>
                        </a:rPr>
                        <a:t>24,24</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de-AT" sz="1200" b="0" i="0" u="none" strike="noStrike">
                          <a:solidFill>
                            <a:srgbClr val="000000"/>
                          </a:solidFill>
                          <a:latin typeface="Calibri"/>
                        </a:rPr>
                        <a:t>0,00</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r>
              <a:tr h="238125">
                <a:tc>
                  <a:txBody>
                    <a:bodyPr/>
                    <a:lstStyle/>
                    <a:p>
                      <a:pPr algn="l" fontAlgn="b"/>
                      <a:r>
                        <a:rPr lang="de-AT" sz="1200" b="1" i="0" u="none" strike="noStrike" dirty="0" smtClean="0">
                          <a:solidFill>
                            <a:srgbClr val="000000"/>
                          </a:solidFill>
                          <a:latin typeface="Calibri"/>
                        </a:rPr>
                        <a:t>DIS</a:t>
                      </a:r>
                      <a:r>
                        <a:rPr lang="de-AT" sz="1200" b="1" i="0" u="none" strike="noStrike" baseline="-25000" dirty="0" smtClean="0">
                          <a:solidFill>
                            <a:srgbClr val="000000"/>
                          </a:solidFill>
                          <a:latin typeface="Calibri"/>
                        </a:rPr>
                        <a:t>1991</a:t>
                      </a:r>
                      <a:endParaRPr lang="de-AT" sz="1200" b="1" i="0" u="none" strike="noStrike" dirty="0">
                        <a:solidFill>
                          <a:srgbClr val="000000"/>
                        </a:solidFill>
                        <a:latin typeface="Calibri"/>
                      </a:endParaRPr>
                    </a:p>
                  </a:txBody>
                  <a:tcPr marL="9525" marR="9525" marT="9525" marB="0" anchor="b">
                    <a:lnL>
                      <a:noFill/>
                    </a:lnL>
                    <a:lnR>
                      <a:noFill/>
                    </a:lnR>
                    <a:lnT>
                      <a:noFill/>
                    </a:lnT>
                    <a:lnB>
                      <a:noFill/>
                    </a:lnB>
                  </a:tcPr>
                </a:tc>
                <a:tc>
                  <a:txBody>
                    <a:bodyPr/>
                    <a:lstStyle/>
                    <a:p>
                      <a:pPr algn="ctr" fontAlgn="b"/>
                      <a:r>
                        <a:rPr lang="de-AT" sz="1200" b="0" i="0" u="none" strike="noStrike">
                          <a:solidFill>
                            <a:srgbClr val="000000"/>
                          </a:solidFill>
                          <a:latin typeface="Calibri"/>
                        </a:rPr>
                        <a:t>-0,09</a:t>
                      </a:r>
                    </a:p>
                  </a:txBody>
                  <a:tcPr marL="9525" marR="9525" marT="9525" marB="0" anchor="b">
                    <a:lnL>
                      <a:noFill/>
                    </a:lnL>
                    <a:lnR>
                      <a:noFill/>
                    </a:lnR>
                    <a:lnT>
                      <a:noFill/>
                    </a:lnT>
                    <a:lnB>
                      <a:noFill/>
                    </a:lnB>
                  </a:tcPr>
                </a:tc>
                <a:tc>
                  <a:txBody>
                    <a:bodyPr/>
                    <a:lstStyle/>
                    <a:p>
                      <a:pPr algn="ctr" fontAlgn="b"/>
                      <a:r>
                        <a:rPr lang="de-AT" sz="1200" b="0" i="0" u="none" strike="noStrike">
                          <a:solidFill>
                            <a:srgbClr val="000000"/>
                          </a:solidFill>
                          <a:latin typeface="Calibri"/>
                        </a:rPr>
                        <a:t>0,00</a:t>
                      </a:r>
                    </a:p>
                  </a:txBody>
                  <a:tcPr marL="9525" marR="9525" marT="9525" marB="0" anchor="b">
                    <a:lnL>
                      <a:noFill/>
                    </a:lnL>
                    <a:lnR>
                      <a:noFill/>
                    </a:lnR>
                    <a:lnT>
                      <a:noFill/>
                    </a:lnT>
                    <a:lnB>
                      <a:noFill/>
                    </a:lnB>
                  </a:tcPr>
                </a:tc>
                <a:tc>
                  <a:txBody>
                    <a:bodyPr/>
                    <a:lstStyle/>
                    <a:p>
                      <a:pPr algn="ctr" fontAlgn="b"/>
                      <a:r>
                        <a:rPr lang="de-AT" sz="1200" b="0" i="0" u="none" strike="noStrike">
                          <a:solidFill>
                            <a:srgbClr val="000000"/>
                          </a:solidFill>
                          <a:latin typeface="Calibri"/>
                        </a:rPr>
                        <a:t>-17,58</a:t>
                      </a:r>
                    </a:p>
                  </a:txBody>
                  <a:tcPr marL="9525" marR="9525" marT="9525" marB="0" anchor="b">
                    <a:lnL>
                      <a:noFill/>
                    </a:lnL>
                    <a:lnR>
                      <a:noFill/>
                    </a:lnR>
                    <a:lnT>
                      <a:noFill/>
                    </a:lnT>
                    <a:lnB>
                      <a:noFill/>
                    </a:lnB>
                  </a:tcPr>
                </a:tc>
                <a:tc>
                  <a:txBody>
                    <a:bodyPr/>
                    <a:lstStyle/>
                    <a:p>
                      <a:pPr algn="ctr" fontAlgn="b"/>
                      <a:r>
                        <a:rPr lang="de-AT" sz="1200" b="0" i="0" u="none" strike="noStrike">
                          <a:solidFill>
                            <a:srgbClr val="000000"/>
                          </a:solidFill>
                          <a:latin typeface="Calibri"/>
                        </a:rPr>
                        <a:t>0,00</a:t>
                      </a:r>
                    </a:p>
                  </a:txBody>
                  <a:tcPr marL="9525" marR="9525" marT="9525" marB="0" anchor="b">
                    <a:lnL>
                      <a:noFill/>
                    </a:lnL>
                    <a:lnR>
                      <a:noFill/>
                    </a:lnR>
                    <a:lnT>
                      <a:noFill/>
                    </a:lnT>
                    <a:lnB>
                      <a:noFill/>
                    </a:lnB>
                  </a:tcPr>
                </a:tc>
              </a:tr>
              <a:tr h="200025">
                <a:tc>
                  <a:txBody>
                    <a:bodyPr/>
                    <a:lstStyle/>
                    <a:p>
                      <a:pPr algn="l" fontAlgn="b"/>
                      <a:r>
                        <a:rPr lang="de-AT" sz="1200" b="1" i="0" u="none" strike="noStrike" dirty="0">
                          <a:solidFill>
                            <a:srgbClr val="000000"/>
                          </a:solidFill>
                          <a:latin typeface="Symbol"/>
                        </a:rPr>
                        <a:t>l</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de-AT" sz="1200" b="0" i="0" u="none" strike="noStrike">
                          <a:solidFill>
                            <a:srgbClr val="000000"/>
                          </a:solidFill>
                          <a:latin typeface="Calibri"/>
                        </a:rPr>
                        <a:t>0,85</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de-AT" sz="1200" b="0" i="0" u="none" strike="noStrike">
                          <a:solidFill>
                            <a:srgbClr val="000000"/>
                          </a:solidFill>
                          <a:latin typeface="Calibri"/>
                        </a:rPr>
                        <a:t>0,00</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de-AT" sz="1200" b="0" i="0" u="none" strike="noStrike">
                          <a:solidFill>
                            <a:srgbClr val="000000"/>
                          </a:solidFill>
                          <a:latin typeface="Calibri"/>
                        </a:rPr>
                        <a:t>238,70</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de-AT" sz="1200" b="0" i="0" u="none" strike="noStrike">
                          <a:solidFill>
                            <a:srgbClr val="000000"/>
                          </a:solidFill>
                          <a:latin typeface="Calibri"/>
                        </a:rPr>
                        <a:t>0,00</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r>
              <a:tr h="200025">
                <a:tc>
                  <a:txBody>
                    <a:bodyPr/>
                    <a:lstStyle/>
                    <a:p>
                      <a:pPr algn="l" fontAlgn="b"/>
                      <a:endParaRPr lang="de-AT" sz="1200" b="1" i="0" u="none" strike="noStrike" dirty="0">
                        <a:solidFill>
                          <a:srgbClr val="000000"/>
                        </a:solidFill>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de-AT" sz="1200" b="0" i="0" u="none" strike="noStrike">
                        <a:solidFill>
                          <a:srgbClr val="000000"/>
                        </a:solidFill>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de-AT" sz="1200" b="0" i="0" u="none" strike="noStrike">
                        <a:solidFill>
                          <a:srgbClr val="000000"/>
                        </a:solidFill>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de-AT" sz="1200" b="0" i="0" u="none" strike="noStrike">
                        <a:solidFill>
                          <a:srgbClr val="000000"/>
                        </a:solidFill>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de-AT" sz="1200" b="0" i="0" u="none" strike="noStrike">
                        <a:solidFill>
                          <a:srgbClr val="000000"/>
                        </a:solidFill>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r>
              <a:tr h="200025">
                <a:tc>
                  <a:txBody>
                    <a:bodyPr/>
                    <a:lstStyle/>
                    <a:p>
                      <a:pPr algn="l" fontAlgn="b"/>
                      <a:r>
                        <a:rPr lang="de-AT" sz="1200" b="1" i="0" u="none" strike="noStrike" dirty="0">
                          <a:solidFill>
                            <a:srgbClr val="000000"/>
                          </a:solidFill>
                          <a:latin typeface="Calibri"/>
                        </a:rPr>
                        <a:t>Variable</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de-AT" sz="1200" b="1" i="0" u="none" strike="noStrike">
                          <a:solidFill>
                            <a:srgbClr val="000000"/>
                          </a:solidFill>
                          <a:latin typeface="Calibri"/>
                        </a:rPr>
                        <a:t>Coefficient</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de-AT" sz="1200" b="1" i="0" u="none" strike="noStrike" dirty="0">
                          <a:solidFill>
                            <a:srgbClr val="000000"/>
                          </a:solidFill>
                          <a:latin typeface="Calibri"/>
                        </a:rPr>
                        <a:t>Std. Error</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de-AT" sz="1200" b="1" i="0" u="none" strike="noStrike">
                          <a:solidFill>
                            <a:srgbClr val="000000"/>
                          </a:solidFill>
                          <a:latin typeface="Calibri"/>
                        </a:rPr>
                        <a:t>z-value</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de-AT" sz="1200" b="1" i="0" u="none" strike="noStrike">
                          <a:solidFill>
                            <a:srgbClr val="000000"/>
                          </a:solidFill>
                          <a:latin typeface="Calibri"/>
                        </a:rPr>
                        <a:t>Probability</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r>
              <a:tr h="200025">
                <a:tc>
                  <a:txBody>
                    <a:bodyPr/>
                    <a:lstStyle/>
                    <a:p>
                      <a:pPr algn="l" fontAlgn="b"/>
                      <a:r>
                        <a:rPr lang="de-AT" sz="1200" b="1" i="0" u="none" strike="noStrike" dirty="0" smtClean="0">
                          <a:solidFill>
                            <a:srgbClr val="000000"/>
                          </a:solidFill>
                          <a:latin typeface="Symbol"/>
                        </a:rPr>
                        <a:t>r</a:t>
                      </a:r>
                      <a:endParaRPr lang="de-AT" sz="1200" b="1" i="0" u="none" strike="noStrike" dirty="0">
                        <a:solidFill>
                          <a:srgbClr val="000000"/>
                        </a:solidFill>
                        <a:latin typeface="Symbol"/>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de-AT" sz="1200" b="0" i="0" u="none" strike="noStrike">
                          <a:solidFill>
                            <a:srgbClr val="000000"/>
                          </a:solidFill>
                          <a:latin typeface="Calibri"/>
                        </a:rPr>
                        <a:t>0,84</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de-AT" sz="1200" b="0" i="0" u="none" strike="noStrike">
                          <a:solidFill>
                            <a:srgbClr val="000000"/>
                          </a:solidFill>
                          <a:latin typeface="Calibri"/>
                        </a:rPr>
                        <a:t>0,00</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de-AT" sz="1200" b="0" i="0" u="none" strike="noStrike">
                          <a:solidFill>
                            <a:srgbClr val="000000"/>
                          </a:solidFill>
                          <a:latin typeface="Calibri"/>
                        </a:rPr>
                        <a:t>229,50</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de-AT" sz="1200" b="0" i="0" u="none" strike="noStrike">
                          <a:solidFill>
                            <a:srgbClr val="000000"/>
                          </a:solidFill>
                          <a:latin typeface="Calibri"/>
                        </a:rPr>
                        <a:t>0,00</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r>
              <a:tr h="200025">
                <a:tc>
                  <a:txBody>
                    <a:bodyPr/>
                    <a:lstStyle/>
                    <a:p>
                      <a:pPr algn="l" fontAlgn="b"/>
                      <a:r>
                        <a:rPr lang="de-AT" sz="1200" b="1" i="0" u="none" strike="noStrike" dirty="0">
                          <a:solidFill>
                            <a:srgbClr val="000000"/>
                          </a:solidFill>
                          <a:latin typeface="Calibri"/>
                        </a:rPr>
                        <a:t>CONSTANT</a:t>
                      </a:r>
                    </a:p>
                  </a:txBody>
                  <a:tcPr marL="9525" marR="9525" marT="9525" marB="0" anchor="b">
                    <a:lnL>
                      <a:noFill/>
                    </a:lnL>
                    <a:lnR>
                      <a:noFill/>
                    </a:lnR>
                    <a:lnT>
                      <a:noFill/>
                    </a:lnT>
                    <a:lnB>
                      <a:noFill/>
                    </a:lnB>
                  </a:tcPr>
                </a:tc>
                <a:tc>
                  <a:txBody>
                    <a:bodyPr/>
                    <a:lstStyle/>
                    <a:p>
                      <a:pPr algn="ctr" fontAlgn="b"/>
                      <a:r>
                        <a:rPr lang="de-AT" sz="1200" b="0" i="0" u="none" strike="noStrike">
                          <a:solidFill>
                            <a:srgbClr val="000000"/>
                          </a:solidFill>
                          <a:latin typeface="Calibri"/>
                        </a:rPr>
                        <a:t>8,98</a:t>
                      </a:r>
                    </a:p>
                  </a:txBody>
                  <a:tcPr marL="9525" marR="9525" marT="9525" marB="0" anchor="b">
                    <a:lnL>
                      <a:noFill/>
                    </a:lnL>
                    <a:lnR>
                      <a:noFill/>
                    </a:lnR>
                    <a:lnT>
                      <a:noFill/>
                    </a:lnT>
                    <a:lnB>
                      <a:noFill/>
                    </a:lnB>
                  </a:tcPr>
                </a:tc>
                <a:tc>
                  <a:txBody>
                    <a:bodyPr/>
                    <a:lstStyle/>
                    <a:p>
                      <a:pPr algn="ctr" fontAlgn="b"/>
                      <a:r>
                        <a:rPr lang="de-AT" sz="1200" b="0" i="0" u="none" strike="noStrike">
                          <a:solidFill>
                            <a:srgbClr val="000000"/>
                          </a:solidFill>
                          <a:latin typeface="Calibri"/>
                        </a:rPr>
                        <a:t>3,50</a:t>
                      </a:r>
                    </a:p>
                  </a:txBody>
                  <a:tcPr marL="9525" marR="9525" marT="9525" marB="0" anchor="b">
                    <a:lnL>
                      <a:noFill/>
                    </a:lnL>
                    <a:lnR>
                      <a:noFill/>
                    </a:lnR>
                    <a:lnT>
                      <a:noFill/>
                    </a:lnT>
                    <a:lnB>
                      <a:noFill/>
                    </a:lnB>
                  </a:tcPr>
                </a:tc>
                <a:tc>
                  <a:txBody>
                    <a:bodyPr/>
                    <a:lstStyle/>
                    <a:p>
                      <a:pPr algn="ctr" fontAlgn="b"/>
                      <a:r>
                        <a:rPr lang="de-AT" sz="1200" b="0" i="0" u="none" strike="noStrike">
                          <a:solidFill>
                            <a:srgbClr val="000000"/>
                          </a:solidFill>
                          <a:latin typeface="Calibri"/>
                        </a:rPr>
                        <a:t>2,57</a:t>
                      </a:r>
                    </a:p>
                  </a:txBody>
                  <a:tcPr marL="9525" marR="9525" marT="9525" marB="0" anchor="b">
                    <a:lnL>
                      <a:noFill/>
                    </a:lnL>
                    <a:lnR>
                      <a:noFill/>
                    </a:lnR>
                    <a:lnT>
                      <a:noFill/>
                    </a:lnT>
                    <a:lnB>
                      <a:noFill/>
                    </a:lnB>
                  </a:tcPr>
                </a:tc>
                <a:tc>
                  <a:txBody>
                    <a:bodyPr/>
                    <a:lstStyle/>
                    <a:p>
                      <a:pPr algn="ctr" fontAlgn="b"/>
                      <a:r>
                        <a:rPr lang="de-AT" sz="1200" b="0" i="0" u="none" strike="noStrike">
                          <a:solidFill>
                            <a:srgbClr val="000000"/>
                          </a:solidFill>
                          <a:latin typeface="Calibri"/>
                        </a:rPr>
                        <a:t>0,01</a:t>
                      </a:r>
                    </a:p>
                  </a:txBody>
                  <a:tcPr marL="9525" marR="9525" marT="9525" marB="0" anchor="b">
                    <a:lnL>
                      <a:noFill/>
                    </a:lnL>
                    <a:lnR>
                      <a:noFill/>
                    </a:lnR>
                    <a:lnT>
                      <a:noFill/>
                    </a:lnT>
                    <a:lnB>
                      <a:noFill/>
                    </a:lnB>
                  </a:tcPr>
                </a:tc>
              </a:tr>
              <a:tr h="238125">
                <a:tc>
                  <a:txBody>
                    <a:bodyPr/>
                    <a:lstStyle/>
                    <a:p>
                      <a:pPr algn="l" fontAlgn="b"/>
                      <a:r>
                        <a:rPr lang="de-AT" sz="1200" b="1" i="0" u="none" strike="noStrike" dirty="0" smtClean="0">
                          <a:solidFill>
                            <a:srgbClr val="000000"/>
                          </a:solidFill>
                          <a:latin typeface="Calibri"/>
                        </a:rPr>
                        <a:t>INT</a:t>
                      </a:r>
                      <a:r>
                        <a:rPr lang="de-AT" sz="1200" b="1" i="0" u="none" strike="noStrike" baseline="-25000" dirty="0" smtClean="0">
                          <a:solidFill>
                            <a:srgbClr val="000000"/>
                          </a:solidFill>
                          <a:latin typeface="Calibri"/>
                        </a:rPr>
                        <a:t>1991</a:t>
                      </a:r>
                      <a:endParaRPr lang="de-AT" sz="1200" b="1" i="0" u="none" strike="noStrike" dirty="0">
                        <a:solidFill>
                          <a:srgbClr val="000000"/>
                        </a:solidFill>
                        <a:latin typeface="Calibri"/>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de-AT" sz="1200" b="0" i="0" u="none" strike="noStrike">
                          <a:solidFill>
                            <a:srgbClr val="000000"/>
                          </a:solidFill>
                          <a:latin typeface="Calibri"/>
                        </a:rPr>
                        <a:t>151,74</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de-AT" sz="1200" b="0" i="0" u="none" strike="noStrike">
                          <a:solidFill>
                            <a:srgbClr val="000000"/>
                          </a:solidFill>
                          <a:latin typeface="Calibri"/>
                        </a:rPr>
                        <a:t>6,69</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de-AT" sz="1200" b="0" i="0" u="none" strike="noStrike">
                          <a:solidFill>
                            <a:srgbClr val="000000"/>
                          </a:solidFill>
                          <a:latin typeface="Calibri"/>
                        </a:rPr>
                        <a:t>22,67</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de-AT" sz="1200" b="0" i="0" u="none" strike="noStrike">
                          <a:solidFill>
                            <a:srgbClr val="000000"/>
                          </a:solidFill>
                          <a:latin typeface="Calibri"/>
                        </a:rPr>
                        <a:t>0,00</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r>
              <a:tr h="200025">
                <a:tc>
                  <a:txBody>
                    <a:bodyPr/>
                    <a:lstStyle/>
                    <a:p>
                      <a:pPr algn="l" fontAlgn="b"/>
                      <a:endParaRPr lang="de-AT" sz="1200" b="1" i="0" u="none" strike="noStrike">
                        <a:solidFill>
                          <a:srgbClr val="000000"/>
                        </a:solidFill>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de-AT" sz="1200" b="0" i="0" u="none" strike="noStrike">
                        <a:solidFill>
                          <a:srgbClr val="000000"/>
                        </a:solidFill>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de-AT" sz="1200" b="0" i="0" u="none" strike="noStrike">
                        <a:solidFill>
                          <a:srgbClr val="000000"/>
                        </a:solidFill>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de-AT" sz="1200" b="0" i="0" u="none" strike="noStrike">
                        <a:solidFill>
                          <a:srgbClr val="000000"/>
                        </a:solidFill>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de-AT" sz="1200" b="0" i="0" u="none" strike="noStrike">
                        <a:solidFill>
                          <a:srgbClr val="000000"/>
                        </a:solidFill>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r>
              <a:tr h="200025">
                <a:tc>
                  <a:txBody>
                    <a:bodyPr/>
                    <a:lstStyle/>
                    <a:p>
                      <a:pPr algn="l" fontAlgn="b"/>
                      <a:endParaRPr lang="de-AT" sz="1200" b="1"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de-AT" sz="12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de-AT" sz="12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de-AT" sz="12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de-AT" sz="1200" b="0" i="0" u="none" strike="noStrike">
                        <a:solidFill>
                          <a:srgbClr val="000000"/>
                        </a:solidFill>
                        <a:latin typeface="Calibri"/>
                      </a:endParaRPr>
                    </a:p>
                  </a:txBody>
                  <a:tcPr marL="9525" marR="9525" marT="9525" marB="0" anchor="b">
                    <a:lnL>
                      <a:noFill/>
                    </a:lnL>
                    <a:lnR>
                      <a:noFill/>
                    </a:lnR>
                    <a:lnT>
                      <a:noFill/>
                    </a:lnT>
                    <a:lnB>
                      <a:noFill/>
                    </a:lnB>
                  </a:tcPr>
                </a:tc>
              </a:tr>
              <a:tr h="200025">
                <a:tc>
                  <a:txBody>
                    <a:bodyPr/>
                    <a:lstStyle/>
                    <a:p>
                      <a:pPr algn="l" fontAlgn="b"/>
                      <a:r>
                        <a:rPr lang="de-AT" sz="1200" b="1" i="0" u="none" strike="noStrike">
                          <a:solidFill>
                            <a:srgbClr val="000000"/>
                          </a:solidFill>
                          <a:latin typeface="Calibri"/>
                        </a:rPr>
                        <a:t>Variable</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de-AT" sz="1200" b="1" i="0" u="none" strike="noStrike">
                          <a:solidFill>
                            <a:srgbClr val="000000"/>
                          </a:solidFill>
                          <a:latin typeface="Calibri"/>
                        </a:rPr>
                        <a:t>Coefficient</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de-AT" sz="1200" b="1" i="0" u="none" strike="noStrike">
                          <a:solidFill>
                            <a:srgbClr val="000000"/>
                          </a:solidFill>
                          <a:latin typeface="Calibri"/>
                        </a:rPr>
                        <a:t>Std. Error</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de-AT" sz="1200" b="1" i="0" u="none" strike="noStrike">
                          <a:solidFill>
                            <a:srgbClr val="000000"/>
                          </a:solidFill>
                          <a:latin typeface="Calibri"/>
                        </a:rPr>
                        <a:t>z-value</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de-AT" sz="1200" b="1" i="0" u="none" strike="noStrike">
                          <a:solidFill>
                            <a:srgbClr val="000000"/>
                          </a:solidFill>
                          <a:latin typeface="Calibri"/>
                        </a:rPr>
                        <a:t>Probability</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r>
              <a:tr h="200025">
                <a:tc>
                  <a:txBody>
                    <a:bodyPr/>
                    <a:lstStyle/>
                    <a:p>
                      <a:pPr algn="l" fontAlgn="b"/>
                      <a:r>
                        <a:rPr lang="de-AT" sz="1200" b="1" i="0" u="none" strike="noStrike">
                          <a:solidFill>
                            <a:srgbClr val="000000"/>
                          </a:solidFill>
                          <a:latin typeface="Symbol"/>
                        </a:rPr>
                        <a:t>r</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de-AT" sz="1200" b="0" i="0" u="none" strike="noStrike">
                          <a:solidFill>
                            <a:srgbClr val="000000"/>
                          </a:solidFill>
                          <a:latin typeface="Calibri"/>
                        </a:rPr>
                        <a:t>0,84</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de-AT" sz="1200" b="0" i="0" u="none" strike="noStrike">
                          <a:solidFill>
                            <a:srgbClr val="000000"/>
                          </a:solidFill>
                          <a:latin typeface="Calibri"/>
                        </a:rPr>
                        <a:t>0,00</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de-AT" sz="1200" b="0" i="0" u="none" strike="noStrike">
                          <a:solidFill>
                            <a:srgbClr val="000000"/>
                          </a:solidFill>
                          <a:latin typeface="Calibri"/>
                        </a:rPr>
                        <a:t>220,71</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de-AT" sz="1200" b="0" i="0" u="none" strike="noStrike">
                          <a:solidFill>
                            <a:srgbClr val="000000"/>
                          </a:solidFill>
                          <a:latin typeface="Calibri"/>
                        </a:rPr>
                        <a:t>0,00</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r>
              <a:tr h="200025">
                <a:tc>
                  <a:txBody>
                    <a:bodyPr/>
                    <a:lstStyle/>
                    <a:p>
                      <a:pPr algn="l" fontAlgn="b"/>
                      <a:r>
                        <a:rPr lang="de-AT" sz="1200" b="1" i="0" u="none" strike="noStrike">
                          <a:solidFill>
                            <a:srgbClr val="000000"/>
                          </a:solidFill>
                          <a:latin typeface="Calibri"/>
                        </a:rPr>
                        <a:t>CONSTANT</a:t>
                      </a:r>
                    </a:p>
                  </a:txBody>
                  <a:tcPr marL="9525" marR="9525" marT="9525" marB="0" anchor="b">
                    <a:lnL>
                      <a:noFill/>
                    </a:lnL>
                    <a:lnR>
                      <a:noFill/>
                    </a:lnR>
                    <a:lnT>
                      <a:noFill/>
                    </a:lnT>
                    <a:lnB>
                      <a:noFill/>
                    </a:lnB>
                  </a:tcPr>
                </a:tc>
                <a:tc>
                  <a:txBody>
                    <a:bodyPr/>
                    <a:lstStyle/>
                    <a:p>
                      <a:pPr algn="ctr" fontAlgn="b"/>
                      <a:r>
                        <a:rPr lang="de-AT" sz="1200" b="0" i="0" u="none" strike="noStrike">
                          <a:solidFill>
                            <a:srgbClr val="000000"/>
                          </a:solidFill>
                          <a:latin typeface="Calibri"/>
                        </a:rPr>
                        <a:t>76,46</a:t>
                      </a:r>
                    </a:p>
                  </a:txBody>
                  <a:tcPr marL="9525" marR="9525" marT="9525" marB="0" anchor="b">
                    <a:lnL>
                      <a:noFill/>
                    </a:lnL>
                    <a:lnR>
                      <a:noFill/>
                    </a:lnR>
                    <a:lnT>
                      <a:noFill/>
                    </a:lnT>
                    <a:lnB>
                      <a:noFill/>
                    </a:lnB>
                  </a:tcPr>
                </a:tc>
                <a:tc>
                  <a:txBody>
                    <a:bodyPr/>
                    <a:lstStyle/>
                    <a:p>
                      <a:pPr algn="ctr" fontAlgn="b"/>
                      <a:r>
                        <a:rPr lang="de-AT" sz="1200" b="0" i="0" u="none" strike="noStrike">
                          <a:solidFill>
                            <a:srgbClr val="000000"/>
                          </a:solidFill>
                          <a:latin typeface="Calibri"/>
                        </a:rPr>
                        <a:t>9,41</a:t>
                      </a:r>
                    </a:p>
                  </a:txBody>
                  <a:tcPr marL="9525" marR="9525" marT="9525" marB="0" anchor="b">
                    <a:lnL>
                      <a:noFill/>
                    </a:lnL>
                    <a:lnR>
                      <a:noFill/>
                    </a:lnR>
                    <a:lnT>
                      <a:noFill/>
                    </a:lnT>
                    <a:lnB>
                      <a:noFill/>
                    </a:lnB>
                  </a:tcPr>
                </a:tc>
                <a:tc>
                  <a:txBody>
                    <a:bodyPr/>
                    <a:lstStyle/>
                    <a:p>
                      <a:pPr algn="ctr" fontAlgn="b"/>
                      <a:r>
                        <a:rPr lang="de-AT" sz="1200" b="0" i="0" u="none" strike="noStrike">
                          <a:solidFill>
                            <a:srgbClr val="000000"/>
                          </a:solidFill>
                          <a:latin typeface="Calibri"/>
                        </a:rPr>
                        <a:t>8,12</a:t>
                      </a:r>
                    </a:p>
                  </a:txBody>
                  <a:tcPr marL="9525" marR="9525" marT="9525" marB="0" anchor="b">
                    <a:lnL>
                      <a:noFill/>
                    </a:lnL>
                    <a:lnR>
                      <a:noFill/>
                    </a:lnR>
                    <a:lnT>
                      <a:noFill/>
                    </a:lnT>
                    <a:lnB>
                      <a:noFill/>
                    </a:lnB>
                  </a:tcPr>
                </a:tc>
                <a:tc>
                  <a:txBody>
                    <a:bodyPr/>
                    <a:lstStyle/>
                    <a:p>
                      <a:pPr algn="ctr" fontAlgn="b"/>
                      <a:r>
                        <a:rPr lang="de-AT" sz="1200" b="0" i="0" u="none" strike="noStrike">
                          <a:solidFill>
                            <a:srgbClr val="000000"/>
                          </a:solidFill>
                          <a:latin typeface="Calibri"/>
                        </a:rPr>
                        <a:t>0,00</a:t>
                      </a:r>
                    </a:p>
                  </a:txBody>
                  <a:tcPr marL="9525" marR="9525" marT="9525" marB="0" anchor="b">
                    <a:lnL>
                      <a:noFill/>
                    </a:lnL>
                    <a:lnR>
                      <a:noFill/>
                    </a:lnR>
                    <a:lnT>
                      <a:noFill/>
                    </a:lnT>
                    <a:lnB>
                      <a:noFill/>
                    </a:lnB>
                  </a:tcPr>
                </a:tc>
              </a:tr>
              <a:tr h="238125">
                <a:tc>
                  <a:txBody>
                    <a:bodyPr/>
                    <a:lstStyle/>
                    <a:p>
                      <a:pPr algn="l" fontAlgn="b"/>
                      <a:r>
                        <a:rPr lang="de-AT" sz="1200" b="1" i="0" u="none" strike="noStrike" dirty="0" smtClean="0">
                          <a:solidFill>
                            <a:srgbClr val="000000"/>
                          </a:solidFill>
                          <a:latin typeface="Calibri"/>
                        </a:rPr>
                        <a:t>DIS</a:t>
                      </a:r>
                      <a:r>
                        <a:rPr lang="de-AT" sz="1200" b="1" i="0" u="none" strike="noStrike" baseline="-25000" dirty="0" smtClean="0">
                          <a:solidFill>
                            <a:srgbClr val="000000"/>
                          </a:solidFill>
                          <a:latin typeface="Calibri"/>
                        </a:rPr>
                        <a:t>1991</a:t>
                      </a:r>
                      <a:endParaRPr lang="de-AT" sz="1200" b="1" i="0" u="none" strike="noStrike" dirty="0">
                        <a:solidFill>
                          <a:srgbClr val="000000"/>
                        </a:solidFill>
                        <a:latin typeface="Calibri"/>
                      </a:endParaRPr>
                    </a:p>
                  </a:txBody>
                  <a:tcPr marL="9525" marR="9525" marT="9525" marB="0" anchor="b">
                    <a:lnL>
                      <a:noFill/>
                    </a:lnL>
                    <a:lnR>
                      <a:noFill/>
                    </a:lnR>
                    <a:lnT>
                      <a:noFill/>
                    </a:lnT>
                    <a:lnB>
                      <a:noFill/>
                    </a:lnB>
                  </a:tcPr>
                </a:tc>
                <a:tc>
                  <a:txBody>
                    <a:bodyPr/>
                    <a:lstStyle/>
                    <a:p>
                      <a:pPr algn="ctr" fontAlgn="b"/>
                      <a:r>
                        <a:rPr lang="de-AT" sz="1200" b="0" i="0" u="none" strike="noStrike">
                          <a:solidFill>
                            <a:srgbClr val="000000"/>
                          </a:solidFill>
                          <a:latin typeface="Calibri"/>
                        </a:rPr>
                        <a:t>-0,01</a:t>
                      </a:r>
                    </a:p>
                  </a:txBody>
                  <a:tcPr marL="9525" marR="9525" marT="9525" marB="0" anchor="b">
                    <a:lnL>
                      <a:noFill/>
                    </a:lnL>
                    <a:lnR>
                      <a:noFill/>
                    </a:lnR>
                    <a:lnT>
                      <a:noFill/>
                    </a:lnT>
                    <a:lnB>
                      <a:noFill/>
                    </a:lnB>
                  </a:tcPr>
                </a:tc>
                <a:tc>
                  <a:txBody>
                    <a:bodyPr/>
                    <a:lstStyle/>
                    <a:p>
                      <a:pPr algn="ctr" fontAlgn="b"/>
                      <a:r>
                        <a:rPr lang="de-AT" sz="1200" b="0" i="0" u="none" strike="noStrike">
                          <a:solidFill>
                            <a:srgbClr val="000000"/>
                          </a:solidFill>
                          <a:latin typeface="Calibri"/>
                        </a:rPr>
                        <a:t>0,00</a:t>
                      </a:r>
                    </a:p>
                  </a:txBody>
                  <a:tcPr marL="9525" marR="9525" marT="9525" marB="0" anchor="b">
                    <a:lnL>
                      <a:noFill/>
                    </a:lnL>
                    <a:lnR>
                      <a:noFill/>
                    </a:lnR>
                    <a:lnT>
                      <a:noFill/>
                    </a:lnT>
                    <a:lnB>
                      <a:noFill/>
                    </a:lnB>
                  </a:tcPr>
                </a:tc>
                <a:tc>
                  <a:txBody>
                    <a:bodyPr/>
                    <a:lstStyle/>
                    <a:p>
                      <a:pPr algn="ctr" fontAlgn="b"/>
                      <a:r>
                        <a:rPr lang="de-AT" sz="1200" b="0" i="0" u="none" strike="noStrike">
                          <a:solidFill>
                            <a:srgbClr val="000000"/>
                          </a:solidFill>
                          <a:latin typeface="Calibri"/>
                        </a:rPr>
                        <a:t>-7,83</a:t>
                      </a:r>
                    </a:p>
                  </a:txBody>
                  <a:tcPr marL="9525" marR="9525" marT="9525" marB="0" anchor="b">
                    <a:lnL>
                      <a:noFill/>
                    </a:lnL>
                    <a:lnR>
                      <a:noFill/>
                    </a:lnR>
                    <a:lnT>
                      <a:noFill/>
                    </a:lnT>
                    <a:lnB>
                      <a:noFill/>
                    </a:lnB>
                  </a:tcPr>
                </a:tc>
                <a:tc>
                  <a:txBody>
                    <a:bodyPr/>
                    <a:lstStyle/>
                    <a:p>
                      <a:pPr algn="ctr" fontAlgn="b"/>
                      <a:r>
                        <a:rPr lang="de-AT" sz="1200" b="0" i="0" u="none" strike="noStrike">
                          <a:solidFill>
                            <a:srgbClr val="000000"/>
                          </a:solidFill>
                          <a:latin typeface="Calibri"/>
                        </a:rPr>
                        <a:t>0,00</a:t>
                      </a:r>
                    </a:p>
                  </a:txBody>
                  <a:tcPr marL="9525" marR="9525" marT="9525" marB="0" anchor="b">
                    <a:lnL>
                      <a:noFill/>
                    </a:lnL>
                    <a:lnR>
                      <a:noFill/>
                    </a:lnR>
                    <a:lnT>
                      <a:noFill/>
                    </a:lnT>
                    <a:lnB>
                      <a:noFill/>
                    </a:lnB>
                  </a:tcPr>
                </a:tc>
              </a:tr>
              <a:tr h="238125">
                <a:tc>
                  <a:txBody>
                    <a:bodyPr/>
                    <a:lstStyle/>
                    <a:p>
                      <a:pPr algn="l" fontAlgn="b"/>
                      <a:r>
                        <a:rPr lang="de-AT" sz="1200" b="1" i="0" u="none" strike="noStrike" dirty="0" smtClean="0">
                          <a:solidFill>
                            <a:srgbClr val="000000"/>
                          </a:solidFill>
                          <a:latin typeface="Calibri"/>
                        </a:rPr>
                        <a:t>INT</a:t>
                      </a:r>
                      <a:r>
                        <a:rPr lang="de-AT" sz="1200" b="1" i="0" u="none" strike="noStrike" baseline="-25000" dirty="0" smtClean="0">
                          <a:solidFill>
                            <a:srgbClr val="000000"/>
                          </a:solidFill>
                          <a:latin typeface="Calibri"/>
                        </a:rPr>
                        <a:t>1991</a:t>
                      </a:r>
                      <a:endParaRPr lang="de-AT" sz="1200" b="1" i="0" u="none" strike="noStrike" dirty="0">
                        <a:solidFill>
                          <a:srgbClr val="000000"/>
                        </a:solidFill>
                        <a:latin typeface="Calibri"/>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de-AT" sz="1200" b="0" i="0" u="none" strike="noStrike">
                          <a:solidFill>
                            <a:srgbClr val="000000"/>
                          </a:solidFill>
                          <a:latin typeface="Calibri"/>
                        </a:rPr>
                        <a:t>124,74</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de-AT" sz="1200" b="0" i="0" u="none" strike="noStrike">
                          <a:solidFill>
                            <a:srgbClr val="000000"/>
                          </a:solidFill>
                          <a:latin typeface="Calibri"/>
                        </a:rPr>
                        <a:t>7,56</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de-AT" sz="1200" b="0" i="0" u="none" strike="noStrike">
                          <a:solidFill>
                            <a:srgbClr val="000000"/>
                          </a:solidFill>
                          <a:latin typeface="Calibri"/>
                        </a:rPr>
                        <a:t>16,50</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de-AT" sz="1200" b="0" i="0" u="none" strike="noStrike" dirty="0">
                          <a:solidFill>
                            <a:srgbClr val="000000"/>
                          </a:solidFill>
                          <a:latin typeface="Calibri"/>
                        </a:rPr>
                        <a:t>0,00</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r>
            </a:tbl>
          </a:graphicData>
        </a:graphic>
      </p:graphicFrame>
      <p:graphicFrame>
        <p:nvGraphicFramePr>
          <p:cNvPr id="13" name="Tabelle 12"/>
          <p:cNvGraphicFramePr>
            <a:graphicFrameLocks noGrp="1"/>
          </p:cNvGraphicFramePr>
          <p:nvPr/>
        </p:nvGraphicFramePr>
        <p:xfrm>
          <a:off x="521682" y="2112973"/>
          <a:ext cx="1730964" cy="4064009"/>
        </p:xfrm>
        <a:graphic>
          <a:graphicData uri="http://schemas.openxmlformats.org/drawingml/2006/table">
            <a:tbl>
              <a:tblPr/>
              <a:tblGrid>
                <a:gridCol w="576988"/>
                <a:gridCol w="576988"/>
                <a:gridCol w="576988"/>
              </a:tblGrid>
              <a:tr h="150519">
                <a:tc>
                  <a:txBody>
                    <a:bodyPr/>
                    <a:lstStyle/>
                    <a:p>
                      <a:pPr algn="l" fontAlgn="b"/>
                      <a:r>
                        <a:rPr lang="de-AT" sz="800" b="1" i="0" u="none" strike="noStrike">
                          <a:solidFill>
                            <a:srgbClr val="000000"/>
                          </a:solidFill>
                          <a:latin typeface="Calibri"/>
                        </a:rPr>
                        <a:t>R</a:t>
                      </a:r>
                      <a:r>
                        <a:rPr lang="de-AT" sz="800" b="1" i="0" u="none" strike="noStrike" baseline="30000">
                          <a:solidFill>
                            <a:srgbClr val="000000"/>
                          </a:solidFill>
                          <a:latin typeface="Calibri"/>
                        </a:rPr>
                        <a:t>2</a:t>
                      </a:r>
                      <a:r>
                        <a:rPr lang="de-AT" sz="800" b="1" i="0" u="none" strike="noStrike">
                          <a:solidFill>
                            <a:srgbClr val="000000"/>
                          </a:solidFill>
                          <a:latin typeface="Calibri"/>
                        </a:rPr>
                        <a:t> (OLS)</a:t>
                      </a:r>
                    </a:p>
                  </a:txBody>
                  <a:tcPr marL="6272" marR="6272" marT="627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de-AT" sz="800" b="0" i="0" u="none" strike="noStrike">
                          <a:solidFill>
                            <a:srgbClr val="000000"/>
                          </a:solidFill>
                          <a:latin typeface="Calibri"/>
                        </a:rPr>
                        <a:t>0,13</a:t>
                      </a:r>
                    </a:p>
                  </a:txBody>
                  <a:tcPr marL="6272" marR="6272" marT="627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de-AT" sz="800" b="0" i="0" u="none" strike="noStrike">
                        <a:solidFill>
                          <a:srgbClr val="000000"/>
                        </a:solidFill>
                        <a:latin typeface="Calibri"/>
                      </a:endParaRPr>
                    </a:p>
                  </a:txBody>
                  <a:tcPr marL="6272" marR="6272" marT="6272" marB="0" anchor="b">
                    <a:lnL>
                      <a:noFill/>
                    </a:lnL>
                    <a:lnR>
                      <a:noFill/>
                    </a:lnR>
                    <a:lnT>
                      <a:noFill/>
                    </a:lnT>
                    <a:lnB>
                      <a:noFill/>
                    </a:lnB>
                  </a:tcPr>
                </a:tc>
              </a:tr>
              <a:tr h="131704">
                <a:tc>
                  <a:txBody>
                    <a:bodyPr/>
                    <a:lstStyle/>
                    <a:p>
                      <a:pPr algn="l" fontAlgn="b"/>
                      <a:r>
                        <a:rPr lang="de-AT" sz="800" b="1" i="0" u="none" strike="noStrike">
                          <a:solidFill>
                            <a:srgbClr val="000000"/>
                          </a:solidFill>
                          <a:latin typeface="Calibri"/>
                        </a:rPr>
                        <a:t>JB</a:t>
                      </a:r>
                    </a:p>
                  </a:txBody>
                  <a:tcPr marL="6272" marR="6272" marT="627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de-AT" sz="800" b="0" i="0" u="none" strike="noStrike">
                          <a:solidFill>
                            <a:srgbClr val="000000"/>
                          </a:solidFill>
                          <a:latin typeface="Calibri"/>
                        </a:rPr>
                        <a:t>518323,60</a:t>
                      </a:r>
                    </a:p>
                  </a:txBody>
                  <a:tcPr marL="6272" marR="6272" marT="627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de-AT" sz="800" b="0" i="0" u="none" strike="noStrike">
                          <a:solidFill>
                            <a:srgbClr val="000000"/>
                          </a:solidFill>
                          <a:latin typeface="Calibri"/>
                        </a:rPr>
                        <a:t>0,00</a:t>
                      </a:r>
                    </a:p>
                  </a:txBody>
                  <a:tcPr marL="6272" marR="6272" marT="6272" marB="0" anchor="b">
                    <a:lnL>
                      <a:noFill/>
                    </a:lnL>
                    <a:lnR>
                      <a:noFill/>
                    </a:lnR>
                    <a:lnT>
                      <a:noFill/>
                    </a:lnT>
                    <a:lnB>
                      <a:noFill/>
                    </a:lnB>
                  </a:tcPr>
                </a:tc>
              </a:tr>
              <a:tr h="131704">
                <a:tc>
                  <a:txBody>
                    <a:bodyPr/>
                    <a:lstStyle/>
                    <a:p>
                      <a:pPr algn="l" fontAlgn="b"/>
                      <a:r>
                        <a:rPr lang="de-AT" sz="800" b="1" i="0" u="none" strike="noStrike">
                          <a:solidFill>
                            <a:srgbClr val="000000"/>
                          </a:solidFill>
                          <a:latin typeface="Calibri"/>
                        </a:rPr>
                        <a:t>BP</a:t>
                      </a:r>
                    </a:p>
                  </a:txBody>
                  <a:tcPr marL="6272" marR="6272" marT="627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de-AT" sz="800" b="0" i="0" u="none" strike="noStrike">
                          <a:solidFill>
                            <a:srgbClr val="000000"/>
                          </a:solidFill>
                          <a:latin typeface="Calibri"/>
                        </a:rPr>
                        <a:t>6335,60</a:t>
                      </a:r>
                    </a:p>
                  </a:txBody>
                  <a:tcPr marL="6272" marR="6272" marT="627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de-AT" sz="800" b="0" i="0" u="none" strike="noStrike">
                          <a:solidFill>
                            <a:srgbClr val="000000"/>
                          </a:solidFill>
                          <a:latin typeface="Calibri"/>
                        </a:rPr>
                        <a:t>0,00</a:t>
                      </a:r>
                    </a:p>
                  </a:txBody>
                  <a:tcPr marL="6272" marR="6272" marT="6272" marB="0" anchor="b">
                    <a:lnL>
                      <a:noFill/>
                    </a:lnL>
                    <a:lnR>
                      <a:noFill/>
                    </a:lnR>
                    <a:lnT>
                      <a:noFill/>
                    </a:lnT>
                    <a:lnB>
                      <a:noFill/>
                    </a:lnB>
                  </a:tcPr>
                </a:tc>
              </a:tr>
              <a:tr h="131704">
                <a:tc>
                  <a:txBody>
                    <a:bodyPr/>
                    <a:lstStyle/>
                    <a:p>
                      <a:pPr algn="l" fontAlgn="b"/>
                      <a:r>
                        <a:rPr lang="de-AT" sz="800" b="1" i="0" u="none" strike="noStrike">
                          <a:solidFill>
                            <a:srgbClr val="000000"/>
                          </a:solidFill>
                          <a:latin typeface="Calibri"/>
                        </a:rPr>
                        <a:t>KB</a:t>
                      </a:r>
                    </a:p>
                  </a:txBody>
                  <a:tcPr marL="6272" marR="6272" marT="627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de-AT" sz="800" b="0" i="0" u="none" strike="noStrike">
                          <a:solidFill>
                            <a:srgbClr val="000000"/>
                          </a:solidFill>
                          <a:latin typeface="Calibri"/>
                        </a:rPr>
                        <a:t>666,94</a:t>
                      </a:r>
                    </a:p>
                  </a:txBody>
                  <a:tcPr marL="6272" marR="6272" marT="627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de-AT" sz="800" b="0" i="0" u="none" strike="noStrike">
                          <a:solidFill>
                            <a:srgbClr val="000000"/>
                          </a:solidFill>
                          <a:latin typeface="Calibri"/>
                        </a:rPr>
                        <a:t>0,00</a:t>
                      </a:r>
                    </a:p>
                  </a:txBody>
                  <a:tcPr marL="6272" marR="6272" marT="6272" marB="0" anchor="b">
                    <a:lnL>
                      <a:noFill/>
                    </a:lnL>
                    <a:lnR>
                      <a:noFill/>
                    </a:lnR>
                    <a:lnT>
                      <a:noFill/>
                    </a:lnT>
                    <a:lnB>
                      <a:noFill/>
                    </a:lnB>
                  </a:tcPr>
                </a:tc>
              </a:tr>
              <a:tr h="131704">
                <a:tc>
                  <a:txBody>
                    <a:bodyPr/>
                    <a:lstStyle/>
                    <a:p>
                      <a:pPr algn="l" fontAlgn="b"/>
                      <a:r>
                        <a:rPr lang="de-AT" sz="800" b="1" i="0" u="none" strike="noStrike">
                          <a:solidFill>
                            <a:srgbClr val="000000"/>
                          </a:solidFill>
                          <a:latin typeface="Calibri"/>
                        </a:rPr>
                        <a:t>Moran`s I</a:t>
                      </a:r>
                    </a:p>
                  </a:txBody>
                  <a:tcPr marL="6272" marR="6272" marT="627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de-AT" sz="800" b="0" i="0" u="none" strike="noStrike">
                          <a:solidFill>
                            <a:srgbClr val="000000"/>
                          </a:solidFill>
                          <a:latin typeface="Calibri"/>
                        </a:rPr>
                        <a:t>0,60</a:t>
                      </a:r>
                    </a:p>
                  </a:txBody>
                  <a:tcPr marL="6272" marR="6272" marT="627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de-AT" sz="800" b="0" i="0" u="none" strike="noStrike">
                          <a:solidFill>
                            <a:srgbClr val="000000"/>
                          </a:solidFill>
                          <a:latin typeface="Calibri"/>
                        </a:rPr>
                        <a:t>0,00</a:t>
                      </a:r>
                    </a:p>
                  </a:txBody>
                  <a:tcPr marL="6272" marR="6272" marT="6272" marB="0" anchor="b">
                    <a:lnL>
                      <a:noFill/>
                    </a:lnL>
                    <a:lnR>
                      <a:noFill/>
                    </a:lnR>
                    <a:lnT>
                      <a:noFill/>
                    </a:lnT>
                    <a:lnB>
                      <a:noFill/>
                    </a:lnB>
                  </a:tcPr>
                </a:tc>
              </a:tr>
              <a:tr h="144247">
                <a:tc>
                  <a:txBody>
                    <a:bodyPr/>
                    <a:lstStyle/>
                    <a:p>
                      <a:pPr algn="l" fontAlgn="b"/>
                      <a:r>
                        <a:rPr lang="de-AT" sz="800" b="1" i="0" u="none" strike="noStrike">
                          <a:solidFill>
                            <a:srgbClr val="000000"/>
                          </a:solidFill>
                          <a:latin typeface="Calibri"/>
                        </a:rPr>
                        <a:t>LM</a:t>
                      </a:r>
                      <a:r>
                        <a:rPr lang="de-AT" sz="800" b="1" i="0" u="none" strike="noStrike" baseline="-25000">
                          <a:solidFill>
                            <a:srgbClr val="000000"/>
                          </a:solidFill>
                          <a:latin typeface="Symbol"/>
                        </a:rPr>
                        <a:t>r</a:t>
                      </a:r>
                      <a:endParaRPr lang="de-AT" sz="800" b="1" i="0" u="none" strike="noStrike">
                        <a:solidFill>
                          <a:srgbClr val="000000"/>
                        </a:solidFill>
                        <a:latin typeface="Calibri"/>
                      </a:endParaRPr>
                    </a:p>
                  </a:txBody>
                  <a:tcPr marL="6272" marR="6272" marT="627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de-AT" sz="800" b="0" i="0" u="none" strike="noStrike">
                          <a:solidFill>
                            <a:srgbClr val="000000"/>
                          </a:solidFill>
                          <a:latin typeface="Calibri"/>
                        </a:rPr>
                        <a:t>54,09</a:t>
                      </a:r>
                    </a:p>
                  </a:txBody>
                  <a:tcPr marL="6272" marR="6272" marT="627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de-AT" sz="800" b="0" i="0" u="none" strike="noStrike">
                          <a:solidFill>
                            <a:srgbClr val="000000"/>
                          </a:solidFill>
                          <a:latin typeface="Calibri"/>
                        </a:rPr>
                        <a:t>0,00</a:t>
                      </a:r>
                    </a:p>
                  </a:txBody>
                  <a:tcPr marL="6272" marR="6272" marT="6272" marB="0" anchor="b">
                    <a:lnL>
                      <a:noFill/>
                    </a:lnL>
                    <a:lnR>
                      <a:noFill/>
                    </a:lnR>
                    <a:lnT>
                      <a:noFill/>
                    </a:lnT>
                    <a:lnB>
                      <a:noFill/>
                    </a:lnB>
                  </a:tcPr>
                </a:tc>
              </a:tr>
              <a:tr h="144247">
                <a:tc>
                  <a:txBody>
                    <a:bodyPr/>
                    <a:lstStyle/>
                    <a:p>
                      <a:pPr algn="l" fontAlgn="b"/>
                      <a:r>
                        <a:rPr lang="de-AT" sz="800" b="1" i="0" u="none" strike="noStrike">
                          <a:solidFill>
                            <a:srgbClr val="000000"/>
                          </a:solidFill>
                          <a:latin typeface="Calibri"/>
                        </a:rPr>
                        <a:t>LM</a:t>
                      </a:r>
                      <a:r>
                        <a:rPr lang="de-AT" sz="800" b="1" i="0" u="none" strike="noStrike" baseline="-25000">
                          <a:solidFill>
                            <a:srgbClr val="000000"/>
                          </a:solidFill>
                          <a:latin typeface="Symbol"/>
                        </a:rPr>
                        <a:t>l</a:t>
                      </a:r>
                      <a:endParaRPr lang="de-AT" sz="800" b="1" i="0" u="none" strike="noStrike">
                        <a:solidFill>
                          <a:srgbClr val="000000"/>
                        </a:solidFill>
                        <a:latin typeface="Calibri"/>
                      </a:endParaRPr>
                    </a:p>
                  </a:txBody>
                  <a:tcPr marL="6272" marR="6272" marT="627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de-AT" sz="800" b="0" i="0" u="none" strike="noStrike">
                          <a:solidFill>
                            <a:srgbClr val="000000"/>
                          </a:solidFill>
                          <a:latin typeface="Calibri"/>
                        </a:rPr>
                        <a:t>59,58</a:t>
                      </a:r>
                    </a:p>
                  </a:txBody>
                  <a:tcPr marL="6272" marR="6272" marT="627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de-AT" sz="800" b="0" i="0" u="none" strike="noStrike">
                          <a:solidFill>
                            <a:srgbClr val="000000"/>
                          </a:solidFill>
                          <a:latin typeface="Calibri"/>
                        </a:rPr>
                        <a:t>0,00</a:t>
                      </a:r>
                    </a:p>
                  </a:txBody>
                  <a:tcPr marL="6272" marR="6272" marT="6272" marB="0" anchor="b">
                    <a:lnL>
                      <a:noFill/>
                    </a:lnL>
                    <a:lnR>
                      <a:noFill/>
                    </a:lnR>
                    <a:lnT>
                      <a:noFill/>
                    </a:lnT>
                    <a:lnB>
                      <a:noFill/>
                    </a:lnB>
                  </a:tcPr>
                </a:tc>
              </a:tr>
              <a:tr h="150519">
                <a:tc>
                  <a:txBody>
                    <a:bodyPr/>
                    <a:lstStyle/>
                    <a:p>
                      <a:pPr algn="l" fontAlgn="b"/>
                      <a:r>
                        <a:rPr lang="de-AT" sz="800" b="1" i="0" u="none" strike="noStrike">
                          <a:solidFill>
                            <a:srgbClr val="000000"/>
                          </a:solidFill>
                          <a:latin typeface="Calibri"/>
                        </a:rPr>
                        <a:t>R</a:t>
                      </a:r>
                      <a:r>
                        <a:rPr lang="de-AT" sz="800" b="1" i="0" u="none" strike="noStrike" baseline="30000">
                          <a:solidFill>
                            <a:srgbClr val="000000"/>
                          </a:solidFill>
                          <a:latin typeface="Calibri"/>
                        </a:rPr>
                        <a:t>2</a:t>
                      </a:r>
                      <a:r>
                        <a:rPr lang="de-AT" sz="800" b="1" i="0" u="none" strike="noStrike">
                          <a:solidFill>
                            <a:srgbClr val="000000"/>
                          </a:solidFill>
                          <a:latin typeface="Calibri"/>
                        </a:rPr>
                        <a:t> (LAG)</a:t>
                      </a:r>
                    </a:p>
                  </a:txBody>
                  <a:tcPr marL="6272" marR="6272" marT="627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de-AT" sz="800" b="0" i="0" u="none" strike="noStrike">
                          <a:solidFill>
                            <a:srgbClr val="000000"/>
                          </a:solidFill>
                          <a:latin typeface="Calibri"/>
                        </a:rPr>
                        <a:t>0,66</a:t>
                      </a:r>
                    </a:p>
                  </a:txBody>
                  <a:tcPr marL="6272" marR="6272" marT="627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de-AT" sz="800" b="0" i="0" u="none" strike="noStrike">
                        <a:solidFill>
                          <a:srgbClr val="000000"/>
                        </a:solidFill>
                        <a:latin typeface="Calibri"/>
                      </a:endParaRPr>
                    </a:p>
                  </a:txBody>
                  <a:tcPr marL="6272" marR="6272" marT="6272" marB="0" anchor="b">
                    <a:lnL>
                      <a:noFill/>
                    </a:lnL>
                    <a:lnR>
                      <a:noFill/>
                    </a:lnR>
                    <a:lnT>
                      <a:noFill/>
                    </a:lnT>
                    <a:lnB>
                      <a:noFill/>
                    </a:lnB>
                  </a:tcPr>
                </a:tc>
              </a:tr>
              <a:tr h="150519">
                <a:tc>
                  <a:txBody>
                    <a:bodyPr/>
                    <a:lstStyle/>
                    <a:p>
                      <a:pPr algn="l" fontAlgn="b"/>
                      <a:r>
                        <a:rPr lang="de-AT" sz="800" b="1" i="0" u="none" strike="noStrike">
                          <a:solidFill>
                            <a:srgbClr val="000000"/>
                          </a:solidFill>
                          <a:latin typeface="Calibri"/>
                        </a:rPr>
                        <a:t>R</a:t>
                      </a:r>
                      <a:r>
                        <a:rPr lang="de-AT" sz="800" b="1" i="0" u="none" strike="noStrike" baseline="30000">
                          <a:solidFill>
                            <a:srgbClr val="000000"/>
                          </a:solidFill>
                          <a:latin typeface="Calibri"/>
                        </a:rPr>
                        <a:t>2</a:t>
                      </a:r>
                      <a:r>
                        <a:rPr lang="de-AT" sz="800" b="1" i="0" u="none" strike="noStrike">
                          <a:solidFill>
                            <a:srgbClr val="000000"/>
                          </a:solidFill>
                          <a:latin typeface="Calibri"/>
                        </a:rPr>
                        <a:t> (ERR)</a:t>
                      </a:r>
                    </a:p>
                  </a:txBody>
                  <a:tcPr marL="6272" marR="6272" marT="627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de-AT" sz="800" b="0" i="0" u="none" strike="noStrike">
                          <a:solidFill>
                            <a:srgbClr val="000000"/>
                          </a:solidFill>
                          <a:latin typeface="Calibri"/>
                        </a:rPr>
                        <a:t>0,66</a:t>
                      </a:r>
                    </a:p>
                  </a:txBody>
                  <a:tcPr marL="6272" marR="6272" marT="627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de-AT" sz="800" b="0" i="0" u="none" strike="noStrike">
                        <a:solidFill>
                          <a:srgbClr val="000000"/>
                        </a:solidFill>
                        <a:latin typeface="Calibri"/>
                      </a:endParaRPr>
                    </a:p>
                  </a:txBody>
                  <a:tcPr marL="6272" marR="6272" marT="6272" marB="0" anchor="b">
                    <a:lnL>
                      <a:noFill/>
                    </a:lnL>
                    <a:lnR>
                      <a:noFill/>
                    </a:lnR>
                    <a:lnT>
                      <a:noFill/>
                    </a:lnT>
                    <a:lnB>
                      <a:noFill/>
                    </a:lnB>
                  </a:tcPr>
                </a:tc>
              </a:tr>
              <a:tr h="131704">
                <a:tc>
                  <a:txBody>
                    <a:bodyPr/>
                    <a:lstStyle/>
                    <a:p>
                      <a:pPr algn="l" fontAlgn="b"/>
                      <a:endParaRPr lang="de-AT" sz="800" b="1" i="0" u="none" strike="noStrike">
                        <a:solidFill>
                          <a:srgbClr val="000000"/>
                        </a:solidFill>
                        <a:latin typeface="Calibri"/>
                      </a:endParaRPr>
                    </a:p>
                  </a:txBody>
                  <a:tcPr marL="6272" marR="6272" marT="6272" marB="0" anchor="b">
                    <a:lnL>
                      <a:noFill/>
                    </a:lnL>
                    <a:lnR>
                      <a:noFill/>
                    </a:lnR>
                    <a:lnT>
                      <a:noFill/>
                    </a:lnT>
                    <a:lnB>
                      <a:noFill/>
                    </a:lnB>
                  </a:tcPr>
                </a:tc>
                <a:tc>
                  <a:txBody>
                    <a:bodyPr/>
                    <a:lstStyle/>
                    <a:p>
                      <a:pPr algn="ctr" fontAlgn="b"/>
                      <a:endParaRPr lang="de-AT" sz="800" b="0" i="0" u="none" strike="noStrike">
                        <a:solidFill>
                          <a:srgbClr val="000000"/>
                        </a:solidFill>
                        <a:latin typeface="Calibri"/>
                      </a:endParaRPr>
                    </a:p>
                  </a:txBody>
                  <a:tcPr marL="6272" marR="6272" marT="6272" marB="0" anchor="b">
                    <a:lnL>
                      <a:noFill/>
                    </a:lnL>
                    <a:lnR>
                      <a:noFill/>
                    </a:lnR>
                    <a:lnT>
                      <a:noFill/>
                    </a:lnT>
                    <a:lnB>
                      <a:noFill/>
                    </a:lnB>
                  </a:tcPr>
                </a:tc>
                <a:tc>
                  <a:txBody>
                    <a:bodyPr/>
                    <a:lstStyle/>
                    <a:p>
                      <a:pPr algn="ctr" fontAlgn="b"/>
                      <a:endParaRPr lang="de-AT" sz="800" b="0" i="0" u="none" strike="noStrike">
                        <a:solidFill>
                          <a:srgbClr val="000000"/>
                        </a:solidFill>
                        <a:latin typeface="Calibri"/>
                      </a:endParaRPr>
                    </a:p>
                  </a:txBody>
                  <a:tcPr marL="6272" marR="6272" marT="6272" marB="0" anchor="b">
                    <a:lnL>
                      <a:noFill/>
                    </a:lnL>
                    <a:lnR>
                      <a:noFill/>
                    </a:lnR>
                    <a:lnT>
                      <a:noFill/>
                    </a:lnT>
                    <a:lnB>
                      <a:noFill/>
                    </a:lnB>
                  </a:tcPr>
                </a:tc>
              </a:tr>
              <a:tr h="150519">
                <a:tc>
                  <a:txBody>
                    <a:bodyPr/>
                    <a:lstStyle/>
                    <a:p>
                      <a:pPr algn="l" fontAlgn="b"/>
                      <a:r>
                        <a:rPr lang="de-AT" sz="800" b="1" i="0" u="none" strike="noStrike">
                          <a:solidFill>
                            <a:srgbClr val="000000"/>
                          </a:solidFill>
                          <a:latin typeface="Calibri"/>
                        </a:rPr>
                        <a:t>R</a:t>
                      </a:r>
                      <a:r>
                        <a:rPr lang="de-AT" sz="800" b="1" i="0" u="none" strike="noStrike" baseline="30000">
                          <a:solidFill>
                            <a:srgbClr val="000000"/>
                          </a:solidFill>
                          <a:latin typeface="Calibri"/>
                        </a:rPr>
                        <a:t>2</a:t>
                      </a:r>
                      <a:r>
                        <a:rPr lang="de-AT" sz="800" b="1" i="0" u="none" strike="noStrike">
                          <a:solidFill>
                            <a:srgbClr val="000000"/>
                          </a:solidFill>
                          <a:latin typeface="Calibri"/>
                        </a:rPr>
                        <a:t> (OLS)</a:t>
                      </a:r>
                    </a:p>
                  </a:txBody>
                  <a:tcPr marL="6272" marR="6272" marT="627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de-AT" sz="800" b="0" i="0" u="none" strike="noStrike">
                          <a:solidFill>
                            <a:srgbClr val="000000"/>
                          </a:solidFill>
                          <a:latin typeface="Calibri"/>
                        </a:rPr>
                        <a:t>0,20</a:t>
                      </a:r>
                    </a:p>
                  </a:txBody>
                  <a:tcPr marL="6272" marR="6272" marT="627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de-AT" sz="800" b="0" i="0" u="none" strike="noStrike">
                        <a:solidFill>
                          <a:srgbClr val="000000"/>
                        </a:solidFill>
                        <a:latin typeface="Calibri"/>
                      </a:endParaRPr>
                    </a:p>
                  </a:txBody>
                  <a:tcPr marL="6272" marR="6272" marT="6272" marB="0" anchor="b">
                    <a:lnL>
                      <a:noFill/>
                    </a:lnL>
                    <a:lnR>
                      <a:noFill/>
                    </a:lnR>
                    <a:lnT>
                      <a:noFill/>
                    </a:lnT>
                    <a:lnB>
                      <a:noFill/>
                    </a:lnB>
                  </a:tcPr>
                </a:tc>
              </a:tr>
              <a:tr h="131704">
                <a:tc>
                  <a:txBody>
                    <a:bodyPr/>
                    <a:lstStyle/>
                    <a:p>
                      <a:pPr algn="l" fontAlgn="b"/>
                      <a:r>
                        <a:rPr lang="de-AT" sz="800" b="1" i="0" u="none" strike="noStrike">
                          <a:solidFill>
                            <a:srgbClr val="000000"/>
                          </a:solidFill>
                          <a:latin typeface="Calibri"/>
                        </a:rPr>
                        <a:t>JB</a:t>
                      </a:r>
                    </a:p>
                  </a:txBody>
                  <a:tcPr marL="6272" marR="6272" marT="627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de-AT" sz="800" b="0" i="0" u="none" strike="noStrike">
                          <a:solidFill>
                            <a:srgbClr val="000000"/>
                          </a:solidFill>
                          <a:latin typeface="Calibri"/>
                        </a:rPr>
                        <a:t>768048,60</a:t>
                      </a:r>
                    </a:p>
                  </a:txBody>
                  <a:tcPr marL="6272" marR="6272" marT="627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de-AT" sz="800" b="0" i="0" u="none" strike="noStrike">
                          <a:solidFill>
                            <a:srgbClr val="000000"/>
                          </a:solidFill>
                          <a:latin typeface="Calibri"/>
                        </a:rPr>
                        <a:t>0,00</a:t>
                      </a:r>
                    </a:p>
                  </a:txBody>
                  <a:tcPr marL="6272" marR="6272" marT="6272" marB="0" anchor="b">
                    <a:lnL>
                      <a:noFill/>
                    </a:lnL>
                    <a:lnR>
                      <a:noFill/>
                    </a:lnR>
                    <a:lnT>
                      <a:noFill/>
                    </a:lnT>
                    <a:lnB>
                      <a:noFill/>
                    </a:lnB>
                  </a:tcPr>
                </a:tc>
              </a:tr>
              <a:tr h="131704">
                <a:tc>
                  <a:txBody>
                    <a:bodyPr/>
                    <a:lstStyle/>
                    <a:p>
                      <a:pPr algn="l" fontAlgn="b"/>
                      <a:r>
                        <a:rPr lang="de-AT" sz="800" b="1" i="0" u="none" strike="noStrike">
                          <a:solidFill>
                            <a:srgbClr val="000000"/>
                          </a:solidFill>
                          <a:latin typeface="Calibri"/>
                        </a:rPr>
                        <a:t>BP</a:t>
                      </a:r>
                    </a:p>
                  </a:txBody>
                  <a:tcPr marL="6272" marR="6272" marT="627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de-AT" sz="800" b="0" i="0" u="none" strike="noStrike">
                          <a:solidFill>
                            <a:srgbClr val="000000"/>
                          </a:solidFill>
                          <a:latin typeface="Calibri"/>
                        </a:rPr>
                        <a:t>13908,83</a:t>
                      </a:r>
                    </a:p>
                  </a:txBody>
                  <a:tcPr marL="6272" marR="6272" marT="627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de-AT" sz="800" b="0" i="0" u="none" strike="noStrike">
                          <a:solidFill>
                            <a:srgbClr val="000000"/>
                          </a:solidFill>
                          <a:latin typeface="Calibri"/>
                        </a:rPr>
                        <a:t>0,00</a:t>
                      </a:r>
                    </a:p>
                  </a:txBody>
                  <a:tcPr marL="6272" marR="6272" marT="6272" marB="0" anchor="b">
                    <a:lnL>
                      <a:noFill/>
                    </a:lnL>
                    <a:lnR>
                      <a:noFill/>
                    </a:lnR>
                    <a:lnT>
                      <a:noFill/>
                    </a:lnT>
                    <a:lnB>
                      <a:noFill/>
                    </a:lnB>
                  </a:tcPr>
                </a:tc>
              </a:tr>
              <a:tr h="131704">
                <a:tc>
                  <a:txBody>
                    <a:bodyPr/>
                    <a:lstStyle/>
                    <a:p>
                      <a:pPr algn="l" fontAlgn="b"/>
                      <a:r>
                        <a:rPr lang="de-AT" sz="800" b="1" i="0" u="none" strike="noStrike">
                          <a:solidFill>
                            <a:srgbClr val="000000"/>
                          </a:solidFill>
                          <a:latin typeface="Calibri"/>
                        </a:rPr>
                        <a:t>KB</a:t>
                      </a:r>
                    </a:p>
                  </a:txBody>
                  <a:tcPr marL="6272" marR="6272" marT="627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de-AT" sz="800" b="0" i="0" u="none" strike="noStrike">
                          <a:solidFill>
                            <a:srgbClr val="000000"/>
                          </a:solidFill>
                          <a:latin typeface="Calibri"/>
                        </a:rPr>
                        <a:t>1206,32</a:t>
                      </a:r>
                    </a:p>
                  </a:txBody>
                  <a:tcPr marL="6272" marR="6272" marT="627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de-AT" sz="800" b="0" i="0" u="none" strike="noStrike">
                          <a:solidFill>
                            <a:srgbClr val="000000"/>
                          </a:solidFill>
                          <a:latin typeface="Calibri"/>
                        </a:rPr>
                        <a:t>0,00</a:t>
                      </a:r>
                    </a:p>
                  </a:txBody>
                  <a:tcPr marL="6272" marR="6272" marT="6272" marB="0" anchor="b">
                    <a:lnL>
                      <a:noFill/>
                    </a:lnL>
                    <a:lnR>
                      <a:noFill/>
                    </a:lnR>
                    <a:lnT>
                      <a:noFill/>
                    </a:lnT>
                    <a:lnB>
                      <a:noFill/>
                    </a:lnB>
                  </a:tcPr>
                </a:tc>
              </a:tr>
              <a:tr h="131704">
                <a:tc>
                  <a:txBody>
                    <a:bodyPr/>
                    <a:lstStyle/>
                    <a:p>
                      <a:pPr algn="l" fontAlgn="b"/>
                      <a:r>
                        <a:rPr lang="de-AT" sz="800" b="1" i="0" u="none" strike="noStrike">
                          <a:solidFill>
                            <a:srgbClr val="000000"/>
                          </a:solidFill>
                          <a:latin typeface="Calibri"/>
                        </a:rPr>
                        <a:t>Moran`s I</a:t>
                      </a:r>
                    </a:p>
                  </a:txBody>
                  <a:tcPr marL="6272" marR="6272" marT="627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de-AT" sz="800" b="0" i="0" u="none" strike="noStrike">
                          <a:solidFill>
                            <a:srgbClr val="000000"/>
                          </a:solidFill>
                          <a:latin typeface="Calibri"/>
                        </a:rPr>
                        <a:t>0,48</a:t>
                      </a:r>
                    </a:p>
                  </a:txBody>
                  <a:tcPr marL="6272" marR="6272" marT="627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de-AT" sz="800" b="0" i="0" u="none" strike="noStrike">
                          <a:solidFill>
                            <a:srgbClr val="000000"/>
                          </a:solidFill>
                          <a:latin typeface="Calibri"/>
                        </a:rPr>
                        <a:t>0,00</a:t>
                      </a:r>
                    </a:p>
                  </a:txBody>
                  <a:tcPr marL="6272" marR="6272" marT="6272" marB="0" anchor="b">
                    <a:lnL>
                      <a:noFill/>
                    </a:lnL>
                    <a:lnR>
                      <a:noFill/>
                    </a:lnR>
                    <a:lnT>
                      <a:noFill/>
                    </a:lnT>
                    <a:lnB>
                      <a:noFill/>
                    </a:lnB>
                  </a:tcPr>
                </a:tc>
              </a:tr>
              <a:tr h="144247">
                <a:tc>
                  <a:txBody>
                    <a:bodyPr/>
                    <a:lstStyle/>
                    <a:p>
                      <a:pPr algn="l" fontAlgn="b"/>
                      <a:r>
                        <a:rPr lang="de-AT" sz="800" b="1" i="0" u="none" strike="noStrike">
                          <a:solidFill>
                            <a:srgbClr val="000000"/>
                          </a:solidFill>
                          <a:latin typeface="Calibri"/>
                        </a:rPr>
                        <a:t>LM</a:t>
                      </a:r>
                      <a:r>
                        <a:rPr lang="de-AT" sz="800" b="1" i="0" u="none" strike="noStrike" baseline="-25000">
                          <a:solidFill>
                            <a:srgbClr val="000000"/>
                          </a:solidFill>
                          <a:latin typeface="Symbol"/>
                        </a:rPr>
                        <a:t>r</a:t>
                      </a:r>
                      <a:endParaRPr lang="de-AT" sz="800" b="1" i="0" u="none" strike="noStrike">
                        <a:solidFill>
                          <a:srgbClr val="000000"/>
                        </a:solidFill>
                        <a:latin typeface="Calibri"/>
                      </a:endParaRPr>
                    </a:p>
                  </a:txBody>
                  <a:tcPr marL="6272" marR="6272" marT="627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de-AT" sz="800" b="0" i="0" u="none" strike="noStrike">
                          <a:solidFill>
                            <a:srgbClr val="000000"/>
                          </a:solidFill>
                          <a:latin typeface="Calibri"/>
                        </a:rPr>
                        <a:t>4886,62</a:t>
                      </a:r>
                    </a:p>
                  </a:txBody>
                  <a:tcPr marL="6272" marR="6272" marT="627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de-AT" sz="800" b="0" i="0" u="none" strike="noStrike">
                          <a:solidFill>
                            <a:srgbClr val="000000"/>
                          </a:solidFill>
                          <a:latin typeface="Calibri"/>
                        </a:rPr>
                        <a:t>0,00</a:t>
                      </a:r>
                    </a:p>
                  </a:txBody>
                  <a:tcPr marL="6272" marR="6272" marT="6272" marB="0" anchor="b">
                    <a:lnL>
                      <a:noFill/>
                    </a:lnL>
                    <a:lnR>
                      <a:noFill/>
                    </a:lnR>
                    <a:lnT>
                      <a:noFill/>
                    </a:lnT>
                    <a:lnB>
                      <a:noFill/>
                    </a:lnB>
                  </a:tcPr>
                </a:tc>
              </a:tr>
              <a:tr h="144247">
                <a:tc>
                  <a:txBody>
                    <a:bodyPr/>
                    <a:lstStyle/>
                    <a:p>
                      <a:pPr algn="l" fontAlgn="b"/>
                      <a:r>
                        <a:rPr lang="de-AT" sz="800" b="1" i="0" u="none" strike="noStrike">
                          <a:solidFill>
                            <a:srgbClr val="000000"/>
                          </a:solidFill>
                          <a:latin typeface="Calibri"/>
                        </a:rPr>
                        <a:t>LM</a:t>
                      </a:r>
                      <a:r>
                        <a:rPr lang="de-AT" sz="800" b="1" i="0" u="none" strike="noStrike" baseline="-25000">
                          <a:solidFill>
                            <a:srgbClr val="000000"/>
                          </a:solidFill>
                          <a:latin typeface="Symbol"/>
                        </a:rPr>
                        <a:t>l</a:t>
                      </a:r>
                      <a:endParaRPr lang="de-AT" sz="800" b="1" i="0" u="none" strike="noStrike">
                        <a:solidFill>
                          <a:srgbClr val="000000"/>
                        </a:solidFill>
                        <a:latin typeface="Calibri"/>
                      </a:endParaRPr>
                    </a:p>
                  </a:txBody>
                  <a:tcPr marL="6272" marR="6272" marT="627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de-AT" sz="800" b="0" i="0" u="none" strike="noStrike">
                          <a:solidFill>
                            <a:srgbClr val="000000"/>
                          </a:solidFill>
                          <a:latin typeface="Calibri"/>
                        </a:rPr>
                        <a:t>204,35</a:t>
                      </a:r>
                    </a:p>
                  </a:txBody>
                  <a:tcPr marL="6272" marR="6272" marT="627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de-AT" sz="800" b="0" i="0" u="none" strike="noStrike">
                          <a:solidFill>
                            <a:srgbClr val="000000"/>
                          </a:solidFill>
                          <a:latin typeface="Calibri"/>
                        </a:rPr>
                        <a:t>0,00</a:t>
                      </a:r>
                    </a:p>
                  </a:txBody>
                  <a:tcPr marL="6272" marR="6272" marT="6272" marB="0" anchor="b">
                    <a:lnL>
                      <a:noFill/>
                    </a:lnL>
                    <a:lnR>
                      <a:noFill/>
                    </a:lnR>
                    <a:lnT>
                      <a:noFill/>
                    </a:lnT>
                    <a:lnB>
                      <a:noFill/>
                    </a:lnB>
                  </a:tcPr>
                </a:tc>
              </a:tr>
              <a:tr h="150519">
                <a:tc>
                  <a:txBody>
                    <a:bodyPr/>
                    <a:lstStyle/>
                    <a:p>
                      <a:pPr algn="l" fontAlgn="b"/>
                      <a:r>
                        <a:rPr lang="de-AT" sz="800" b="1" i="0" u="none" strike="noStrike">
                          <a:solidFill>
                            <a:srgbClr val="000000"/>
                          </a:solidFill>
                          <a:latin typeface="Calibri"/>
                        </a:rPr>
                        <a:t>R</a:t>
                      </a:r>
                      <a:r>
                        <a:rPr lang="de-AT" sz="800" b="1" i="0" u="none" strike="noStrike" baseline="30000">
                          <a:solidFill>
                            <a:srgbClr val="000000"/>
                          </a:solidFill>
                          <a:latin typeface="Calibri"/>
                        </a:rPr>
                        <a:t>2</a:t>
                      </a:r>
                      <a:r>
                        <a:rPr lang="de-AT" sz="800" b="1" i="0" u="none" strike="noStrike">
                          <a:solidFill>
                            <a:srgbClr val="000000"/>
                          </a:solidFill>
                          <a:latin typeface="Calibri"/>
                        </a:rPr>
                        <a:t> (LAG)</a:t>
                      </a:r>
                    </a:p>
                  </a:txBody>
                  <a:tcPr marL="6272" marR="6272" marT="627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de-AT" sz="800" b="0" i="0" u="none" strike="noStrike">
                          <a:solidFill>
                            <a:srgbClr val="000000"/>
                          </a:solidFill>
                          <a:latin typeface="Calibri"/>
                        </a:rPr>
                        <a:t>0,66</a:t>
                      </a:r>
                    </a:p>
                  </a:txBody>
                  <a:tcPr marL="6272" marR="6272" marT="627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de-AT" sz="800" b="0" i="0" u="none" strike="noStrike">
                        <a:solidFill>
                          <a:srgbClr val="000000"/>
                        </a:solidFill>
                        <a:latin typeface="Calibri"/>
                      </a:endParaRPr>
                    </a:p>
                  </a:txBody>
                  <a:tcPr marL="6272" marR="6272" marT="6272" marB="0" anchor="b">
                    <a:lnL>
                      <a:noFill/>
                    </a:lnL>
                    <a:lnR>
                      <a:noFill/>
                    </a:lnR>
                    <a:lnT>
                      <a:noFill/>
                    </a:lnT>
                    <a:lnB>
                      <a:noFill/>
                    </a:lnB>
                  </a:tcPr>
                </a:tc>
              </a:tr>
              <a:tr h="150519">
                <a:tc>
                  <a:txBody>
                    <a:bodyPr/>
                    <a:lstStyle/>
                    <a:p>
                      <a:pPr algn="l" fontAlgn="b"/>
                      <a:r>
                        <a:rPr lang="de-AT" sz="800" b="1" i="0" u="none" strike="noStrike">
                          <a:solidFill>
                            <a:srgbClr val="000000"/>
                          </a:solidFill>
                          <a:latin typeface="Calibri"/>
                        </a:rPr>
                        <a:t>R</a:t>
                      </a:r>
                      <a:r>
                        <a:rPr lang="de-AT" sz="800" b="1" i="0" u="none" strike="noStrike" baseline="30000">
                          <a:solidFill>
                            <a:srgbClr val="000000"/>
                          </a:solidFill>
                          <a:latin typeface="Calibri"/>
                        </a:rPr>
                        <a:t>2</a:t>
                      </a:r>
                      <a:r>
                        <a:rPr lang="de-AT" sz="800" b="1" i="0" u="none" strike="noStrike">
                          <a:solidFill>
                            <a:srgbClr val="000000"/>
                          </a:solidFill>
                          <a:latin typeface="Calibri"/>
                        </a:rPr>
                        <a:t> (ERR)</a:t>
                      </a:r>
                    </a:p>
                  </a:txBody>
                  <a:tcPr marL="6272" marR="6272" marT="627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de-AT" sz="800" b="0" i="0" u="none" strike="noStrike">
                          <a:solidFill>
                            <a:srgbClr val="000000"/>
                          </a:solidFill>
                          <a:latin typeface="Calibri"/>
                        </a:rPr>
                        <a:t>0,66</a:t>
                      </a:r>
                    </a:p>
                  </a:txBody>
                  <a:tcPr marL="6272" marR="6272" marT="627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de-AT" sz="800" b="0" i="0" u="none" strike="noStrike">
                        <a:solidFill>
                          <a:srgbClr val="000000"/>
                        </a:solidFill>
                        <a:latin typeface="Calibri"/>
                      </a:endParaRPr>
                    </a:p>
                  </a:txBody>
                  <a:tcPr marL="6272" marR="6272" marT="6272" marB="0" anchor="b">
                    <a:lnL>
                      <a:noFill/>
                    </a:lnL>
                    <a:lnR>
                      <a:noFill/>
                    </a:lnR>
                    <a:lnT>
                      <a:noFill/>
                    </a:lnT>
                    <a:lnB>
                      <a:noFill/>
                    </a:lnB>
                  </a:tcPr>
                </a:tc>
              </a:tr>
              <a:tr h="131704">
                <a:tc>
                  <a:txBody>
                    <a:bodyPr/>
                    <a:lstStyle/>
                    <a:p>
                      <a:pPr algn="l" fontAlgn="b"/>
                      <a:endParaRPr lang="de-AT" sz="800" b="1" i="0" u="none" strike="noStrike">
                        <a:solidFill>
                          <a:srgbClr val="000000"/>
                        </a:solidFill>
                        <a:latin typeface="Calibri"/>
                      </a:endParaRPr>
                    </a:p>
                  </a:txBody>
                  <a:tcPr marL="6272" marR="6272" marT="6272" marB="0" anchor="b">
                    <a:lnL>
                      <a:noFill/>
                    </a:lnL>
                    <a:lnR>
                      <a:noFill/>
                    </a:lnR>
                    <a:lnT>
                      <a:noFill/>
                    </a:lnT>
                    <a:lnB>
                      <a:noFill/>
                    </a:lnB>
                  </a:tcPr>
                </a:tc>
                <a:tc>
                  <a:txBody>
                    <a:bodyPr/>
                    <a:lstStyle/>
                    <a:p>
                      <a:pPr algn="ctr" fontAlgn="b"/>
                      <a:endParaRPr lang="de-AT" sz="800" b="0" i="0" u="none" strike="noStrike">
                        <a:solidFill>
                          <a:srgbClr val="000000"/>
                        </a:solidFill>
                        <a:latin typeface="Calibri"/>
                      </a:endParaRPr>
                    </a:p>
                  </a:txBody>
                  <a:tcPr marL="6272" marR="6272" marT="6272" marB="0" anchor="b">
                    <a:lnL>
                      <a:noFill/>
                    </a:lnL>
                    <a:lnR>
                      <a:noFill/>
                    </a:lnR>
                    <a:lnT>
                      <a:noFill/>
                    </a:lnT>
                    <a:lnB>
                      <a:noFill/>
                    </a:lnB>
                  </a:tcPr>
                </a:tc>
                <a:tc>
                  <a:txBody>
                    <a:bodyPr/>
                    <a:lstStyle/>
                    <a:p>
                      <a:pPr algn="ctr" fontAlgn="b"/>
                      <a:endParaRPr lang="de-AT" sz="800" b="0" i="0" u="none" strike="noStrike">
                        <a:solidFill>
                          <a:srgbClr val="000000"/>
                        </a:solidFill>
                        <a:latin typeface="Calibri"/>
                      </a:endParaRPr>
                    </a:p>
                  </a:txBody>
                  <a:tcPr marL="6272" marR="6272" marT="6272" marB="0" anchor="b">
                    <a:lnL>
                      <a:noFill/>
                    </a:lnL>
                    <a:lnR>
                      <a:noFill/>
                    </a:lnR>
                    <a:lnT>
                      <a:noFill/>
                    </a:lnT>
                    <a:lnB>
                      <a:noFill/>
                    </a:lnB>
                  </a:tcPr>
                </a:tc>
              </a:tr>
              <a:tr h="150519">
                <a:tc>
                  <a:txBody>
                    <a:bodyPr/>
                    <a:lstStyle/>
                    <a:p>
                      <a:pPr algn="l" fontAlgn="b"/>
                      <a:r>
                        <a:rPr lang="de-AT" sz="800" b="1" i="0" u="none" strike="noStrike">
                          <a:solidFill>
                            <a:srgbClr val="000000"/>
                          </a:solidFill>
                          <a:latin typeface="Calibri"/>
                        </a:rPr>
                        <a:t>R</a:t>
                      </a:r>
                      <a:r>
                        <a:rPr lang="de-AT" sz="800" b="1" i="0" u="none" strike="noStrike" baseline="30000">
                          <a:solidFill>
                            <a:srgbClr val="000000"/>
                          </a:solidFill>
                          <a:latin typeface="Calibri"/>
                        </a:rPr>
                        <a:t>2</a:t>
                      </a:r>
                      <a:r>
                        <a:rPr lang="de-AT" sz="800" b="1" i="0" u="none" strike="noStrike">
                          <a:solidFill>
                            <a:srgbClr val="000000"/>
                          </a:solidFill>
                          <a:latin typeface="Calibri"/>
                        </a:rPr>
                        <a:t> (OLS)</a:t>
                      </a:r>
                    </a:p>
                  </a:txBody>
                  <a:tcPr marL="6272" marR="6272" marT="627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de-AT" sz="800" b="0" i="0" u="none" strike="noStrike">
                          <a:solidFill>
                            <a:srgbClr val="000000"/>
                          </a:solidFill>
                          <a:latin typeface="Calibri"/>
                        </a:rPr>
                        <a:t>0,23</a:t>
                      </a:r>
                    </a:p>
                  </a:txBody>
                  <a:tcPr marL="6272" marR="6272" marT="627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de-AT" sz="800" b="0" i="0" u="none" strike="noStrike">
                        <a:solidFill>
                          <a:srgbClr val="000000"/>
                        </a:solidFill>
                        <a:latin typeface="Calibri"/>
                      </a:endParaRPr>
                    </a:p>
                  </a:txBody>
                  <a:tcPr marL="6272" marR="6272" marT="6272" marB="0" anchor="b">
                    <a:lnL>
                      <a:noFill/>
                    </a:lnL>
                    <a:lnR>
                      <a:noFill/>
                    </a:lnR>
                    <a:lnT>
                      <a:noFill/>
                    </a:lnT>
                    <a:lnB>
                      <a:noFill/>
                    </a:lnB>
                  </a:tcPr>
                </a:tc>
              </a:tr>
              <a:tr h="131704">
                <a:tc>
                  <a:txBody>
                    <a:bodyPr/>
                    <a:lstStyle/>
                    <a:p>
                      <a:pPr algn="l" fontAlgn="b"/>
                      <a:r>
                        <a:rPr lang="de-AT" sz="800" b="1" i="0" u="none" strike="noStrike">
                          <a:solidFill>
                            <a:srgbClr val="000000"/>
                          </a:solidFill>
                          <a:latin typeface="Calibri"/>
                        </a:rPr>
                        <a:t>JB</a:t>
                      </a:r>
                    </a:p>
                  </a:txBody>
                  <a:tcPr marL="6272" marR="6272" marT="627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de-AT" sz="800" b="0" i="0" u="none" strike="noStrike">
                          <a:solidFill>
                            <a:srgbClr val="000000"/>
                          </a:solidFill>
                          <a:latin typeface="Calibri"/>
                        </a:rPr>
                        <a:t>757528,20</a:t>
                      </a:r>
                    </a:p>
                  </a:txBody>
                  <a:tcPr marL="6272" marR="6272" marT="627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de-AT" sz="800" b="0" i="0" u="none" strike="noStrike">
                          <a:solidFill>
                            <a:srgbClr val="000000"/>
                          </a:solidFill>
                          <a:latin typeface="Calibri"/>
                        </a:rPr>
                        <a:t>0,00</a:t>
                      </a:r>
                    </a:p>
                  </a:txBody>
                  <a:tcPr marL="6272" marR="6272" marT="6272" marB="0" anchor="b">
                    <a:lnL>
                      <a:noFill/>
                    </a:lnL>
                    <a:lnR>
                      <a:noFill/>
                    </a:lnR>
                    <a:lnT>
                      <a:noFill/>
                    </a:lnT>
                    <a:lnB>
                      <a:noFill/>
                    </a:lnB>
                  </a:tcPr>
                </a:tc>
              </a:tr>
              <a:tr h="131704">
                <a:tc>
                  <a:txBody>
                    <a:bodyPr/>
                    <a:lstStyle/>
                    <a:p>
                      <a:pPr algn="l" fontAlgn="b"/>
                      <a:r>
                        <a:rPr lang="de-AT" sz="800" b="1" i="0" u="none" strike="noStrike">
                          <a:solidFill>
                            <a:srgbClr val="000000"/>
                          </a:solidFill>
                          <a:latin typeface="Calibri"/>
                        </a:rPr>
                        <a:t>BP</a:t>
                      </a:r>
                    </a:p>
                  </a:txBody>
                  <a:tcPr marL="6272" marR="6272" marT="627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de-AT" sz="800" b="0" i="0" u="none" strike="noStrike">
                          <a:solidFill>
                            <a:srgbClr val="000000"/>
                          </a:solidFill>
                          <a:latin typeface="Calibri"/>
                        </a:rPr>
                        <a:t>14758,21</a:t>
                      </a:r>
                    </a:p>
                  </a:txBody>
                  <a:tcPr marL="6272" marR="6272" marT="627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de-AT" sz="800" b="0" i="0" u="none" strike="noStrike">
                          <a:solidFill>
                            <a:srgbClr val="000000"/>
                          </a:solidFill>
                          <a:latin typeface="Calibri"/>
                        </a:rPr>
                        <a:t>0,00</a:t>
                      </a:r>
                    </a:p>
                  </a:txBody>
                  <a:tcPr marL="6272" marR="6272" marT="6272" marB="0" anchor="b">
                    <a:lnL>
                      <a:noFill/>
                    </a:lnL>
                    <a:lnR>
                      <a:noFill/>
                    </a:lnR>
                    <a:lnT>
                      <a:noFill/>
                    </a:lnT>
                    <a:lnB>
                      <a:noFill/>
                    </a:lnB>
                  </a:tcPr>
                </a:tc>
              </a:tr>
              <a:tr h="131704">
                <a:tc>
                  <a:txBody>
                    <a:bodyPr/>
                    <a:lstStyle/>
                    <a:p>
                      <a:pPr algn="l" fontAlgn="b"/>
                      <a:r>
                        <a:rPr lang="de-AT" sz="800" b="1" i="0" u="none" strike="noStrike">
                          <a:solidFill>
                            <a:srgbClr val="000000"/>
                          </a:solidFill>
                          <a:latin typeface="Calibri"/>
                        </a:rPr>
                        <a:t>KB</a:t>
                      </a:r>
                    </a:p>
                  </a:txBody>
                  <a:tcPr marL="6272" marR="6272" marT="627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de-AT" sz="800" b="0" i="0" u="none" strike="noStrike">
                          <a:solidFill>
                            <a:srgbClr val="000000"/>
                          </a:solidFill>
                          <a:latin typeface="Calibri"/>
                        </a:rPr>
                        <a:t>1286,32</a:t>
                      </a:r>
                    </a:p>
                  </a:txBody>
                  <a:tcPr marL="6272" marR="6272" marT="627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de-AT" sz="800" b="0" i="0" u="none" strike="noStrike">
                          <a:solidFill>
                            <a:srgbClr val="000000"/>
                          </a:solidFill>
                          <a:latin typeface="Calibri"/>
                        </a:rPr>
                        <a:t>0,00</a:t>
                      </a:r>
                    </a:p>
                  </a:txBody>
                  <a:tcPr marL="6272" marR="6272" marT="6272" marB="0" anchor="b">
                    <a:lnL>
                      <a:noFill/>
                    </a:lnL>
                    <a:lnR>
                      <a:noFill/>
                    </a:lnR>
                    <a:lnT>
                      <a:noFill/>
                    </a:lnT>
                    <a:lnB>
                      <a:noFill/>
                    </a:lnB>
                  </a:tcPr>
                </a:tc>
              </a:tr>
              <a:tr h="131704">
                <a:tc>
                  <a:txBody>
                    <a:bodyPr/>
                    <a:lstStyle/>
                    <a:p>
                      <a:pPr algn="l" fontAlgn="b"/>
                      <a:r>
                        <a:rPr lang="de-AT" sz="800" b="1" i="0" u="none" strike="noStrike">
                          <a:solidFill>
                            <a:srgbClr val="000000"/>
                          </a:solidFill>
                          <a:latin typeface="Calibri"/>
                        </a:rPr>
                        <a:t>Moran`s I</a:t>
                      </a:r>
                    </a:p>
                  </a:txBody>
                  <a:tcPr marL="6272" marR="6272" marT="627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de-AT" sz="800" b="0" i="0" u="none" strike="noStrike">
                          <a:solidFill>
                            <a:srgbClr val="000000"/>
                          </a:solidFill>
                          <a:latin typeface="Calibri"/>
                        </a:rPr>
                        <a:t>0,50</a:t>
                      </a:r>
                    </a:p>
                  </a:txBody>
                  <a:tcPr marL="6272" marR="6272" marT="627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de-AT" sz="800" b="0" i="0" u="none" strike="noStrike">
                          <a:solidFill>
                            <a:srgbClr val="000000"/>
                          </a:solidFill>
                          <a:latin typeface="Calibri"/>
                        </a:rPr>
                        <a:t>0,00</a:t>
                      </a:r>
                    </a:p>
                  </a:txBody>
                  <a:tcPr marL="6272" marR="6272" marT="6272" marB="0" anchor="b">
                    <a:lnL>
                      <a:noFill/>
                    </a:lnL>
                    <a:lnR>
                      <a:noFill/>
                    </a:lnR>
                    <a:lnT>
                      <a:noFill/>
                    </a:lnT>
                    <a:lnB>
                      <a:noFill/>
                    </a:lnB>
                  </a:tcPr>
                </a:tc>
              </a:tr>
              <a:tr h="144247">
                <a:tc>
                  <a:txBody>
                    <a:bodyPr/>
                    <a:lstStyle/>
                    <a:p>
                      <a:pPr algn="l" fontAlgn="b"/>
                      <a:r>
                        <a:rPr lang="de-AT" sz="800" b="1" i="0" u="none" strike="noStrike">
                          <a:solidFill>
                            <a:srgbClr val="000000"/>
                          </a:solidFill>
                          <a:latin typeface="Calibri"/>
                        </a:rPr>
                        <a:t>LM</a:t>
                      </a:r>
                      <a:r>
                        <a:rPr lang="de-AT" sz="800" b="1" i="0" u="none" strike="noStrike" baseline="-25000">
                          <a:solidFill>
                            <a:srgbClr val="000000"/>
                          </a:solidFill>
                          <a:latin typeface="Symbol"/>
                        </a:rPr>
                        <a:t>r</a:t>
                      </a:r>
                      <a:endParaRPr lang="de-AT" sz="800" b="1" i="0" u="none" strike="noStrike">
                        <a:solidFill>
                          <a:srgbClr val="000000"/>
                        </a:solidFill>
                        <a:latin typeface="Calibri"/>
                      </a:endParaRPr>
                    </a:p>
                  </a:txBody>
                  <a:tcPr marL="6272" marR="6272" marT="627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de-AT" sz="800" b="0" i="0" u="none" strike="noStrike">
                          <a:solidFill>
                            <a:srgbClr val="000000"/>
                          </a:solidFill>
                          <a:latin typeface="Calibri"/>
                        </a:rPr>
                        <a:t>3951,05</a:t>
                      </a:r>
                    </a:p>
                  </a:txBody>
                  <a:tcPr marL="6272" marR="6272" marT="627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de-AT" sz="800" b="0" i="0" u="none" strike="noStrike">
                          <a:solidFill>
                            <a:srgbClr val="000000"/>
                          </a:solidFill>
                          <a:latin typeface="Calibri"/>
                        </a:rPr>
                        <a:t>0,00</a:t>
                      </a:r>
                    </a:p>
                  </a:txBody>
                  <a:tcPr marL="6272" marR="6272" marT="6272" marB="0" anchor="b">
                    <a:lnL>
                      <a:noFill/>
                    </a:lnL>
                    <a:lnR>
                      <a:noFill/>
                    </a:lnR>
                    <a:lnT>
                      <a:noFill/>
                    </a:lnT>
                    <a:lnB>
                      <a:noFill/>
                    </a:lnB>
                  </a:tcPr>
                </a:tc>
              </a:tr>
              <a:tr h="144247">
                <a:tc>
                  <a:txBody>
                    <a:bodyPr/>
                    <a:lstStyle/>
                    <a:p>
                      <a:pPr algn="l" fontAlgn="b"/>
                      <a:r>
                        <a:rPr lang="de-AT" sz="800" b="1" i="0" u="none" strike="noStrike">
                          <a:solidFill>
                            <a:srgbClr val="000000"/>
                          </a:solidFill>
                          <a:latin typeface="Calibri"/>
                        </a:rPr>
                        <a:t>LM</a:t>
                      </a:r>
                      <a:r>
                        <a:rPr lang="de-AT" sz="800" b="1" i="0" u="none" strike="noStrike" baseline="-25000">
                          <a:solidFill>
                            <a:srgbClr val="000000"/>
                          </a:solidFill>
                          <a:latin typeface="Symbol"/>
                        </a:rPr>
                        <a:t>l</a:t>
                      </a:r>
                      <a:endParaRPr lang="de-AT" sz="800" b="1" i="0" u="none" strike="noStrike">
                        <a:solidFill>
                          <a:srgbClr val="000000"/>
                        </a:solidFill>
                        <a:latin typeface="Calibri"/>
                      </a:endParaRPr>
                    </a:p>
                  </a:txBody>
                  <a:tcPr marL="6272" marR="6272" marT="627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de-AT" sz="800" b="0" i="0" u="none" strike="noStrike">
                          <a:solidFill>
                            <a:srgbClr val="000000"/>
                          </a:solidFill>
                          <a:latin typeface="Calibri"/>
                        </a:rPr>
                        <a:t>2,98</a:t>
                      </a:r>
                    </a:p>
                  </a:txBody>
                  <a:tcPr marL="6272" marR="6272" marT="627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de-AT" sz="800" b="0" i="0" u="none" strike="noStrike">
                          <a:solidFill>
                            <a:srgbClr val="000000"/>
                          </a:solidFill>
                          <a:latin typeface="Calibri"/>
                        </a:rPr>
                        <a:t>0,08</a:t>
                      </a:r>
                    </a:p>
                  </a:txBody>
                  <a:tcPr marL="6272" marR="6272" marT="6272" marB="0" anchor="b">
                    <a:lnL>
                      <a:noFill/>
                    </a:lnL>
                    <a:lnR>
                      <a:noFill/>
                    </a:lnR>
                    <a:lnT>
                      <a:noFill/>
                    </a:lnT>
                    <a:lnB>
                      <a:noFill/>
                    </a:lnB>
                  </a:tcPr>
                </a:tc>
              </a:tr>
              <a:tr h="150519">
                <a:tc>
                  <a:txBody>
                    <a:bodyPr/>
                    <a:lstStyle/>
                    <a:p>
                      <a:pPr algn="l" fontAlgn="b"/>
                      <a:r>
                        <a:rPr lang="de-AT" sz="800" b="1" i="0" u="none" strike="noStrike">
                          <a:solidFill>
                            <a:srgbClr val="000000"/>
                          </a:solidFill>
                          <a:latin typeface="Calibri"/>
                        </a:rPr>
                        <a:t>R</a:t>
                      </a:r>
                      <a:r>
                        <a:rPr lang="de-AT" sz="800" b="1" i="0" u="none" strike="noStrike" baseline="30000">
                          <a:solidFill>
                            <a:srgbClr val="000000"/>
                          </a:solidFill>
                          <a:latin typeface="Calibri"/>
                        </a:rPr>
                        <a:t>2</a:t>
                      </a:r>
                      <a:r>
                        <a:rPr lang="de-AT" sz="800" b="1" i="0" u="none" strike="noStrike">
                          <a:solidFill>
                            <a:srgbClr val="000000"/>
                          </a:solidFill>
                          <a:latin typeface="Calibri"/>
                        </a:rPr>
                        <a:t> (LAG)</a:t>
                      </a:r>
                    </a:p>
                  </a:txBody>
                  <a:tcPr marL="6272" marR="6272" marT="627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de-AT" sz="800" b="0" i="0" u="none" strike="noStrike">
                          <a:solidFill>
                            <a:srgbClr val="000000"/>
                          </a:solidFill>
                          <a:latin typeface="Calibri"/>
                        </a:rPr>
                        <a:t>0,66</a:t>
                      </a:r>
                    </a:p>
                  </a:txBody>
                  <a:tcPr marL="6272" marR="6272" marT="627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de-AT" sz="800" b="0" i="0" u="none" strike="noStrike">
                        <a:solidFill>
                          <a:srgbClr val="000000"/>
                        </a:solidFill>
                        <a:latin typeface="Calibri"/>
                      </a:endParaRPr>
                    </a:p>
                  </a:txBody>
                  <a:tcPr marL="6272" marR="6272" marT="6272" marB="0" anchor="b">
                    <a:lnL>
                      <a:noFill/>
                    </a:lnL>
                    <a:lnR>
                      <a:noFill/>
                    </a:lnR>
                    <a:lnT>
                      <a:noFill/>
                    </a:lnT>
                    <a:lnB>
                      <a:noFill/>
                    </a:lnB>
                  </a:tcPr>
                </a:tc>
              </a:tr>
              <a:tr h="150519">
                <a:tc>
                  <a:txBody>
                    <a:bodyPr/>
                    <a:lstStyle/>
                    <a:p>
                      <a:pPr algn="l" fontAlgn="b"/>
                      <a:r>
                        <a:rPr lang="de-AT" sz="800" b="1" i="0" u="none" strike="noStrike">
                          <a:solidFill>
                            <a:srgbClr val="000000"/>
                          </a:solidFill>
                          <a:latin typeface="Calibri"/>
                        </a:rPr>
                        <a:t>R</a:t>
                      </a:r>
                      <a:r>
                        <a:rPr lang="de-AT" sz="800" b="1" i="0" u="none" strike="noStrike" baseline="30000">
                          <a:solidFill>
                            <a:srgbClr val="000000"/>
                          </a:solidFill>
                          <a:latin typeface="Calibri"/>
                        </a:rPr>
                        <a:t>2</a:t>
                      </a:r>
                      <a:r>
                        <a:rPr lang="de-AT" sz="800" b="1" i="0" u="none" strike="noStrike">
                          <a:solidFill>
                            <a:srgbClr val="000000"/>
                          </a:solidFill>
                          <a:latin typeface="Calibri"/>
                        </a:rPr>
                        <a:t> (ERR)</a:t>
                      </a:r>
                    </a:p>
                  </a:txBody>
                  <a:tcPr marL="6272" marR="6272" marT="627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de-AT" sz="800" b="0" i="0" u="none" strike="noStrike">
                          <a:solidFill>
                            <a:srgbClr val="000000"/>
                          </a:solidFill>
                          <a:latin typeface="Calibri"/>
                        </a:rPr>
                        <a:t>0,66</a:t>
                      </a:r>
                    </a:p>
                  </a:txBody>
                  <a:tcPr marL="6272" marR="6272" marT="627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de-AT" sz="800" b="0" i="0" u="none" strike="noStrike" dirty="0">
                        <a:solidFill>
                          <a:srgbClr val="000000"/>
                        </a:solidFill>
                        <a:latin typeface="Calibri"/>
                      </a:endParaRPr>
                    </a:p>
                  </a:txBody>
                  <a:tcPr marL="6272" marR="6272" marT="6272" marB="0" anchor="b">
                    <a:lnL>
                      <a:noFill/>
                    </a:lnL>
                    <a:lnR>
                      <a:noFill/>
                    </a:lnR>
                    <a:lnT>
                      <a:noFill/>
                    </a:lnT>
                    <a:lnB>
                      <a:noFill/>
                    </a:lnB>
                  </a:tcPr>
                </a:tc>
              </a:tr>
            </a:tbl>
          </a:graphicData>
        </a:graphic>
      </p:graphicFrame>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de-AT" dirty="0" err="1" smtClean="0"/>
              <a:t>Results</a:t>
            </a:r>
            <a:r>
              <a:rPr lang="de-AT" dirty="0" smtClean="0"/>
              <a:t> </a:t>
            </a:r>
            <a:r>
              <a:rPr lang="de-AT" i="1" dirty="0" smtClean="0"/>
              <a:t>D</a:t>
            </a:r>
            <a:r>
              <a:rPr lang="de-AT" i="1" baseline="-25000" dirty="0" smtClean="0"/>
              <a:t>2006</a:t>
            </a:r>
            <a:endParaRPr lang="de-AT" i="1" dirty="0"/>
          </a:p>
        </p:txBody>
      </p:sp>
      <p:graphicFrame>
        <p:nvGraphicFramePr>
          <p:cNvPr id="7" name="Tabelle 6"/>
          <p:cNvGraphicFramePr>
            <a:graphicFrameLocks noGrp="1"/>
          </p:cNvGraphicFramePr>
          <p:nvPr/>
        </p:nvGraphicFramePr>
        <p:xfrm>
          <a:off x="3757607" y="2819419"/>
          <a:ext cx="4381500" cy="3352800"/>
        </p:xfrm>
        <a:graphic>
          <a:graphicData uri="http://schemas.openxmlformats.org/drawingml/2006/table">
            <a:tbl>
              <a:tblPr/>
              <a:tblGrid>
                <a:gridCol w="876300"/>
                <a:gridCol w="876300"/>
                <a:gridCol w="876300"/>
                <a:gridCol w="876300"/>
                <a:gridCol w="876300"/>
              </a:tblGrid>
              <a:tr h="200025">
                <a:tc>
                  <a:txBody>
                    <a:bodyPr/>
                    <a:lstStyle/>
                    <a:p>
                      <a:pPr algn="l" fontAlgn="b"/>
                      <a:r>
                        <a:rPr lang="de-AT" sz="1200" b="1" i="0" u="none" strike="noStrike" dirty="0">
                          <a:solidFill>
                            <a:srgbClr val="000000"/>
                          </a:solidFill>
                          <a:latin typeface="Calibri"/>
                        </a:rPr>
                        <a:t>Variable</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de-AT" sz="1200" b="1" i="0" u="none" strike="noStrike">
                          <a:solidFill>
                            <a:srgbClr val="000000"/>
                          </a:solidFill>
                          <a:latin typeface="Calibri"/>
                        </a:rPr>
                        <a:t>Coefficient</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de-AT" sz="1200" b="1" i="0" u="none" strike="noStrike">
                          <a:solidFill>
                            <a:srgbClr val="000000"/>
                          </a:solidFill>
                          <a:latin typeface="Calibri"/>
                        </a:rPr>
                        <a:t>Std. Error</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de-AT" sz="1200" b="1" i="0" u="none" strike="noStrike">
                          <a:solidFill>
                            <a:srgbClr val="000000"/>
                          </a:solidFill>
                          <a:latin typeface="Calibri"/>
                        </a:rPr>
                        <a:t>z-value</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de-AT" sz="1200" b="1" i="0" u="none" strike="noStrike">
                          <a:solidFill>
                            <a:srgbClr val="000000"/>
                          </a:solidFill>
                          <a:latin typeface="Calibri"/>
                        </a:rPr>
                        <a:t>Probability</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r>
              <a:tr h="200025">
                <a:tc>
                  <a:txBody>
                    <a:bodyPr/>
                    <a:lstStyle/>
                    <a:p>
                      <a:pPr algn="l" fontAlgn="b"/>
                      <a:r>
                        <a:rPr lang="de-AT" sz="1200" b="1" i="0" u="none" strike="noStrike">
                          <a:solidFill>
                            <a:srgbClr val="000000"/>
                          </a:solidFill>
                          <a:latin typeface="Calibri"/>
                        </a:rPr>
                        <a:t>CONSTANT</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de-AT" sz="1200" b="0" i="0" u="none" strike="noStrike">
                          <a:solidFill>
                            <a:srgbClr val="000000"/>
                          </a:solidFill>
                          <a:latin typeface="Calibri"/>
                        </a:rPr>
                        <a:t>1179,37</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de-AT" sz="1200" b="0" i="0" u="none" strike="noStrike">
                          <a:solidFill>
                            <a:srgbClr val="000000"/>
                          </a:solidFill>
                          <a:latin typeface="Calibri"/>
                        </a:rPr>
                        <a:t>50,53</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de-AT" sz="1200" b="0" i="0" u="none" strike="noStrike">
                          <a:solidFill>
                            <a:srgbClr val="000000"/>
                          </a:solidFill>
                          <a:latin typeface="Calibri"/>
                        </a:rPr>
                        <a:t>23,34</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de-AT" sz="1200" b="0" i="0" u="none" strike="noStrike">
                          <a:solidFill>
                            <a:srgbClr val="000000"/>
                          </a:solidFill>
                          <a:latin typeface="Calibri"/>
                        </a:rPr>
                        <a:t>0,00</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r>
              <a:tr h="238125">
                <a:tc>
                  <a:txBody>
                    <a:bodyPr/>
                    <a:lstStyle/>
                    <a:p>
                      <a:pPr algn="l" fontAlgn="b"/>
                      <a:r>
                        <a:rPr lang="de-AT" sz="1200" b="1" i="0" u="none" strike="noStrike" dirty="0" smtClean="0">
                          <a:solidFill>
                            <a:srgbClr val="000000"/>
                          </a:solidFill>
                          <a:latin typeface="Calibri"/>
                        </a:rPr>
                        <a:t>DIS</a:t>
                      </a:r>
                      <a:r>
                        <a:rPr lang="de-AT" sz="1200" b="1" i="0" u="none" strike="noStrike" baseline="-25000" dirty="0" smtClean="0">
                          <a:solidFill>
                            <a:srgbClr val="000000"/>
                          </a:solidFill>
                          <a:latin typeface="Calibri"/>
                        </a:rPr>
                        <a:t>2006</a:t>
                      </a:r>
                      <a:endParaRPr lang="de-AT" sz="1200" b="1" i="0" u="none" strike="noStrike" dirty="0">
                        <a:solidFill>
                          <a:srgbClr val="000000"/>
                        </a:solidFill>
                        <a:latin typeface="Calibri"/>
                      </a:endParaRPr>
                    </a:p>
                  </a:txBody>
                  <a:tcPr marL="9525" marR="9525" marT="9525" marB="0" anchor="b">
                    <a:lnL>
                      <a:noFill/>
                    </a:lnL>
                    <a:lnR>
                      <a:noFill/>
                    </a:lnR>
                    <a:lnT>
                      <a:noFill/>
                    </a:lnT>
                    <a:lnB>
                      <a:noFill/>
                    </a:lnB>
                  </a:tcPr>
                </a:tc>
                <a:tc>
                  <a:txBody>
                    <a:bodyPr/>
                    <a:lstStyle/>
                    <a:p>
                      <a:pPr algn="ctr" fontAlgn="b"/>
                      <a:r>
                        <a:rPr lang="de-AT" sz="1200" b="0" i="0" u="none" strike="noStrike">
                          <a:solidFill>
                            <a:srgbClr val="000000"/>
                          </a:solidFill>
                          <a:latin typeface="Calibri"/>
                        </a:rPr>
                        <a:t>-0,09</a:t>
                      </a:r>
                    </a:p>
                  </a:txBody>
                  <a:tcPr marL="9525" marR="9525" marT="9525" marB="0" anchor="b">
                    <a:lnL>
                      <a:noFill/>
                    </a:lnL>
                    <a:lnR>
                      <a:noFill/>
                    </a:lnR>
                    <a:lnT>
                      <a:noFill/>
                    </a:lnT>
                    <a:lnB>
                      <a:noFill/>
                    </a:lnB>
                  </a:tcPr>
                </a:tc>
                <a:tc>
                  <a:txBody>
                    <a:bodyPr/>
                    <a:lstStyle/>
                    <a:p>
                      <a:pPr algn="ctr" fontAlgn="b"/>
                      <a:r>
                        <a:rPr lang="de-AT" sz="1200" b="0" i="0" u="none" strike="noStrike">
                          <a:solidFill>
                            <a:srgbClr val="000000"/>
                          </a:solidFill>
                          <a:latin typeface="Calibri"/>
                        </a:rPr>
                        <a:t>0,01</a:t>
                      </a:r>
                    </a:p>
                  </a:txBody>
                  <a:tcPr marL="9525" marR="9525" marT="9525" marB="0" anchor="b">
                    <a:lnL>
                      <a:noFill/>
                    </a:lnL>
                    <a:lnR>
                      <a:noFill/>
                    </a:lnR>
                    <a:lnT>
                      <a:noFill/>
                    </a:lnT>
                    <a:lnB>
                      <a:noFill/>
                    </a:lnB>
                  </a:tcPr>
                </a:tc>
                <a:tc>
                  <a:txBody>
                    <a:bodyPr/>
                    <a:lstStyle/>
                    <a:p>
                      <a:pPr algn="ctr" fontAlgn="b"/>
                      <a:r>
                        <a:rPr lang="de-AT" sz="1200" b="0" i="0" u="none" strike="noStrike">
                          <a:solidFill>
                            <a:srgbClr val="000000"/>
                          </a:solidFill>
                          <a:latin typeface="Calibri"/>
                        </a:rPr>
                        <a:t>-16,41</a:t>
                      </a:r>
                    </a:p>
                  </a:txBody>
                  <a:tcPr marL="9525" marR="9525" marT="9525" marB="0" anchor="b">
                    <a:lnL>
                      <a:noFill/>
                    </a:lnL>
                    <a:lnR>
                      <a:noFill/>
                    </a:lnR>
                    <a:lnT>
                      <a:noFill/>
                    </a:lnT>
                    <a:lnB>
                      <a:noFill/>
                    </a:lnB>
                  </a:tcPr>
                </a:tc>
                <a:tc>
                  <a:txBody>
                    <a:bodyPr/>
                    <a:lstStyle/>
                    <a:p>
                      <a:pPr algn="ctr" fontAlgn="b"/>
                      <a:r>
                        <a:rPr lang="de-AT" sz="1200" b="0" i="0" u="none" strike="noStrike">
                          <a:solidFill>
                            <a:srgbClr val="000000"/>
                          </a:solidFill>
                          <a:latin typeface="Calibri"/>
                        </a:rPr>
                        <a:t>0,00</a:t>
                      </a:r>
                    </a:p>
                  </a:txBody>
                  <a:tcPr marL="9525" marR="9525" marT="9525" marB="0" anchor="b">
                    <a:lnL>
                      <a:noFill/>
                    </a:lnL>
                    <a:lnR>
                      <a:noFill/>
                    </a:lnR>
                    <a:lnT>
                      <a:noFill/>
                    </a:lnT>
                    <a:lnB>
                      <a:noFill/>
                    </a:lnB>
                  </a:tcPr>
                </a:tc>
              </a:tr>
              <a:tr h="200025">
                <a:tc>
                  <a:txBody>
                    <a:bodyPr/>
                    <a:lstStyle/>
                    <a:p>
                      <a:pPr algn="l" fontAlgn="b"/>
                      <a:r>
                        <a:rPr lang="de-AT" sz="1200" b="1" i="0" u="none" strike="noStrike">
                          <a:solidFill>
                            <a:srgbClr val="000000"/>
                          </a:solidFill>
                          <a:latin typeface="Symbol"/>
                        </a:rPr>
                        <a:t>l</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de-AT" sz="1200" b="0" i="0" u="none" strike="noStrike">
                          <a:solidFill>
                            <a:srgbClr val="000000"/>
                          </a:solidFill>
                          <a:latin typeface="Calibri"/>
                        </a:rPr>
                        <a:t>0,86</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de-AT" sz="1200" b="0" i="0" u="none" strike="noStrike">
                          <a:solidFill>
                            <a:srgbClr val="000000"/>
                          </a:solidFill>
                          <a:latin typeface="Calibri"/>
                        </a:rPr>
                        <a:t>0,00</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de-AT" sz="1200" b="0" i="0" u="none" strike="noStrike">
                          <a:solidFill>
                            <a:srgbClr val="000000"/>
                          </a:solidFill>
                          <a:latin typeface="Calibri"/>
                        </a:rPr>
                        <a:t>244,48</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de-AT" sz="1200" b="0" i="0" u="none" strike="noStrike">
                          <a:solidFill>
                            <a:srgbClr val="000000"/>
                          </a:solidFill>
                          <a:latin typeface="Calibri"/>
                        </a:rPr>
                        <a:t>0,00</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r>
              <a:tr h="200025">
                <a:tc>
                  <a:txBody>
                    <a:bodyPr/>
                    <a:lstStyle/>
                    <a:p>
                      <a:pPr algn="l" fontAlgn="b"/>
                      <a:endParaRPr lang="de-AT" sz="1200" b="1" i="0" u="none" strike="noStrike">
                        <a:solidFill>
                          <a:srgbClr val="000000"/>
                        </a:solidFill>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de-AT" sz="1200" b="0" i="0" u="none" strike="noStrike">
                        <a:solidFill>
                          <a:srgbClr val="000000"/>
                        </a:solidFill>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de-AT" sz="1200" b="0" i="0" u="none" strike="noStrike">
                        <a:solidFill>
                          <a:srgbClr val="000000"/>
                        </a:solidFill>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de-AT" sz="1200" b="0" i="0" u="none" strike="noStrike" dirty="0">
                        <a:solidFill>
                          <a:srgbClr val="000000"/>
                        </a:solidFill>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de-AT" sz="1200" b="0" i="0" u="none" strike="noStrike" dirty="0">
                        <a:solidFill>
                          <a:srgbClr val="000000"/>
                        </a:solidFill>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r>
              <a:tr h="200025">
                <a:tc>
                  <a:txBody>
                    <a:bodyPr/>
                    <a:lstStyle/>
                    <a:p>
                      <a:pPr algn="l" fontAlgn="b"/>
                      <a:r>
                        <a:rPr lang="de-AT" sz="1200" b="1" i="0" u="none" strike="noStrike">
                          <a:solidFill>
                            <a:srgbClr val="000000"/>
                          </a:solidFill>
                          <a:latin typeface="Calibri"/>
                        </a:rPr>
                        <a:t>Variable</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de-AT" sz="1200" b="1" i="0" u="none" strike="noStrike">
                          <a:solidFill>
                            <a:srgbClr val="000000"/>
                          </a:solidFill>
                          <a:latin typeface="Calibri"/>
                        </a:rPr>
                        <a:t>Coefficient</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de-AT" sz="1200" b="1" i="0" u="none" strike="noStrike">
                          <a:solidFill>
                            <a:srgbClr val="000000"/>
                          </a:solidFill>
                          <a:latin typeface="Calibri"/>
                        </a:rPr>
                        <a:t>Std. Error</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de-AT" sz="1200" b="1" i="0" u="none" strike="noStrike">
                          <a:solidFill>
                            <a:srgbClr val="000000"/>
                          </a:solidFill>
                          <a:latin typeface="Calibri"/>
                        </a:rPr>
                        <a:t>z-value</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de-AT" sz="1200" b="1" i="0" u="none" strike="noStrike">
                          <a:solidFill>
                            <a:srgbClr val="000000"/>
                          </a:solidFill>
                          <a:latin typeface="Calibri"/>
                        </a:rPr>
                        <a:t>Probability</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r>
              <a:tr h="200025">
                <a:tc>
                  <a:txBody>
                    <a:bodyPr/>
                    <a:lstStyle/>
                    <a:p>
                      <a:pPr algn="l" fontAlgn="b"/>
                      <a:r>
                        <a:rPr lang="de-AT" sz="1200" b="1" i="0" u="none" strike="noStrike">
                          <a:solidFill>
                            <a:srgbClr val="000000"/>
                          </a:solidFill>
                          <a:latin typeface="Symbol"/>
                        </a:rPr>
                        <a:t>r</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de-AT" sz="1200" b="0" i="0" u="none" strike="noStrike">
                          <a:solidFill>
                            <a:srgbClr val="000000"/>
                          </a:solidFill>
                          <a:latin typeface="Calibri"/>
                        </a:rPr>
                        <a:t>0,85</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de-AT" sz="1200" b="0" i="0" u="none" strike="noStrike">
                          <a:solidFill>
                            <a:srgbClr val="000000"/>
                          </a:solidFill>
                          <a:latin typeface="Calibri"/>
                        </a:rPr>
                        <a:t>0,00</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de-AT" sz="1200" b="0" i="0" u="none" strike="noStrike">
                          <a:solidFill>
                            <a:srgbClr val="000000"/>
                          </a:solidFill>
                          <a:latin typeface="Calibri"/>
                        </a:rPr>
                        <a:t>235,11</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de-AT" sz="1200" b="0" i="0" u="none" strike="noStrike">
                          <a:solidFill>
                            <a:srgbClr val="000000"/>
                          </a:solidFill>
                          <a:latin typeface="Calibri"/>
                        </a:rPr>
                        <a:t>0,00</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r>
              <a:tr h="200025">
                <a:tc>
                  <a:txBody>
                    <a:bodyPr/>
                    <a:lstStyle/>
                    <a:p>
                      <a:pPr algn="l" fontAlgn="b"/>
                      <a:r>
                        <a:rPr lang="de-AT" sz="1200" b="1" i="0" u="none" strike="noStrike">
                          <a:solidFill>
                            <a:srgbClr val="000000"/>
                          </a:solidFill>
                          <a:latin typeface="Calibri"/>
                        </a:rPr>
                        <a:t>CONSTANT</a:t>
                      </a:r>
                    </a:p>
                  </a:txBody>
                  <a:tcPr marL="9525" marR="9525" marT="9525" marB="0" anchor="b">
                    <a:lnL>
                      <a:noFill/>
                    </a:lnL>
                    <a:lnR>
                      <a:noFill/>
                    </a:lnR>
                    <a:lnT>
                      <a:noFill/>
                    </a:lnT>
                    <a:lnB>
                      <a:noFill/>
                    </a:lnB>
                  </a:tcPr>
                </a:tc>
                <a:tc>
                  <a:txBody>
                    <a:bodyPr/>
                    <a:lstStyle/>
                    <a:p>
                      <a:pPr algn="ctr" fontAlgn="b"/>
                      <a:r>
                        <a:rPr lang="de-AT" sz="1200" b="0" i="0" u="none" strike="noStrike">
                          <a:solidFill>
                            <a:srgbClr val="000000"/>
                          </a:solidFill>
                          <a:latin typeface="Calibri"/>
                        </a:rPr>
                        <a:t>10,92</a:t>
                      </a:r>
                    </a:p>
                  </a:txBody>
                  <a:tcPr marL="9525" marR="9525" marT="9525" marB="0" anchor="b">
                    <a:lnL>
                      <a:noFill/>
                    </a:lnL>
                    <a:lnR>
                      <a:noFill/>
                    </a:lnR>
                    <a:lnT>
                      <a:noFill/>
                    </a:lnT>
                    <a:lnB>
                      <a:noFill/>
                    </a:lnB>
                  </a:tcPr>
                </a:tc>
                <a:tc>
                  <a:txBody>
                    <a:bodyPr/>
                    <a:lstStyle/>
                    <a:p>
                      <a:pPr algn="ctr" fontAlgn="b"/>
                      <a:r>
                        <a:rPr lang="de-AT" sz="1200" b="0" i="0" u="none" strike="noStrike">
                          <a:solidFill>
                            <a:srgbClr val="000000"/>
                          </a:solidFill>
                          <a:latin typeface="Calibri"/>
                        </a:rPr>
                        <a:t>3,95</a:t>
                      </a:r>
                    </a:p>
                  </a:txBody>
                  <a:tcPr marL="9525" marR="9525" marT="9525" marB="0" anchor="b">
                    <a:lnL>
                      <a:noFill/>
                    </a:lnL>
                    <a:lnR>
                      <a:noFill/>
                    </a:lnR>
                    <a:lnT>
                      <a:noFill/>
                    </a:lnT>
                    <a:lnB>
                      <a:noFill/>
                    </a:lnB>
                  </a:tcPr>
                </a:tc>
                <a:tc>
                  <a:txBody>
                    <a:bodyPr/>
                    <a:lstStyle/>
                    <a:p>
                      <a:pPr algn="ctr" fontAlgn="b"/>
                      <a:r>
                        <a:rPr lang="de-AT" sz="1200" b="0" i="0" u="none" strike="noStrike">
                          <a:solidFill>
                            <a:srgbClr val="000000"/>
                          </a:solidFill>
                          <a:latin typeface="Calibri"/>
                        </a:rPr>
                        <a:t>2,77</a:t>
                      </a:r>
                    </a:p>
                  </a:txBody>
                  <a:tcPr marL="9525" marR="9525" marT="9525" marB="0" anchor="b">
                    <a:lnL>
                      <a:noFill/>
                    </a:lnL>
                    <a:lnR>
                      <a:noFill/>
                    </a:lnR>
                    <a:lnT>
                      <a:noFill/>
                    </a:lnT>
                    <a:lnB>
                      <a:noFill/>
                    </a:lnB>
                  </a:tcPr>
                </a:tc>
                <a:tc>
                  <a:txBody>
                    <a:bodyPr/>
                    <a:lstStyle/>
                    <a:p>
                      <a:pPr algn="ctr" fontAlgn="b"/>
                      <a:r>
                        <a:rPr lang="de-AT" sz="1200" b="0" i="0" u="none" strike="noStrike">
                          <a:solidFill>
                            <a:srgbClr val="000000"/>
                          </a:solidFill>
                          <a:latin typeface="Calibri"/>
                        </a:rPr>
                        <a:t>0,01</a:t>
                      </a:r>
                    </a:p>
                  </a:txBody>
                  <a:tcPr marL="9525" marR="9525" marT="9525" marB="0" anchor="b">
                    <a:lnL>
                      <a:noFill/>
                    </a:lnL>
                    <a:lnR>
                      <a:noFill/>
                    </a:lnR>
                    <a:lnT>
                      <a:noFill/>
                    </a:lnT>
                    <a:lnB>
                      <a:noFill/>
                    </a:lnB>
                  </a:tcPr>
                </a:tc>
              </a:tr>
              <a:tr h="238125">
                <a:tc>
                  <a:txBody>
                    <a:bodyPr/>
                    <a:lstStyle/>
                    <a:p>
                      <a:pPr algn="l" fontAlgn="b"/>
                      <a:r>
                        <a:rPr lang="de-AT" sz="1200" b="1" i="0" u="none" strike="noStrike" dirty="0" smtClean="0">
                          <a:solidFill>
                            <a:srgbClr val="000000"/>
                          </a:solidFill>
                          <a:latin typeface="Calibri"/>
                        </a:rPr>
                        <a:t>INT</a:t>
                      </a:r>
                      <a:r>
                        <a:rPr lang="de-AT" sz="1200" b="1" i="0" u="none" strike="noStrike" baseline="-25000" dirty="0" smtClean="0">
                          <a:solidFill>
                            <a:srgbClr val="000000"/>
                          </a:solidFill>
                          <a:latin typeface="Calibri"/>
                        </a:rPr>
                        <a:t>2006</a:t>
                      </a:r>
                      <a:endParaRPr lang="de-AT" sz="1200" b="1" i="0" u="none" strike="noStrike" dirty="0">
                        <a:solidFill>
                          <a:srgbClr val="000000"/>
                        </a:solidFill>
                        <a:latin typeface="Calibri"/>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de-AT" sz="1200" b="0" i="0" u="none" strike="noStrike">
                          <a:solidFill>
                            <a:srgbClr val="000000"/>
                          </a:solidFill>
                          <a:latin typeface="Calibri"/>
                        </a:rPr>
                        <a:t>148,75</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de-AT" sz="1200" b="0" i="0" u="none" strike="noStrike">
                          <a:solidFill>
                            <a:srgbClr val="000000"/>
                          </a:solidFill>
                          <a:latin typeface="Calibri"/>
                        </a:rPr>
                        <a:t>6,93</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de-AT" sz="1200" b="0" i="0" u="none" strike="noStrike">
                          <a:solidFill>
                            <a:srgbClr val="000000"/>
                          </a:solidFill>
                          <a:latin typeface="Calibri"/>
                        </a:rPr>
                        <a:t>21,46</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de-AT" sz="1200" b="0" i="0" u="none" strike="noStrike">
                          <a:solidFill>
                            <a:srgbClr val="000000"/>
                          </a:solidFill>
                          <a:latin typeface="Calibri"/>
                        </a:rPr>
                        <a:t>0,00</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r>
              <a:tr h="200025">
                <a:tc>
                  <a:txBody>
                    <a:bodyPr/>
                    <a:lstStyle/>
                    <a:p>
                      <a:pPr algn="l" fontAlgn="b"/>
                      <a:endParaRPr lang="de-AT" sz="1200" b="1" i="0" u="none" strike="noStrike">
                        <a:solidFill>
                          <a:srgbClr val="000000"/>
                        </a:solidFill>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de-AT" sz="1200" b="0" i="0" u="none" strike="noStrike">
                        <a:solidFill>
                          <a:srgbClr val="000000"/>
                        </a:solidFill>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de-AT" sz="1200" b="0" i="0" u="none" strike="noStrike">
                        <a:solidFill>
                          <a:srgbClr val="000000"/>
                        </a:solidFill>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de-AT" sz="1200" b="0" i="0" u="none" strike="noStrike">
                        <a:solidFill>
                          <a:srgbClr val="000000"/>
                        </a:solidFill>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de-AT" sz="1200" b="0" i="0" u="none" strike="noStrike">
                        <a:solidFill>
                          <a:srgbClr val="000000"/>
                        </a:solidFill>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r>
              <a:tr h="200025">
                <a:tc>
                  <a:txBody>
                    <a:bodyPr/>
                    <a:lstStyle/>
                    <a:p>
                      <a:pPr algn="l" fontAlgn="b"/>
                      <a:endParaRPr lang="de-AT" sz="1200" b="1"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de-AT" sz="12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de-AT" sz="12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de-AT" sz="12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de-AT" sz="1200" b="0" i="0" u="none" strike="noStrike">
                        <a:solidFill>
                          <a:srgbClr val="000000"/>
                        </a:solidFill>
                        <a:latin typeface="Calibri"/>
                      </a:endParaRPr>
                    </a:p>
                  </a:txBody>
                  <a:tcPr marL="9525" marR="9525" marT="9525" marB="0" anchor="b">
                    <a:lnL>
                      <a:noFill/>
                    </a:lnL>
                    <a:lnR>
                      <a:noFill/>
                    </a:lnR>
                    <a:lnT>
                      <a:noFill/>
                    </a:lnT>
                    <a:lnB>
                      <a:noFill/>
                    </a:lnB>
                  </a:tcPr>
                </a:tc>
              </a:tr>
              <a:tr h="200025">
                <a:tc>
                  <a:txBody>
                    <a:bodyPr/>
                    <a:lstStyle/>
                    <a:p>
                      <a:pPr algn="l" fontAlgn="b"/>
                      <a:r>
                        <a:rPr lang="de-AT" sz="1200" b="1" i="0" u="none" strike="noStrike">
                          <a:solidFill>
                            <a:srgbClr val="000000"/>
                          </a:solidFill>
                          <a:latin typeface="Calibri"/>
                        </a:rPr>
                        <a:t>Variable</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de-AT" sz="1200" b="1" i="0" u="none" strike="noStrike">
                          <a:solidFill>
                            <a:srgbClr val="000000"/>
                          </a:solidFill>
                          <a:latin typeface="Calibri"/>
                        </a:rPr>
                        <a:t>Coefficient</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de-AT" sz="1200" b="1" i="0" u="none" strike="noStrike">
                          <a:solidFill>
                            <a:srgbClr val="000000"/>
                          </a:solidFill>
                          <a:latin typeface="Calibri"/>
                        </a:rPr>
                        <a:t>Std. Error</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de-AT" sz="1200" b="1" i="0" u="none" strike="noStrike">
                          <a:solidFill>
                            <a:srgbClr val="000000"/>
                          </a:solidFill>
                          <a:latin typeface="Calibri"/>
                        </a:rPr>
                        <a:t>z-value</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de-AT" sz="1200" b="1" i="0" u="none" strike="noStrike">
                          <a:solidFill>
                            <a:srgbClr val="000000"/>
                          </a:solidFill>
                          <a:latin typeface="Calibri"/>
                        </a:rPr>
                        <a:t>Probability</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r>
              <a:tr h="200025">
                <a:tc>
                  <a:txBody>
                    <a:bodyPr/>
                    <a:lstStyle/>
                    <a:p>
                      <a:pPr algn="l" fontAlgn="b"/>
                      <a:r>
                        <a:rPr lang="de-AT" sz="1200" b="1" i="0" u="none" strike="noStrike">
                          <a:solidFill>
                            <a:srgbClr val="000000"/>
                          </a:solidFill>
                          <a:latin typeface="Symbol"/>
                        </a:rPr>
                        <a:t>r</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de-AT" sz="1200" b="0" i="0" u="none" strike="noStrike">
                          <a:solidFill>
                            <a:srgbClr val="000000"/>
                          </a:solidFill>
                          <a:latin typeface="Calibri"/>
                        </a:rPr>
                        <a:t>0,84</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de-AT" sz="1200" b="0" i="0" u="none" strike="noStrike">
                          <a:solidFill>
                            <a:srgbClr val="000000"/>
                          </a:solidFill>
                          <a:latin typeface="Calibri"/>
                        </a:rPr>
                        <a:t>0,00</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de-AT" sz="1200" b="0" i="0" u="none" strike="noStrike">
                          <a:solidFill>
                            <a:srgbClr val="000000"/>
                          </a:solidFill>
                          <a:latin typeface="Calibri"/>
                        </a:rPr>
                        <a:t>226,98</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de-AT" sz="1200" b="0" i="0" u="none" strike="noStrike">
                          <a:solidFill>
                            <a:srgbClr val="000000"/>
                          </a:solidFill>
                          <a:latin typeface="Calibri"/>
                        </a:rPr>
                        <a:t>0,00</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r>
              <a:tr h="200025">
                <a:tc>
                  <a:txBody>
                    <a:bodyPr/>
                    <a:lstStyle/>
                    <a:p>
                      <a:pPr algn="l" fontAlgn="b"/>
                      <a:r>
                        <a:rPr lang="de-AT" sz="1200" b="1" i="0" u="none" strike="noStrike">
                          <a:solidFill>
                            <a:srgbClr val="000000"/>
                          </a:solidFill>
                          <a:latin typeface="Calibri"/>
                        </a:rPr>
                        <a:t>CONSTANT</a:t>
                      </a:r>
                    </a:p>
                  </a:txBody>
                  <a:tcPr marL="9525" marR="9525" marT="9525" marB="0" anchor="b">
                    <a:lnL>
                      <a:noFill/>
                    </a:lnL>
                    <a:lnR>
                      <a:noFill/>
                    </a:lnR>
                    <a:lnT>
                      <a:noFill/>
                    </a:lnT>
                    <a:lnB>
                      <a:noFill/>
                    </a:lnB>
                  </a:tcPr>
                </a:tc>
                <a:tc>
                  <a:txBody>
                    <a:bodyPr/>
                    <a:lstStyle/>
                    <a:p>
                      <a:pPr algn="ctr" fontAlgn="b"/>
                      <a:r>
                        <a:rPr lang="de-AT" sz="1200" b="0" i="0" u="none" strike="noStrike">
                          <a:solidFill>
                            <a:srgbClr val="000000"/>
                          </a:solidFill>
                          <a:latin typeface="Calibri"/>
                        </a:rPr>
                        <a:t>81,50</a:t>
                      </a:r>
                    </a:p>
                  </a:txBody>
                  <a:tcPr marL="9525" marR="9525" marT="9525" marB="0" anchor="b">
                    <a:lnL>
                      <a:noFill/>
                    </a:lnL>
                    <a:lnR>
                      <a:noFill/>
                    </a:lnR>
                    <a:lnT>
                      <a:noFill/>
                    </a:lnT>
                    <a:lnB>
                      <a:noFill/>
                    </a:lnB>
                  </a:tcPr>
                </a:tc>
                <a:tc>
                  <a:txBody>
                    <a:bodyPr/>
                    <a:lstStyle/>
                    <a:p>
                      <a:pPr algn="ctr" fontAlgn="b"/>
                      <a:r>
                        <a:rPr lang="de-AT" sz="1200" b="0" i="0" u="none" strike="noStrike">
                          <a:solidFill>
                            <a:srgbClr val="000000"/>
                          </a:solidFill>
                          <a:latin typeface="Calibri"/>
                        </a:rPr>
                        <a:t>10,27</a:t>
                      </a:r>
                    </a:p>
                  </a:txBody>
                  <a:tcPr marL="9525" marR="9525" marT="9525" marB="0" anchor="b">
                    <a:lnL>
                      <a:noFill/>
                    </a:lnL>
                    <a:lnR>
                      <a:noFill/>
                    </a:lnR>
                    <a:lnT>
                      <a:noFill/>
                    </a:lnT>
                    <a:lnB>
                      <a:noFill/>
                    </a:lnB>
                  </a:tcPr>
                </a:tc>
                <a:tc>
                  <a:txBody>
                    <a:bodyPr/>
                    <a:lstStyle/>
                    <a:p>
                      <a:pPr algn="ctr" fontAlgn="b"/>
                      <a:r>
                        <a:rPr lang="de-AT" sz="1200" b="0" i="0" u="none" strike="noStrike">
                          <a:solidFill>
                            <a:srgbClr val="000000"/>
                          </a:solidFill>
                          <a:latin typeface="Calibri"/>
                        </a:rPr>
                        <a:t>7,94</a:t>
                      </a:r>
                    </a:p>
                  </a:txBody>
                  <a:tcPr marL="9525" marR="9525" marT="9525" marB="0" anchor="b">
                    <a:lnL>
                      <a:noFill/>
                    </a:lnL>
                    <a:lnR>
                      <a:noFill/>
                    </a:lnR>
                    <a:lnT>
                      <a:noFill/>
                    </a:lnT>
                    <a:lnB>
                      <a:noFill/>
                    </a:lnB>
                  </a:tcPr>
                </a:tc>
                <a:tc>
                  <a:txBody>
                    <a:bodyPr/>
                    <a:lstStyle/>
                    <a:p>
                      <a:pPr algn="ctr" fontAlgn="b"/>
                      <a:r>
                        <a:rPr lang="de-AT" sz="1200" b="0" i="0" u="none" strike="noStrike">
                          <a:solidFill>
                            <a:srgbClr val="000000"/>
                          </a:solidFill>
                          <a:latin typeface="Calibri"/>
                        </a:rPr>
                        <a:t>0,00</a:t>
                      </a:r>
                    </a:p>
                  </a:txBody>
                  <a:tcPr marL="9525" marR="9525" marT="9525" marB="0" anchor="b">
                    <a:lnL>
                      <a:noFill/>
                    </a:lnL>
                    <a:lnR>
                      <a:noFill/>
                    </a:lnR>
                    <a:lnT>
                      <a:noFill/>
                    </a:lnT>
                    <a:lnB>
                      <a:noFill/>
                    </a:lnB>
                  </a:tcPr>
                </a:tc>
              </a:tr>
              <a:tr h="238125">
                <a:tc>
                  <a:txBody>
                    <a:bodyPr/>
                    <a:lstStyle/>
                    <a:p>
                      <a:pPr algn="l" fontAlgn="b"/>
                      <a:r>
                        <a:rPr lang="de-AT" sz="1200" b="1" i="0" u="none" strike="noStrike" dirty="0" smtClean="0">
                          <a:solidFill>
                            <a:srgbClr val="000000"/>
                          </a:solidFill>
                          <a:latin typeface="Calibri"/>
                        </a:rPr>
                        <a:t>DIS</a:t>
                      </a:r>
                      <a:r>
                        <a:rPr lang="de-AT" sz="1200" b="1" i="0" u="none" strike="noStrike" baseline="-25000" dirty="0" smtClean="0">
                          <a:solidFill>
                            <a:srgbClr val="000000"/>
                          </a:solidFill>
                          <a:latin typeface="Calibri"/>
                        </a:rPr>
                        <a:t>2006</a:t>
                      </a:r>
                      <a:endParaRPr lang="de-AT" sz="1200" b="1" i="0" u="none" strike="noStrike" dirty="0">
                        <a:solidFill>
                          <a:srgbClr val="000000"/>
                        </a:solidFill>
                        <a:latin typeface="Calibri"/>
                      </a:endParaRPr>
                    </a:p>
                  </a:txBody>
                  <a:tcPr marL="9525" marR="9525" marT="9525" marB="0" anchor="b">
                    <a:lnL>
                      <a:noFill/>
                    </a:lnL>
                    <a:lnR>
                      <a:noFill/>
                    </a:lnR>
                    <a:lnT>
                      <a:noFill/>
                    </a:lnT>
                    <a:lnB>
                      <a:noFill/>
                    </a:lnB>
                  </a:tcPr>
                </a:tc>
                <a:tc>
                  <a:txBody>
                    <a:bodyPr/>
                    <a:lstStyle/>
                    <a:p>
                      <a:pPr algn="ctr" fontAlgn="b"/>
                      <a:r>
                        <a:rPr lang="de-AT" sz="1200" b="0" i="0" u="none" strike="noStrike">
                          <a:solidFill>
                            <a:srgbClr val="000000"/>
                          </a:solidFill>
                          <a:latin typeface="Calibri"/>
                        </a:rPr>
                        <a:t>-0,01</a:t>
                      </a:r>
                    </a:p>
                  </a:txBody>
                  <a:tcPr marL="9525" marR="9525" marT="9525" marB="0" anchor="b">
                    <a:lnL>
                      <a:noFill/>
                    </a:lnL>
                    <a:lnR>
                      <a:noFill/>
                    </a:lnR>
                    <a:lnT>
                      <a:noFill/>
                    </a:lnT>
                    <a:lnB>
                      <a:noFill/>
                    </a:lnB>
                  </a:tcPr>
                </a:tc>
                <a:tc>
                  <a:txBody>
                    <a:bodyPr/>
                    <a:lstStyle/>
                    <a:p>
                      <a:pPr algn="ctr" fontAlgn="b"/>
                      <a:r>
                        <a:rPr lang="de-AT" sz="1200" b="0" i="0" u="none" strike="noStrike">
                          <a:solidFill>
                            <a:srgbClr val="000000"/>
                          </a:solidFill>
                          <a:latin typeface="Calibri"/>
                        </a:rPr>
                        <a:t>0,00</a:t>
                      </a:r>
                    </a:p>
                  </a:txBody>
                  <a:tcPr marL="9525" marR="9525" marT="9525" marB="0" anchor="b">
                    <a:lnL>
                      <a:noFill/>
                    </a:lnL>
                    <a:lnR>
                      <a:noFill/>
                    </a:lnR>
                    <a:lnT>
                      <a:noFill/>
                    </a:lnT>
                    <a:lnB>
                      <a:noFill/>
                    </a:lnB>
                  </a:tcPr>
                </a:tc>
                <a:tc>
                  <a:txBody>
                    <a:bodyPr/>
                    <a:lstStyle/>
                    <a:p>
                      <a:pPr algn="ctr" fontAlgn="b"/>
                      <a:r>
                        <a:rPr lang="de-AT" sz="1200" b="0" i="0" u="none" strike="noStrike">
                          <a:solidFill>
                            <a:srgbClr val="000000"/>
                          </a:solidFill>
                          <a:latin typeface="Calibri"/>
                        </a:rPr>
                        <a:t>-7,56</a:t>
                      </a:r>
                    </a:p>
                  </a:txBody>
                  <a:tcPr marL="9525" marR="9525" marT="9525" marB="0" anchor="b">
                    <a:lnL>
                      <a:noFill/>
                    </a:lnL>
                    <a:lnR>
                      <a:noFill/>
                    </a:lnR>
                    <a:lnT>
                      <a:noFill/>
                    </a:lnT>
                    <a:lnB>
                      <a:noFill/>
                    </a:lnB>
                  </a:tcPr>
                </a:tc>
                <a:tc>
                  <a:txBody>
                    <a:bodyPr/>
                    <a:lstStyle/>
                    <a:p>
                      <a:pPr algn="ctr" fontAlgn="b"/>
                      <a:r>
                        <a:rPr lang="de-AT" sz="1200" b="0" i="0" u="none" strike="noStrike">
                          <a:solidFill>
                            <a:srgbClr val="000000"/>
                          </a:solidFill>
                          <a:latin typeface="Calibri"/>
                        </a:rPr>
                        <a:t>0,00</a:t>
                      </a:r>
                    </a:p>
                  </a:txBody>
                  <a:tcPr marL="9525" marR="9525" marT="9525" marB="0" anchor="b">
                    <a:lnL>
                      <a:noFill/>
                    </a:lnL>
                    <a:lnR>
                      <a:noFill/>
                    </a:lnR>
                    <a:lnT>
                      <a:noFill/>
                    </a:lnT>
                    <a:lnB>
                      <a:noFill/>
                    </a:lnB>
                  </a:tcPr>
                </a:tc>
              </a:tr>
              <a:tr h="238125">
                <a:tc>
                  <a:txBody>
                    <a:bodyPr/>
                    <a:lstStyle/>
                    <a:p>
                      <a:pPr algn="l" fontAlgn="b"/>
                      <a:r>
                        <a:rPr lang="de-AT" sz="1200" b="1" i="0" u="none" strike="noStrike" dirty="0" smtClean="0">
                          <a:solidFill>
                            <a:srgbClr val="000000"/>
                          </a:solidFill>
                          <a:latin typeface="Calibri"/>
                        </a:rPr>
                        <a:t>INT</a:t>
                      </a:r>
                      <a:r>
                        <a:rPr lang="de-AT" sz="1200" b="1" i="0" u="none" strike="noStrike" baseline="-25000" dirty="0" smtClean="0">
                          <a:solidFill>
                            <a:srgbClr val="000000"/>
                          </a:solidFill>
                          <a:latin typeface="Calibri"/>
                        </a:rPr>
                        <a:t>2006</a:t>
                      </a:r>
                      <a:endParaRPr lang="de-AT" sz="1200" b="1" i="0" u="none" strike="noStrike" dirty="0">
                        <a:solidFill>
                          <a:srgbClr val="000000"/>
                        </a:solidFill>
                        <a:latin typeface="Calibri"/>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de-AT" sz="1200" b="0" i="0" u="none" strike="noStrike">
                          <a:solidFill>
                            <a:srgbClr val="000000"/>
                          </a:solidFill>
                          <a:latin typeface="Calibri"/>
                        </a:rPr>
                        <a:t>123,07</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de-AT" sz="1200" b="0" i="0" u="none" strike="noStrike">
                          <a:solidFill>
                            <a:srgbClr val="000000"/>
                          </a:solidFill>
                          <a:latin typeface="Calibri"/>
                        </a:rPr>
                        <a:t>7,75</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de-AT" sz="1200" b="0" i="0" u="none" strike="noStrike">
                          <a:solidFill>
                            <a:srgbClr val="000000"/>
                          </a:solidFill>
                          <a:latin typeface="Calibri"/>
                        </a:rPr>
                        <a:t>15,88</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de-AT" sz="1200" b="0" i="0" u="none" strike="noStrike" dirty="0">
                          <a:solidFill>
                            <a:srgbClr val="000000"/>
                          </a:solidFill>
                          <a:latin typeface="Calibri"/>
                        </a:rPr>
                        <a:t>0,00</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r>
            </a:tbl>
          </a:graphicData>
        </a:graphic>
      </p:graphicFrame>
      <p:graphicFrame>
        <p:nvGraphicFramePr>
          <p:cNvPr id="9" name="Tabelle 8"/>
          <p:cNvGraphicFramePr>
            <a:graphicFrameLocks noGrp="1"/>
          </p:cNvGraphicFramePr>
          <p:nvPr/>
        </p:nvGraphicFramePr>
        <p:xfrm>
          <a:off x="525463" y="2114541"/>
          <a:ext cx="1730964" cy="4064009"/>
        </p:xfrm>
        <a:graphic>
          <a:graphicData uri="http://schemas.openxmlformats.org/drawingml/2006/table">
            <a:tbl>
              <a:tblPr/>
              <a:tblGrid>
                <a:gridCol w="576988"/>
                <a:gridCol w="576988"/>
                <a:gridCol w="576988"/>
              </a:tblGrid>
              <a:tr h="150519">
                <a:tc>
                  <a:txBody>
                    <a:bodyPr/>
                    <a:lstStyle/>
                    <a:p>
                      <a:pPr algn="l" fontAlgn="b"/>
                      <a:r>
                        <a:rPr lang="de-AT" sz="800" b="1" i="0" u="none" strike="noStrike">
                          <a:solidFill>
                            <a:srgbClr val="000000"/>
                          </a:solidFill>
                          <a:latin typeface="Calibri"/>
                        </a:rPr>
                        <a:t>R</a:t>
                      </a:r>
                      <a:r>
                        <a:rPr lang="de-AT" sz="800" b="1" i="0" u="none" strike="noStrike" baseline="30000">
                          <a:solidFill>
                            <a:srgbClr val="000000"/>
                          </a:solidFill>
                          <a:latin typeface="Calibri"/>
                        </a:rPr>
                        <a:t>2</a:t>
                      </a:r>
                      <a:r>
                        <a:rPr lang="de-AT" sz="800" b="1" i="0" u="none" strike="noStrike">
                          <a:solidFill>
                            <a:srgbClr val="000000"/>
                          </a:solidFill>
                          <a:latin typeface="Calibri"/>
                        </a:rPr>
                        <a:t> (OLS)</a:t>
                      </a:r>
                    </a:p>
                  </a:txBody>
                  <a:tcPr marL="6272" marR="6272" marT="627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de-AT" sz="800" b="0" i="0" u="none" strike="noStrike">
                          <a:solidFill>
                            <a:srgbClr val="000000"/>
                          </a:solidFill>
                          <a:latin typeface="Calibri"/>
                        </a:rPr>
                        <a:t>0,12</a:t>
                      </a:r>
                    </a:p>
                  </a:txBody>
                  <a:tcPr marL="6272" marR="6272" marT="627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de-AT" sz="800" b="0" i="0" u="none" strike="noStrike">
                        <a:solidFill>
                          <a:srgbClr val="000000"/>
                        </a:solidFill>
                        <a:latin typeface="Calibri"/>
                      </a:endParaRPr>
                    </a:p>
                  </a:txBody>
                  <a:tcPr marL="6272" marR="6272" marT="6272" marB="0" anchor="b">
                    <a:lnL>
                      <a:noFill/>
                    </a:lnL>
                    <a:lnR>
                      <a:noFill/>
                    </a:lnR>
                    <a:lnT>
                      <a:noFill/>
                    </a:lnT>
                    <a:lnB>
                      <a:noFill/>
                    </a:lnB>
                  </a:tcPr>
                </a:tc>
              </a:tr>
              <a:tr h="131704">
                <a:tc>
                  <a:txBody>
                    <a:bodyPr/>
                    <a:lstStyle/>
                    <a:p>
                      <a:pPr algn="l" fontAlgn="b"/>
                      <a:r>
                        <a:rPr lang="de-AT" sz="800" b="1" i="0" u="none" strike="noStrike">
                          <a:solidFill>
                            <a:srgbClr val="000000"/>
                          </a:solidFill>
                          <a:latin typeface="Calibri"/>
                        </a:rPr>
                        <a:t>JB</a:t>
                      </a:r>
                    </a:p>
                  </a:txBody>
                  <a:tcPr marL="6272" marR="6272" marT="627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de-AT" sz="800" b="0" i="0" u="none" strike="noStrike">
                          <a:solidFill>
                            <a:srgbClr val="000000"/>
                          </a:solidFill>
                          <a:latin typeface="Calibri"/>
                        </a:rPr>
                        <a:t>672774,70</a:t>
                      </a:r>
                    </a:p>
                  </a:txBody>
                  <a:tcPr marL="6272" marR="6272" marT="627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de-AT" sz="800" b="0" i="0" u="none" strike="noStrike">
                          <a:solidFill>
                            <a:srgbClr val="000000"/>
                          </a:solidFill>
                          <a:latin typeface="Calibri"/>
                        </a:rPr>
                        <a:t>0,00</a:t>
                      </a:r>
                    </a:p>
                  </a:txBody>
                  <a:tcPr marL="6272" marR="6272" marT="6272" marB="0" anchor="b">
                    <a:lnL>
                      <a:noFill/>
                    </a:lnL>
                    <a:lnR>
                      <a:noFill/>
                    </a:lnR>
                    <a:lnT>
                      <a:noFill/>
                    </a:lnT>
                    <a:lnB>
                      <a:noFill/>
                    </a:lnB>
                  </a:tcPr>
                </a:tc>
              </a:tr>
              <a:tr h="131704">
                <a:tc>
                  <a:txBody>
                    <a:bodyPr/>
                    <a:lstStyle/>
                    <a:p>
                      <a:pPr algn="l" fontAlgn="b"/>
                      <a:r>
                        <a:rPr lang="de-AT" sz="800" b="1" i="0" u="none" strike="noStrike">
                          <a:solidFill>
                            <a:srgbClr val="000000"/>
                          </a:solidFill>
                          <a:latin typeface="Calibri"/>
                        </a:rPr>
                        <a:t>BP</a:t>
                      </a:r>
                    </a:p>
                  </a:txBody>
                  <a:tcPr marL="6272" marR="6272" marT="627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de-AT" sz="800" b="0" i="0" u="none" strike="noStrike">
                          <a:solidFill>
                            <a:srgbClr val="000000"/>
                          </a:solidFill>
                          <a:latin typeface="Calibri"/>
                        </a:rPr>
                        <a:t>3635,20</a:t>
                      </a:r>
                    </a:p>
                  </a:txBody>
                  <a:tcPr marL="6272" marR="6272" marT="627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de-AT" sz="800" b="0" i="0" u="none" strike="noStrike">
                          <a:solidFill>
                            <a:srgbClr val="000000"/>
                          </a:solidFill>
                          <a:latin typeface="Calibri"/>
                        </a:rPr>
                        <a:t>0,00</a:t>
                      </a:r>
                    </a:p>
                  </a:txBody>
                  <a:tcPr marL="6272" marR="6272" marT="6272" marB="0" anchor="b">
                    <a:lnL>
                      <a:noFill/>
                    </a:lnL>
                    <a:lnR>
                      <a:noFill/>
                    </a:lnR>
                    <a:lnT>
                      <a:noFill/>
                    </a:lnT>
                    <a:lnB>
                      <a:noFill/>
                    </a:lnB>
                  </a:tcPr>
                </a:tc>
              </a:tr>
              <a:tr h="131704">
                <a:tc>
                  <a:txBody>
                    <a:bodyPr/>
                    <a:lstStyle/>
                    <a:p>
                      <a:pPr algn="l" fontAlgn="b"/>
                      <a:r>
                        <a:rPr lang="de-AT" sz="800" b="1" i="0" u="none" strike="noStrike">
                          <a:solidFill>
                            <a:srgbClr val="000000"/>
                          </a:solidFill>
                          <a:latin typeface="Calibri"/>
                        </a:rPr>
                        <a:t>KB</a:t>
                      </a:r>
                    </a:p>
                  </a:txBody>
                  <a:tcPr marL="6272" marR="6272" marT="627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de-AT" sz="800" b="0" i="0" u="none" strike="noStrike">
                          <a:solidFill>
                            <a:srgbClr val="000000"/>
                          </a:solidFill>
                          <a:latin typeface="Calibri"/>
                        </a:rPr>
                        <a:t>337,04</a:t>
                      </a:r>
                    </a:p>
                  </a:txBody>
                  <a:tcPr marL="6272" marR="6272" marT="627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de-AT" sz="800" b="0" i="0" u="none" strike="noStrike">
                          <a:solidFill>
                            <a:srgbClr val="000000"/>
                          </a:solidFill>
                          <a:latin typeface="Calibri"/>
                        </a:rPr>
                        <a:t>0,00</a:t>
                      </a:r>
                    </a:p>
                  </a:txBody>
                  <a:tcPr marL="6272" marR="6272" marT="6272" marB="0" anchor="b">
                    <a:lnL>
                      <a:noFill/>
                    </a:lnL>
                    <a:lnR>
                      <a:noFill/>
                    </a:lnR>
                    <a:lnT>
                      <a:noFill/>
                    </a:lnT>
                    <a:lnB>
                      <a:noFill/>
                    </a:lnB>
                  </a:tcPr>
                </a:tc>
              </a:tr>
              <a:tr h="131704">
                <a:tc>
                  <a:txBody>
                    <a:bodyPr/>
                    <a:lstStyle/>
                    <a:p>
                      <a:pPr algn="l" fontAlgn="b"/>
                      <a:r>
                        <a:rPr lang="de-AT" sz="800" b="1" i="0" u="none" strike="noStrike">
                          <a:solidFill>
                            <a:srgbClr val="000000"/>
                          </a:solidFill>
                          <a:latin typeface="Calibri"/>
                        </a:rPr>
                        <a:t>Moran`s I</a:t>
                      </a:r>
                    </a:p>
                  </a:txBody>
                  <a:tcPr marL="6272" marR="6272" marT="627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de-AT" sz="800" b="0" i="0" u="none" strike="noStrike">
                          <a:solidFill>
                            <a:srgbClr val="000000"/>
                          </a:solidFill>
                          <a:latin typeface="Calibri"/>
                        </a:rPr>
                        <a:t>0,62</a:t>
                      </a:r>
                    </a:p>
                  </a:txBody>
                  <a:tcPr marL="6272" marR="6272" marT="627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de-AT" sz="800" b="0" i="0" u="none" strike="noStrike">
                          <a:solidFill>
                            <a:srgbClr val="000000"/>
                          </a:solidFill>
                          <a:latin typeface="Calibri"/>
                        </a:rPr>
                        <a:t>0,00</a:t>
                      </a:r>
                    </a:p>
                  </a:txBody>
                  <a:tcPr marL="6272" marR="6272" marT="6272" marB="0" anchor="b">
                    <a:lnL>
                      <a:noFill/>
                    </a:lnL>
                    <a:lnR>
                      <a:noFill/>
                    </a:lnR>
                    <a:lnT>
                      <a:noFill/>
                    </a:lnT>
                    <a:lnB>
                      <a:noFill/>
                    </a:lnB>
                  </a:tcPr>
                </a:tc>
              </a:tr>
              <a:tr h="144247">
                <a:tc>
                  <a:txBody>
                    <a:bodyPr/>
                    <a:lstStyle/>
                    <a:p>
                      <a:pPr algn="l" fontAlgn="b"/>
                      <a:r>
                        <a:rPr lang="de-AT" sz="800" b="1" i="0" u="none" strike="noStrike">
                          <a:solidFill>
                            <a:srgbClr val="000000"/>
                          </a:solidFill>
                          <a:latin typeface="Calibri"/>
                        </a:rPr>
                        <a:t>LM</a:t>
                      </a:r>
                      <a:r>
                        <a:rPr lang="de-AT" sz="800" b="1" i="0" u="none" strike="noStrike" baseline="-25000">
                          <a:solidFill>
                            <a:srgbClr val="000000"/>
                          </a:solidFill>
                          <a:latin typeface="Symbol"/>
                        </a:rPr>
                        <a:t>r</a:t>
                      </a:r>
                      <a:endParaRPr lang="de-AT" sz="800" b="1" i="0" u="none" strike="noStrike">
                        <a:solidFill>
                          <a:srgbClr val="000000"/>
                        </a:solidFill>
                        <a:latin typeface="Calibri"/>
                      </a:endParaRPr>
                    </a:p>
                  </a:txBody>
                  <a:tcPr marL="6272" marR="6272" marT="627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de-AT" sz="800" b="0" i="0" u="none" strike="noStrike">
                          <a:solidFill>
                            <a:srgbClr val="000000"/>
                          </a:solidFill>
                          <a:latin typeface="Calibri"/>
                        </a:rPr>
                        <a:t>54,80</a:t>
                      </a:r>
                    </a:p>
                  </a:txBody>
                  <a:tcPr marL="6272" marR="6272" marT="627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de-AT" sz="800" b="0" i="0" u="none" strike="noStrike">
                          <a:solidFill>
                            <a:srgbClr val="000000"/>
                          </a:solidFill>
                          <a:latin typeface="Calibri"/>
                        </a:rPr>
                        <a:t>0,00</a:t>
                      </a:r>
                    </a:p>
                  </a:txBody>
                  <a:tcPr marL="6272" marR="6272" marT="6272" marB="0" anchor="b">
                    <a:lnL>
                      <a:noFill/>
                    </a:lnL>
                    <a:lnR>
                      <a:noFill/>
                    </a:lnR>
                    <a:lnT>
                      <a:noFill/>
                    </a:lnT>
                    <a:lnB>
                      <a:noFill/>
                    </a:lnB>
                  </a:tcPr>
                </a:tc>
              </a:tr>
              <a:tr h="144247">
                <a:tc>
                  <a:txBody>
                    <a:bodyPr/>
                    <a:lstStyle/>
                    <a:p>
                      <a:pPr algn="l" fontAlgn="b"/>
                      <a:r>
                        <a:rPr lang="de-AT" sz="800" b="1" i="0" u="none" strike="noStrike">
                          <a:solidFill>
                            <a:srgbClr val="000000"/>
                          </a:solidFill>
                          <a:latin typeface="Calibri"/>
                        </a:rPr>
                        <a:t>LM</a:t>
                      </a:r>
                      <a:r>
                        <a:rPr lang="de-AT" sz="800" b="1" i="0" u="none" strike="noStrike" baseline="-25000">
                          <a:solidFill>
                            <a:srgbClr val="000000"/>
                          </a:solidFill>
                          <a:latin typeface="Symbol"/>
                        </a:rPr>
                        <a:t>l</a:t>
                      </a:r>
                      <a:endParaRPr lang="de-AT" sz="800" b="1" i="0" u="none" strike="noStrike">
                        <a:solidFill>
                          <a:srgbClr val="000000"/>
                        </a:solidFill>
                        <a:latin typeface="Calibri"/>
                      </a:endParaRPr>
                    </a:p>
                  </a:txBody>
                  <a:tcPr marL="6272" marR="6272" marT="627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de-AT" sz="800" b="0" i="0" u="none" strike="noStrike">
                          <a:solidFill>
                            <a:srgbClr val="000000"/>
                          </a:solidFill>
                          <a:latin typeface="Calibri"/>
                        </a:rPr>
                        <a:t>60,13</a:t>
                      </a:r>
                    </a:p>
                  </a:txBody>
                  <a:tcPr marL="6272" marR="6272" marT="627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de-AT" sz="800" b="0" i="0" u="none" strike="noStrike">
                          <a:solidFill>
                            <a:srgbClr val="000000"/>
                          </a:solidFill>
                          <a:latin typeface="Calibri"/>
                        </a:rPr>
                        <a:t>0,00</a:t>
                      </a:r>
                    </a:p>
                  </a:txBody>
                  <a:tcPr marL="6272" marR="6272" marT="6272" marB="0" anchor="b">
                    <a:lnL>
                      <a:noFill/>
                    </a:lnL>
                    <a:lnR>
                      <a:noFill/>
                    </a:lnR>
                    <a:lnT>
                      <a:noFill/>
                    </a:lnT>
                    <a:lnB>
                      <a:noFill/>
                    </a:lnB>
                  </a:tcPr>
                </a:tc>
              </a:tr>
              <a:tr h="150519">
                <a:tc>
                  <a:txBody>
                    <a:bodyPr/>
                    <a:lstStyle/>
                    <a:p>
                      <a:pPr algn="l" fontAlgn="b"/>
                      <a:r>
                        <a:rPr lang="de-AT" sz="800" b="1" i="0" u="none" strike="noStrike">
                          <a:solidFill>
                            <a:srgbClr val="000000"/>
                          </a:solidFill>
                          <a:latin typeface="Calibri"/>
                        </a:rPr>
                        <a:t>R</a:t>
                      </a:r>
                      <a:r>
                        <a:rPr lang="de-AT" sz="800" b="1" i="0" u="none" strike="noStrike" baseline="30000">
                          <a:solidFill>
                            <a:srgbClr val="000000"/>
                          </a:solidFill>
                          <a:latin typeface="Calibri"/>
                        </a:rPr>
                        <a:t>2</a:t>
                      </a:r>
                      <a:r>
                        <a:rPr lang="de-AT" sz="800" b="1" i="0" u="none" strike="noStrike">
                          <a:solidFill>
                            <a:srgbClr val="000000"/>
                          </a:solidFill>
                          <a:latin typeface="Calibri"/>
                        </a:rPr>
                        <a:t> (LAG)</a:t>
                      </a:r>
                    </a:p>
                  </a:txBody>
                  <a:tcPr marL="6272" marR="6272" marT="627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de-AT" sz="800" b="0" i="0" u="none" strike="noStrike">
                          <a:solidFill>
                            <a:srgbClr val="000000"/>
                          </a:solidFill>
                          <a:latin typeface="Calibri"/>
                        </a:rPr>
                        <a:t>0,66</a:t>
                      </a:r>
                    </a:p>
                  </a:txBody>
                  <a:tcPr marL="6272" marR="6272" marT="627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de-AT" sz="800" b="0" i="0" u="none" strike="noStrike">
                        <a:solidFill>
                          <a:srgbClr val="000000"/>
                        </a:solidFill>
                        <a:latin typeface="Calibri"/>
                      </a:endParaRPr>
                    </a:p>
                  </a:txBody>
                  <a:tcPr marL="6272" marR="6272" marT="6272" marB="0" anchor="b">
                    <a:lnL>
                      <a:noFill/>
                    </a:lnL>
                    <a:lnR>
                      <a:noFill/>
                    </a:lnR>
                    <a:lnT>
                      <a:noFill/>
                    </a:lnT>
                    <a:lnB>
                      <a:noFill/>
                    </a:lnB>
                  </a:tcPr>
                </a:tc>
              </a:tr>
              <a:tr h="150519">
                <a:tc>
                  <a:txBody>
                    <a:bodyPr/>
                    <a:lstStyle/>
                    <a:p>
                      <a:pPr algn="l" fontAlgn="b"/>
                      <a:r>
                        <a:rPr lang="de-AT" sz="800" b="1" i="0" u="none" strike="noStrike">
                          <a:solidFill>
                            <a:srgbClr val="000000"/>
                          </a:solidFill>
                          <a:latin typeface="Calibri"/>
                        </a:rPr>
                        <a:t>R</a:t>
                      </a:r>
                      <a:r>
                        <a:rPr lang="de-AT" sz="800" b="1" i="0" u="none" strike="noStrike" baseline="30000">
                          <a:solidFill>
                            <a:srgbClr val="000000"/>
                          </a:solidFill>
                          <a:latin typeface="Calibri"/>
                        </a:rPr>
                        <a:t>2</a:t>
                      </a:r>
                      <a:r>
                        <a:rPr lang="de-AT" sz="800" b="1" i="0" u="none" strike="noStrike">
                          <a:solidFill>
                            <a:srgbClr val="000000"/>
                          </a:solidFill>
                          <a:latin typeface="Calibri"/>
                        </a:rPr>
                        <a:t> (ERR)</a:t>
                      </a:r>
                    </a:p>
                  </a:txBody>
                  <a:tcPr marL="6272" marR="6272" marT="627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de-AT" sz="800" b="0" i="0" u="none" strike="noStrike">
                          <a:solidFill>
                            <a:srgbClr val="000000"/>
                          </a:solidFill>
                          <a:latin typeface="Calibri"/>
                        </a:rPr>
                        <a:t>0,66</a:t>
                      </a:r>
                    </a:p>
                  </a:txBody>
                  <a:tcPr marL="6272" marR="6272" marT="627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de-AT" sz="800" b="0" i="0" u="none" strike="noStrike">
                        <a:solidFill>
                          <a:srgbClr val="000000"/>
                        </a:solidFill>
                        <a:latin typeface="Calibri"/>
                      </a:endParaRPr>
                    </a:p>
                  </a:txBody>
                  <a:tcPr marL="6272" marR="6272" marT="6272" marB="0" anchor="b">
                    <a:lnL>
                      <a:noFill/>
                    </a:lnL>
                    <a:lnR>
                      <a:noFill/>
                    </a:lnR>
                    <a:lnT>
                      <a:noFill/>
                    </a:lnT>
                    <a:lnB>
                      <a:noFill/>
                    </a:lnB>
                  </a:tcPr>
                </a:tc>
              </a:tr>
              <a:tr h="131704">
                <a:tc>
                  <a:txBody>
                    <a:bodyPr/>
                    <a:lstStyle/>
                    <a:p>
                      <a:pPr algn="l" fontAlgn="b"/>
                      <a:endParaRPr lang="de-AT" sz="800" b="1" i="0" u="none" strike="noStrike">
                        <a:solidFill>
                          <a:srgbClr val="000000"/>
                        </a:solidFill>
                        <a:latin typeface="Calibri"/>
                      </a:endParaRPr>
                    </a:p>
                  </a:txBody>
                  <a:tcPr marL="6272" marR="6272" marT="6272" marB="0" anchor="b">
                    <a:lnL>
                      <a:noFill/>
                    </a:lnL>
                    <a:lnR>
                      <a:noFill/>
                    </a:lnR>
                    <a:lnT>
                      <a:noFill/>
                    </a:lnT>
                    <a:lnB>
                      <a:noFill/>
                    </a:lnB>
                  </a:tcPr>
                </a:tc>
                <a:tc>
                  <a:txBody>
                    <a:bodyPr/>
                    <a:lstStyle/>
                    <a:p>
                      <a:pPr algn="ctr" fontAlgn="b"/>
                      <a:endParaRPr lang="de-AT" sz="800" b="0" i="0" u="none" strike="noStrike">
                        <a:solidFill>
                          <a:srgbClr val="000000"/>
                        </a:solidFill>
                        <a:latin typeface="Calibri"/>
                      </a:endParaRPr>
                    </a:p>
                  </a:txBody>
                  <a:tcPr marL="6272" marR="6272" marT="6272" marB="0" anchor="b">
                    <a:lnL>
                      <a:noFill/>
                    </a:lnL>
                    <a:lnR>
                      <a:noFill/>
                    </a:lnR>
                    <a:lnT>
                      <a:noFill/>
                    </a:lnT>
                    <a:lnB>
                      <a:noFill/>
                    </a:lnB>
                  </a:tcPr>
                </a:tc>
                <a:tc>
                  <a:txBody>
                    <a:bodyPr/>
                    <a:lstStyle/>
                    <a:p>
                      <a:pPr algn="ctr" fontAlgn="b"/>
                      <a:endParaRPr lang="de-AT" sz="800" b="0" i="0" u="none" strike="noStrike">
                        <a:solidFill>
                          <a:srgbClr val="000000"/>
                        </a:solidFill>
                        <a:latin typeface="Calibri"/>
                      </a:endParaRPr>
                    </a:p>
                  </a:txBody>
                  <a:tcPr marL="6272" marR="6272" marT="6272" marB="0" anchor="b">
                    <a:lnL>
                      <a:noFill/>
                    </a:lnL>
                    <a:lnR>
                      <a:noFill/>
                    </a:lnR>
                    <a:lnT>
                      <a:noFill/>
                    </a:lnT>
                    <a:lnB>
                      <a:noFill/>
                    </a:lnB>
                  </a:tcPr>
                </a:tc>
              </a:tr>
              <a:tr h="150519">
                <a:tc>
                  <a:txBody>
                    <a:bodyPr/>
                    <a:lstStyle/>
                    <a:p>
                      <a:pPr algn="l" fontAlgn="b"/>
                      <a:r>
                        <a:rPr lang="de-AT" sz="800" b="1" i="0" u="none" strike="noStrike">
                          <a:solidFill>
                            <a:srgbClr val="000000"/>
                          </a:solidFill>
                          <a:latin typeface="Calibri"/>
                        </a:rPr>
                        <a:t>R</a:t>
                      </a:r>
                      <a:r>
                        <a:rPr lang="de-AT" sz="800" b="1" i="0" u="none" strike="noStrike" baseline="30000">
                          <a:solidFill>
                            <a:srgbClr val="000000"/>
                          </a:solidFill>
                          <a:latin typeface="Calibri"/>
                        </a:rPr>
                        <a:t>2</a:t>
                      </a:r>
                      <a:r>
                        <a:rPr lang="de-AT" sz="800" b="1" i="0" u="none" strike="noStrike">
                          <a:solidFill>
                            <a:srgbClr val="000000"/>
                          </a:solidFill>
                          <a:latin typeface="Calibri"/>
                        </a:rPr>
                        <a:t> (OLS)</a:t>
                      </a:r>
                    </a:p>
                  </a:txBody>
                  <a:tcPr marL="6272" marR="6272" marT="627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de-AT" sz="800" b="0" i="0" u="none" strike="noStrike">
                          <a:solidFill>
                            <a:srgbClr val="000000"/>
                          </a:solidFill>
                          <a:latin typeface="Calibri"/>
                        </a:rPr>
                        <a:t>0,19</a:t>
                      </a:r>
                    </a:p>
                  </a:txBody>
                  <a:tcPr marL="6272" marR="6272" marT="627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de-AT" sz="800" b="0" i="0" u="none" strike="noStrike">
                        <a:solidFill>
                          <a:srgbClr val="000000"/>
                        </a:solidFill>
                        <a:latin typeface="Calibri"/>
                      </a:endParaRPr>
                    </a:p>
                  </a:txBody>
                  <a:tcPr marL="6272" marR="6272" marT="6272" marB="0" anchor="b">
                    <a:lnL>
                      <a:noFill/>
                    </a:lnL>
                    <a:lnR>
                      <a:noFill/>
                    </a:lnR>
                    <a:lnT>
                      <a:noFill/>
                    </a:lnT>
                    <a:lnB>
                      <a:noFill/>
                    </a:lnB>
                  </a:tcPr>
                </a:tc>
              </a:tr>
              <a:tr h="131704">
                <a:tc>
                  <a:txBody>
                    <a:bodyPr/>
                    <a:lstStyle/>
                    <a:p>
                      <a:pPr algn="l" fontAlgn="b"/>
                      <a:r>
                        <a:rPr lang="de-AT" sz="800" b="1" i="0" u="none" strike="noStrike">
                          <a:solidFill>
                            <a:srgbClr val="000000"/>
                          </a:solidFill>
                          <a:latin typeface="Calibri"/>
                        </a:rPr>
                        <a:t>JB</a:t>
                      </a:r>
                    </a:p>
                  </a:txBody>
                  <a:tcPr marL="6272" marR="6272" marT="627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de-AT" sz="800" b="0" i="0" u="none" strike="noStrike">
                          <a:solidFill>
                            <a:srgbClr val="000000"/>
                          </a:solidFill>
                          <a:latin typeface="Calibri"/>
                        </a:rPr>
                        <a:t>890196,90</a:t>
                      </a:r>
                    </a:p>
                  </a:txBody>
                  <a:tcPr marL="6272" marR="6272" marT="627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de-AT" sz="800" b="0" i="0" u="none" strike="noStrike">
                          <a:solidFill>
                            <a:srgbClr val="000000"/>
                          </a:solidFill>
                          <a:latin typeface="Calibri"/>
                        </a:rPr>
                        <a:t>0,00</a:t>
                      </a:r>
                    </a:p>
                  </a:txBody>
                  <a:tcPr marL="6272" marR="6272" marT="6272" marB="0" anchor="b">
                    <a:lnL>
                      <a:noFill/>
                    </a:lnL>
                    <a:lnR>
                      <a:noFill/>
                    </a:lnR>
                    <a:lnT>
                      <a:noFill/>
                    </a:lnT>
                    <a:lnB>
                      <a:noFill/>
                    </a:lnB>
                  </a:tcPr>
                </a:tc>
              </a:tr>
              <a:tr h="131704">
                <a:tc>
                  <a:txBody>
                    <a:bodyPr/>
                    <a:lstStyle/>
                    <a:p>
                      <a:pPr algn="l" fontAlgn="b"/>
                      <a:r>
                        <a:rPr lang="de-AT" sz="800" b="1" i="0" u="none" strike="noStrike">
                          <a:solidFill>
                            <a:srgbClr val="000000"/>
                          </a:solidFill>
                          <a:latin typeface="Calibri"/>
                        </a:rPr>
                        <a:t>BP</a:t>
                      </a:r>
                    </a:p>
                  </a:txBody>
                  <a:tcPr marL="6272" marR="6272" marT="627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de-AT" sz="800" b="0" i="0" u="none" strike="noStrike">
                          <a:solidFill>
                            <a:srgbClr val="000000"/>
                          </a:solidFill>
                          <a:latin typeface="Calibri"/>
                        </a:rPr>
                        <a:t>10276,62</a:t>
                      </a:r>
                    </a:p>
                  </a:txBody>
                  <a:tcPr marL="6272" marR="6272" marT="627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de-AT" sz="800" b="0" i="0" u="none" strike="noStrike">
                          <a:solidFill>
                            <a:srgbClr val="000000"/>
                          </a:solidFill>
                          <a:latin typeface="Calibri"/>
                        </a:rPr>
                        <a:t>0,00</a:t>
                      </a:r>
                    </a:p>
                  </a:txBody>
                  <a:tcPr marL="6272" marR="6272" marT="6272" marB="0" anchor="b">
                    <a:lnL>
                      <a:noFill/>
                    </a:lnL>
                    <a:lnR>
                      <a:noFill/>
                    </a:lnR>
                    <a:lnT>
                      <a:noFill/>
                    </a:lnT>
                    <a:lnB>
                      <a:noFill/>
                    </a:lnB>
                  </a:tcPr>
                </a:tc>
              </a:tr>
              <a:tr h="131704">
                <a:tc>
                  <a:txBody>
                    <a:bodyPr/>
                    <a:lstStyle/>
                    <a:p>
                      <a:pPr algn="l" fontAlgn="b"/>
                      <a:r>
                        <a:rPr lang="de-AT" sz="800" b="1" i="0" u="none" strike="noStrike">
                          <a:solidFill>
                            <a:srgbClr val="000000"/>
                          </a:solidFill>
                          <a:latin typeface="Calibri"/>
                        </a:rPr>
                        <a:t>KB</a:t>
                      </a:r>
                    </a:p>
                  </a:txBody>
                  <a:tcPr marL="6272" marR="6272" marT="627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de-AT" sz="800" b="0" i="0" u="none" strike="noStrike">
                          <a:solidFill>
                            <a:srgbClr val="000000"/>
                          </a:solidFill>
                          <a:latin typeface="Calibri"/>
                        </a:rPr>
                        <a:t>830,00</a:t>
                      </a:r>
                    </a:p>
                  </a:txBody>
                  <a:tcPr marL="6272" marR="6272" marT="627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de-AT" sz="800" b="0" i="0" u="none" strike="noStrike">
                          <a:solidFill>
                            <a:srgbClr val="000000"/>
                          </a:solidFill>
                          <a:latin typeface="Calibri"/>
                        </a:rPr>
                        <a:t>0,00</a:t>
                      </a:r>
                    </a:p>
                  </a:txBody>
                  <a:tcPr marL="6272" marR="6272" marT="6272" marB="0" anchor="b">
                    <a:lnL>
                      <a:noFill/>
                    </a:lnL>
                    <a:lnR>
                      <a:noFill/>
                    </a:lnR>
                    <a:lnT>
                      <a:noFill/>
                    </a:lnT>
                    <a:lnB>
                      <a:noFill/>
                    </a:lnB>
                  </a:tcPr>
                </a:tc>
              </a:tr>
              <a:tr h="131704">
                <a:tc>
                  <a:txBody>
                    <a:bodyPr/>
                    <a:lstStyle/>
                    <a:p>
                      <a:pPr algn="l" fontAlgn="b"/>
                      <a:r>
                        <a:rPr lang="de-AT" sz="800" b="1" i="0" u="none" strike="noStrike">
                          <a:solidFill>
                            <a:srgbClr val="000000"/>
                          </a:solidFill>
                          <a:latin typeface="Calibri"/>
                        </a:rPr>
                        <a:t>Moran`s I</a:t>
                      </a:r>
                    </a:p>
                  </a:txBody>
                  <a:tcPr marL="6272" marR="6272" marT="627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de-AT" sz="800" b="0" i="0" u="none" strike="noStrike">
                          <a:solidFill>
                            <a:srgbClr val="000000"/>
                          </a:solidFill>
                          <a:latin typeface="Calibri"/>
                        </a:rPr>
                        <a:t>0,50</a:t>
                      </a:r>
                    </a:p>
                  </a:txBody>
                  <a:tcPr marL="6272" marR="6272" marT="627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de-AT" sz="800" b="0" i="0" u="none" strike="noStrike">
                          <a:solidFill>
                            <a:srgbClr val="000000"/>
                          </a:solidFill>
                          <a:latin typeface="Calibri"/>
                        </a:rPr>
                        <a:t>0,00</a:t>
                      </a:r>
                    </a:p>
                  </a:txBody>
                  <a:tcPr marL="6272" marR="6272" marT="6272" marB="0" anchor="b">
                    <a:lnL>
                      <a:noFill/>
                    </a:lnL>
                    <a:lnR>
                      <a:noFill/>
                    </a:lnR>
                    <a:lnT>
                      <a:noFill/>
                    </a:lnT>
                    <a:lnB>
                      <a:noFill/>
                    </a:lnB>
                  </a:tcPr>
                </a:tc>
              </a:tr>
              <a:tr h="144247">
                <a:tc>
                  <a:txBody>
                    <a:bodyPr/>
                    <a:lstStyle/>
                    <a:p>
                      <a:pPr algn="l" fontAlgn="b"/>
                      <a:r>
                        <a:rPr lang="de-AT" sz="800" b="1" i="0" u="none" strike="noStrike">
                          <a:solidFill>
                            <a:srgbClr val="000000"/>
                          </a:solidFill>
                          <a:latin typeface="Calibri"/>
                        </a:rPr>
                        <a:t>LM</a:t>
                      </a:r>
                      <a:r>
                        <a:rPr lang="de-AT" sz="800" b="1" i="0" u="none" strike="noStrike" baseline="-25000">
                          <a:solidFill>
                            <a:srgbClr val="000000"/>
                          </a:solidFill>
                          <a:latin typeface="Symbol"/>
                        </a:rPr>
                        <a:t>r</a:t>
                      </a:r>
                      <a:endParaRPr lang="de-AT" sz="800" b="1" i="0" u="none" strike="noStrike">
                        <a:solidFill>
                          <a:srgbClr val="000000"/>
                        </a:solidFill>
                        <a:latin typeface="Calibri"/>
                      </a:endParaRPr>
                    </a:p>
                  </a:txBody>
                  <a:tcPr marL="6272" marR="6272" marT="627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de-AT" sz="800" b="0" i="0" u="none" strike="noStrike">
                          <a:solidFill>
                            <a:srgbClr val="000000"/>
                          </a:solidFill>
                          <a:latin typeface="Calibri"/>
                        </a:rPr>
                        <a:t>4622,01</a:t>
                      </a:r>
                    </a:p>
                  </a:txBody>
                  <a:tcPr marL="6272" marR="6272" marT="627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de-AT" sz="800" b="0" i="0" u="none" strike="noStrike">
                          <a:solidFill>
                            <a:srgbClr val="000000"/>
                          </a:solidFill>
                          <a:latin typeface="Calibri"/>
                        </a:rPr>
                        <a:t>0,00</a:t>
                      </a:r>
                    </a:p>
                  </a:txBody>
                  <a:tcPr marL="6272" marR="6272" marT="6272" marB="0" anchor="b">
                    <a:lnL>
                      <a:noFill/>
                    </a:lnL>
                    <a:lnR>
                      <a:noFill/>
                    </a:lnR>
                    <a:lnT>
                      <a:noFill/>
                    </a:lnT>
                    <a:lnB>
                      <a:noFill/>
                    </a:lnB>
                  </a:tcPr>
                </a:tc>
              </a:tr>
              <a:tr h="144247">
                <a:tc>
                  <a:txBody>
                    <a:bodyPr/>
                    <a:lstStyle/>
                    <a:p>
                      <a:pPr algn="l" fontAlgn="b"/>
                      <a:r>
                        <a:rPr lang="de-AT" sz="800" b="1" i="0" u="none" strike="noStrike">
                          <a:solidFill>
                            <a:srgbClr val="000000"/>
                          </a:solidFill>
                          <a:latin typeface="Calibri"/>
                        </a:rPr>
                        <a:t>LM</a:t>
                      </a:r>
                      <a:r>
                        <a:rPr lang="de-AT" sz="800" b="1" i="0" u="none" strike="noStrike" baseline="-25000">
                          <a:solidFill>
                            <a:srgbClr val="000000"/>
                          </a:solidFill>
                          <a:latin typeface="Symbol"/>
                        </a:rPr>
                        <a:t>l</a:t>
                      </a:r>
                      <a:endParaRPr lang="de-AT" sz="800" b="1" i="0" u="none" strike="noStrike">
                        <a:solidFill>
                          <a:srgbClr val="000000"/>
                        </a:solidFill>
                        <a:latin typeface="Calibri"/>
                      </a:endParaRPr>
                    </a:p>
                  </a:txBody>
                  <a:tcPr marL="6272" marR="6272" marT="627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de-AT" sz="800" b="0" i="0" u="none" strike="noStrike">
                          <a:solidFill>
                            <a:srgbClr val="000000"/>
                          </a:solidFill>
                          <a:latin typeface="Calibri"/>
                        </a:rPr>
                        <a:t>266,12</a:t>
                      </a:r>
                    </a:p>
                  </a:txBody>
                  <a:tcPr marL="6272" marR="6272" marT="627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de-AT" sz="800" b="0" i="0" u="none" strike="noStrike">
                          <a:solidFill>
                            <a:srgbClr val="000000"/>
                          </a:solidFill>
                          <a:latin typeface="Calibri"/>
                        </a:rPr>
                        <a:t>0,00</a:t>
                      </a:r>
                    </a:p>
                  </a:txBody>
                  <a:tcPr marL="6272" marR="6272" marT="6272" marB="0" anchor="b">
                    <a:lnL>
                      <a:noFill/>
                    </a:lnL>
                    <a:lnR>
                      <a:noFill/>
                    </a:lnR>
                    <a:lnT>
                      <a:noFill/>
                    </a:lnT>
                    <a:lnB>
                      <a:noFill/>
                    </a:lnB>
                  </a:tcPr>
                </a:tc>
              </a:tr>
              <a:tr h="150519">
                <a:tc>
                  <a:txBody>
                    <a:bodyPr/>
                    <a:lstStyle/>
                    <a:p>
                      <a:pPr algn="l" fontAlgn="b"/>
                      <a:r>
                        <a:rPr lang="de-AT" sz="800" b="1" i="0" u="none" strike="noStrike">
                          <a:solidFill>
                            <a:srgbClr val="000000"/>
                          </a:solidFill>
                          <a:latin typeface="Calibri"/>
                        </a:rPr>
                        <a:t>R</a:t>
                      </a:r>
                      <a:r>
                        <a:rPr lang="de-AT" sz="800" b="1" i="0" u="none" strike="noStrike" baseline="30000">
                          <a:solidFill>
                            <a:srgbClr val="000000"/>
                          </a:solidFill>
                          <a:latin typeface="Calibri"/>
                        </a:rPr>
                        <a:t>2</a:t>
                      </a:r>
                      <a:r>
                        <a:rPr lang="de-AT" sz="800" b="1" i="0" u="none" strike="noStrike">
                          <a:solidFill>
                            <a:srgbClr val="000000"/>
                          </a:solidFill>
                          <a:latin typeface="Calibri"/>
                        </a:rPr>
                        <a:t> (LAG)</a:t>
                      </a:r>
                    </a:p>
                  </a:txBody>
                  <a:tcPr marL="6272" marR="6272" marT="627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de-AT" sz="800" b="0" i="0" u="none" strike="noStrike">
                          <a:solidFill>
                            <a:srgbClr val="000000"/>
                          </a:solidFill>
                          <a:latin typeface="Calibri"/>
                        </a:rPr>
                        <a:t>0,66</a:t>
                      </a:r>
                    </a:p>
                  </a:txBody>
                  <a:tcPr marL="6272" marR="6272" marT="627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de-AT" sz="800" b="0" i="0" u="none" strike="noStrike">
                        <a:solidFill>
                          <a:srgbClr val="000000"/>
                        </a:solidFill>
                        <a:latin typeface="Calibri"/>
                      </a:endParaRPr>
                    </a:p>
                  </a:txBody>
                  <a:tcPr marL="6272" marR="6272" marT="6272" marB="0" anchor="b">
                    <a:lnL>
                      <a:noFill/>
                    </a:lnL>
                    <a:lnR>
                      <a:noFill/>
                    </a:lnR>
                    <a:lnT>
                      <a:noFill/>
                    </a:lnT>
                    <a:lnB>
                      <a:noFill/>
                    </a:lnB>
                  </a:tcPr>
                </a:tc>
              </a:tr>
              <a:tr h="150519">
                <a:tc>
                  <a:txBody>
                    <a:bodyPr/>
                    <a:lstStyle/>
                    <a:p>
                      <a:pPr algn="l" fontAlgn="b"/>
                      <a:r>
                        <a:rPr lang="de-AT" sz="800" b="1" i="0" u="none" strike="noStrike">
                          <a:solidFill>
                            <a:srgbClr val="000000"/>
                          </a:solidFill>
                          <a:latin typeface="Calibri"/>
                        </a:rPr>
                        <a:t>R</a:t>
                      </a:r>
                      <a:r>
                        <a:rPr lang="de-AT" sz="800" b="1" i="0" u="none" strike="noStrike" baseline="30000">
                          <a:solidFill>
                            <a:srgbClr val="000000"/>
                          </a:solidFill>
                          <a:latin typeface="Calibri"/>
                        </a:rPr>
                        <a:t>2</a:t>
                      </a:r>
                      <a:r>
                        <a:rPr lang="de-AT" sz="800" b="1" i="0" u="none" strike="noStrike">
                          <a:solidFill>
                            <a:srgbClr val="000000"/>
                          </a:solidFill>
                          <a:latin typeface="Calibri"/>
                        </a:rPr>
                        <a:t> (ERR)</a:t>
                      </a:r>
                    </a:p>
                  </a:txBody>
                  <a:tcPr marL="6272" marR="6272" marT="627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de-AT" sz="800" b="0" i="0" u="none" strike="noStrike">
                          <a:solidFill>
                            <a:srgbClr val="000000"/>
                          </a:solidFill>
                          <a:latin typeface="Calibri"/>
                        </a:rPr>
                        <a:t>0,66</a:t>
                      </a:r>
                    </a:p>
                  </a:txBody>
                  <a:tcPr marL="6272" marR="6272" marT="627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de-AT" sz="800" b="0" i="0" u="none" strike="noStrike">
                        <a:solidFill>
                          <a:srgbClr val="000000"/>
                        </a:solidFill>
                        <a:latin typeface="Calibri"/>
                      </a:endParaRPr>
                    </a:p>
                  </a:txBody>
                  <a:tcPr marL="6272" marR="6272" marT="6272" marB="0" anchor="b">
                    <a:lnL>
                      <a:noFill/>
                    </a:lnL>
                    <a:lnR>
                      <a:noFill/>
                    </a:lnR>
                    <a:lnT>
                      <a:noFill/>
                    </a:lnT>
                    <a:lnB>
                      <a:noFill/>
                    </a:lnB>
                  </a:tcPr>
                </a:tc>
              </a:tr>
              <a:tr h="131704">
                <a:tc>
                  <a:txBody>
                    <a:bodyPr/>
                    <a:lstStyle/>
                    <a:p>
                      <a:pPr algn="l" fontAlgn="b"/>
                      <a:endParaRPr lang="de-AT" sz="800" b="1" i="0" u="none" strike="noStrike">
                        <a:solidFill>
                          <a:srgbClr val="000000"/>
                        </a:solidFill>
                        <a:latin typeface="Calibri"/>
                      </a:endParaRPr>
                    </a:p>
                  </a:txBody>
                  <a:tcPr marL="6272" marR="6272" marT="6272" marB="0" anchor="b">
                    <a:lnL>
                      <a:noFill/>
                    </a:lnL>
                    <a:lnR>
                      <a:noFill/>
                    </a:lnR>
                    <a:lnT>
                      <a:noFill/>
                    </a:lnT>
                    <a:lnB>
                      <a:noFill/>
                    </a:lnB>
                  </a:tcPr>
                </a:tc>
                <a:tc>
                  <a:txBody>
                    <a:bodyPr/>
                    <a:lstStyle/>
                    <a:p>
                      <a:pPr algn="ctr" fontAlgn="b"/>
                      <a:endParaRPr lang="de-AT" sz="800" b="0" i="0" u="none" strike="noStrike">
                        <a:solidFill>
                          <a:srgbClr val="000000"/>
                        </a:solidFill>
                        <a:latin typeface="Calibri"/>
                      </a:endParaRPr>
                    </a:p>
                  </a:txBody>
                  <a:tcPr marL="6272" marR="6272" marT="6272" marB="0" anchor="b">
                    <a:lnL>
                      <a:noFill/>
                    </a:lnL>
                    <a:lnR>
                      <a:noFill/>
                    </a:lnR>
                    <a:lnT>
                      <a:noFill/>
                    </a:lnT>
                    <a:lnB>
                      <a:noFill/>
                    </a:lnB>
                  </a:tcPr>
                </a:tc>
                <a:tc>
                  <a:txBody>
                    <a:bodyPr/>
                    <a:lstStyle/>
                    <a:p>
                      <a:pPr algn="ctr" fontAlgn="b"/>
                      <a:endParaRPr lang="de-AT" sz="800" b="0" i="0" u="none" strike="noStrike">
                        <a:solidFill>
                          <a:srgbClr val="000000"/>
                        </a:solidFill>
                        <a:latin typeface="Calibri"/>
                      </a:endParaRPr>
                    </a:p>
                  </a:txBody>
                  <a:tcPr marL="6272" marR="6272" marT="6272" marB="0" anchor="b">
                    <a:lnL>
                      <a:noFill/>
                    </a:lnL>
                    <a:lnR>
                      <a:noFill/>
                    </a:lnR>
                    <a:lnT>
                      <a:noFill/>
                    </a:lnT>
                    <a:lnB>
                      <a:noFill/>
                    </a:lnB>
                  </a:tcPr>
                </a:tc>
              </a:tr>
              <a:tr h="150519">
                <a:tc>
                  <a:txBody>
                    <a:bodyPr/>
                    <a:lstStyle/>
                    <a:p>
                      <a:pPr algn="l" fontAlgn="b"/>
                      <a:r>
                        <a:rPr lang="de-AT" sz="800" b="1" i="0" u="none" strike="noStrike">
                          <a:solidFill>
                            <a:srgbClr val="000000"/>
                          </a:solidFill>
                          <a:latin typeface="Calibri"/>
                        </a:rPr>
                        <a:t>R</a:t>
                      </a:r>
                      <a:r>
                        <a:rPr lang="de-AT" sz="800" b="1" i="0" u="none" strike="noStrike" baseline="30000">
                          <a:solidFill>
                            <a:srgbClr val="000000"/>
                          </a:solidFill>
                          <a:latin typeface="Calibri"/>
                        </a:rPr>
                        <a:t>2</a:t>
                      </a:r>
                      <a:r>
                        <a:rPr lang="de-AT" sz="800" b="1" i="0" u="none" strike="noStrike">
                          <a:solidFill>
                            <a:srgbClr val="000000"/>
                          </a:solidFill>
                          <a:latin typeface="Calibri"/>
                        </a:rPr>
                        <a:t> (OLS)</a:t>
                      </a:r>
                    </a:p>
                  </a:txBody>
                  <a:tcPr marL="6272" marR="6272" marT="627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de-AT" sz="800" b="0" i="0" u="none" strike="noStrike">
                          <a:solidFill>
                            <a:srgbClr val="000000"/>
                          </a:solidFill>
                          <a:latin typeface="Calibri"/>
                        </a:rPr>
                        <a:t>0,21</a:t>
                      </a:r>
                    </a:p>
                  </a:txBody>
                  <a:tcPr marL="6272" marR="6272" marT="627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de-AT" sz="800" b="0" i="0" u="none" strike="noStrike">
                        <a:solidFill>
                          <a:srgbClr val="000000"/>
                        </a:solidFill>
                        <a:latin typeface="Calibri"/>
                      </a:endParaRPr>
                    </a:p>
                  </a:txBody>
                  <a:tcPr marL="6272" marR="6272" marT="6272" marB="0" anchor="b">
                    <a:lnL>
                      <a:noFill/>
                    </a:lnL>
                    <a:lnR>
                      <a:noFill/>
                    </a:lnR>
                    <a:lnT>
                      <a:noFill/>
                    </a:lnT>
                    <a:lnB>
                      <a:noFill/>
                    </a:lnB>
                  </a:tcPr>
                </a:tc>
              </a:tr>
              <a:tr h="131704">
                <a:tc>
                  <a:txBody>
                    <a:bodyPr/>
                    <a:lstStyle/>
                    <a:p>
                      <a:pPr algn="l" fontAlgn="b"/>
                      <a:r>
                        <a:rPr lang="de-AT" sz="800" b="1" i="0" u="none" strike="noStrike">
                          <a:solidFill>
                            <a:srgbClr val="000000"/>
                          </a:solidFill>
                          <a:latin typeface="Calibri"/>
                        </a:rPr>
                        <a:t>JB</a:t>
                      </a:r>
                    </a:p>
                  </a:txBody>
                  <a:tcPr marL="6272" marR="6272" marT="627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de-AT" sz="800" b="0" i="0" u="none" strike="noStrike">
                          <a:solidFill>
                            <a:srgbClr val="000000"/>
                          </a:solidFill>
                          <a:latin typeface="Calibri"/>
                        </a:rPr>
                        <a:t>950674,60</a:t>
                      </a:r>
                    </a:p>
                  </a:txBody>
                  <a:tcPr marL="6272" marR="6272" marT="627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de-AT" sz="800" b="0" i="0" u="none" strike="noStrike">
                          <a:solidFill>
                            <a:srgbClr val="000000"/>
                          </a:solidFill>
                          <a:latin typeface="Calibri"/>
                        </a:rPr>
                        <a:t>0,00</a:t>
                      </a:r>
                    </a:p>
                  </a:txBody>
                  <a:tcPr marL="6272" marR="6272" marT="6272" marB="0" anchor="b">
                    <a:lnL>
                      <a:noFill/>
                    </a:lnL>
                    <a:lnR>
                      <a:noFill/>
                    </a:lnR>
                    <a:lnT>
                      <a:noFill/>
                    </a:lnT>
                    <a:lnB>
                      <a:noFill/>
                    </a:lnB>
                  </a:tcPr>
                </a:tc>
              </a:tr>
              <a:tr h="131704">
                <a:tc>
                  <a:txBody>
                    <a:bodyPr/>
                    <a:lstStyle/>
                    <a:p>
                      <a:pPr algn="l" fontAlgn="b"/>
                      <a:r>
                        <a:rPr lang="de-AT" sz="800" b="1" i="0" u="none" strike="noStrike">
                          <a:solidFill>
                            <a:srgbClr val="000000"/>
                          </a:solidFill>
                          <a:latin typeface="Calibri"/>
                        </a:rPr>
                        <a:t>BP</a:t>
                      </a:r>
                    </a:p>
                  </a:txBody>
                  <a:tcPr marL="6272" marR="6272" marT="627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de-AT" sz="800" b="0" i="0" u="none" strike="noStrike">
                          <a:solidFill>
                            <a:srgbClr val="000000"/>
                          </a:solidFill>
                          <a:latin typeface="Calibri"/>
                        </a:rPr>
                        <a:t>10280,29</a:t>
                      </a:r>
                    </a:p>
                  </a:txBody>
                  <a:tcPr marL="6272" marR="6272" marT="627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de-AT" sz="800" b="0" i="0" u="none" strike="noStrike">
                          <a:solidFill>
                            <a:srgbClr val="000000"/>
                          </a:solidFill>
                          <a:latin typeface="Calibri"/>
                        </a:rPr>
                        <a:t>0,00</a:t>
                      </a:r>
                    </a:p>
                  </a:txBody>
                  <a:tcPr marL="6272" marR="6272" marT="6272" marB="0" anchor="b">
                    <a:lnL>
                      <a:noFill/>
                    </a:lnL>
                    <a:lnR>
                      <a:noFill/>
                    </a:lnR>
                    <a:lnT>
                      <a:noFill/>
                    </a:lnT>
                    <a:lnB>
                      <a:noFill/>
                    </a:lnB>
                  </a:tcPr>
                </a:tc>
              </a:tr>
              <a:tr h="131704">
                <a:tc>
                  <a:txBody>
                    <a:bodyPr/>
                    <a:lstStyle/>
                    <a:p>
                      <a:pPr algn="l" fontAlgn="b"/>
                      <a:r>
                        <a:rPr lang="de-AT" sz="800" b="1" i="0" u="none" strike="noStrike">
                          <a:solidFill>
                            <a:srgbClr val="000000"/>
                          </a:solidFill>
                          <a:latin typeface="Calibri"/>
                        </a:rPr>
                        <a:t>KB</a:t>
                      </a:r>
                    </a:p>
                  </a:txBody>
                  <a:tcPr marL="6272" marR="6272" marT="627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de-AT" sz="800" b="0" i="0" u="none" strike="noStrike">
                          <a:solidFill>
                            <a:srgbClr val="000000"/>
                          </a:solidFill>
                          <a:latin typeface="Calibri"/>
                        </a:rPr>
                        <a:t>803,34</a:t>
                      </a:r>
                    </a:p>
                  </a:txBody>
                  <a:tcPr marL="6272" marR="6272" marT="627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de-AT" sz="800" b="0" i="0" u="none" strike="noStrike">
                          <a:solidFill>
                            <a:srgbClr val="000000"/>
                          </a:solidFill>
                          <a:latin typeface="Calibri"/>
                        </a:rPr>
                        <a:t>0,00</a:t>
                      </a:r>
                    </a:p>
                  </a:txBody>
                  <a:tcPr marL="6272" marR="6272" marT="6272" marB="0" anchor="b">
                    <a:lnL>
                      <a:noFill/>
                    </a:lnL>
                    <a:lnR>
                      <a:noFill/>
                    </a:lnR>
                    <a:lnT>
                      <a:noFill/>
                    </a:lnT>
                    <a:lnB>
                      <a:noFill/>
                    </a:lnB>
                  </a:tcPr>
                </a:tc>
              </a:tr>
              <a:tr h="131704">
                <a:tc>
                  <a:txBody>
                    <a:bodyPr/>
                    <a:lstStyle/>
                    <a:p>
                      <a:pPr algn="l" fontAlgn="b"/>
                      <a:r>
                        <a:rPr lang="de-AT" sz="800" b="1" i="0" u="none" strike="noStrike">
                          <a:solidFill>
                            <a:srgbClr val="000000"/>
                          </a:solidFill>
                          <a:latin typeface="Calibri"/>
                        </a:rPr>
                        <a:t>Moran`s I</a:t>
                      </a:r>
                    </a:p>
                  </a:txBody>
                  <a:tcPr marL="6272" marR="6272" marT="627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de-AT" sz="800" b="0" i="0" u="none" strike="noStrike">
                          <a:solidFill>
                            <a:srgbClr val="000000"/>
                          </a:solidFill>
                          <a:latin typeface="Calibri"/>
                        </a:rPr>
                        <a:t>0,52</a:t>
                      </a:r>
                    </a:p>
                  </a:txBody>
                  <a:tcPr marL="6272" marR="6272" marT="627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de-AT" sz="800" b="0" i="0" u="none" strike="noStrike">
                          <a:solidFill>
                            <a:srgbClr val="000000"/>
                          </a:solidFill>
                          <a:latin typeface="Calibri"/>
                        </a:rPr>
                        <a:t>0,00</a:t>
                      </a:r>
                    </a:p>
                  </a:txBody>
                  <a:tcPr marL="6272" marR="6272" marT="6272" marB="0" anchor="b">
                    <a:lnL>
                      <a:noFill/>
                    </a:lnL>
                    <a:lnR>
                      <a:noFill/>
                    </a:lnR>
                    <a:lnT>
                      <a:noFill/>
                    </a:lnT>
                    <a:lnB>
                      <a:noFill/>
                    </a:lnB>
                  </a:tcPr>
                </a:tc>
              </a:tr>
              <a:tr h="144247">
                <a:tc>
                  <a:txBody>
                    <a:bodyPr/>
                    <a:lstStyle/>
                    <a:p>
                      <a:pPr algn="l" fontAlgn="b"/>
                      <a:r>
                        <a:rPr lang="de-AT" sz="800" b="1" i="0" u="none" strike="noStrike">
                          <a:solidFill>
                            <a:srgbClr val="000000"/>
                          </a:solidFill>
                          <a:latin typeface="Calibri"/>
                        </a:rPr>
                        <a:t>LM</a:t>
                      </a:r>
                      <a:r>
                        <a:rPr lang="de-AT" sz="800" b="1" i="0" u="none" strike="noStrike" baseline="-25000">
                          <a:solidFill>
                            <a:srgbClr val="000000"/>
                          </a:solidFill>
                          <a:latin typeface="Symbol"/>
                        </a:rPr>
                        <a:t>r</a:t>
                      </a:r>
                      <a:endParaRPr lang="de-AT" sz="800" b="1" i="0" u="none" strike="noStrike">
                        <a:solidFill>
                          <a:srgbClr val="000000"/>
                        </a:solidFill>
                        <a:latin typeface="Calibri"/>
                      </a:endParaRPr>
                    </a:p>
                  </a:txBody>
                  <a:tcPr marL="6272" marR="6272" marT="627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de-AT" sz="800" b="0" i="0" u="none" strike="noStrike">
                          <a:solidFill>
                            <a:srgbClr val="000000"/>
                          </a:solidFill>
                          <a:latin typeface="Calibri"/>
                        </a:rPr>
                        <a:t>3748,73</a:t>
                      </a:r>
                    </a:p>
                  </a:txBody>
                  <a:tcPr marL="6272" marR="6272" marT="627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de-AT" sz="800" b="0" i="0" u="none" strike="noStrike">
                          <a:solidFill>
                            <a:srgbClr val="000000"/>
                          </a:solidFill>
                          <a:latin typeface="Calibri"/>
                        </a:rPr>
                        <a:t>0,00</a:t>
                      </a:r>
                    </a:p>
                  </a:txBody>
                  <a:tcPr marL="6272" marR="6272" marT="6272" marB="0" anchor="b">
                    <a:lnL>
                      <a:noFill/>
                    </a:lnL>
                    <a:lnR>
                      <a:noFill/>
                    </a:lnR>
                    <a:lnT>
                      <a:noFill/>
                    </a:lnT>
                    <a:lnB>
                      <a:noFill/>
                    </a:lnB>
                  </a:tcPr>
                </a:tc>
              </a:tr>
              <a:tr h="144247">
                <a:tc>
                  <a:txBody>
                    <a:bodyPr/>
                    <a:lstStyle/>
                    <a:p>
                      <a:pPr algn="l" fontAlgn="b"/>
                      <a:r>
                        <a:rPr lang="de-AT" sz="800" b="1" i="0" u="none" strike="noStrike">
                          <a:solidFill>
                            <a:srgbClr val="000000"/>
                          </a:solidFill>
                          <a:latin typeface="Calibri"/>
                        </a:rPr>
                        <a:t>LM</a:t>
                      </a:r>
                      <a:r>
                        <a:rPr lang="de-AT" sz="800" b="1" i="0" u="none" strike="noStrike" baseline="-25000">
                          <a:solidFill>
                            <a:srgbClr val="000000"/>
                          </a:solidFill>
                          <a:latin typeface="Symbol"/>
                        </a:rPr>
                        <a:t>l</a:t>
                      </a:r>
                      <a:endParaRPr lang="de-AT" sz="800" b="1" i="0" u="none" strike="noStrike">
                        <a:solidFill>
                          <a:srgbClr val="000000"/>
                        </a:solidFill>
                        <a:latin typeface="Calibri"/>
                      </a:endParaRPr>
                    </a:p>
                  </a:txBody>
                  <a:tcPr marL="6272" marR="6272" marT="627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de-AT" sz="800" b="0" i="0" u="none" strike="noStrike">
                          <a:solidFill>
                            <a:srgbClr val="000000"/>
                          </a:solidFill>
                          <a:latin typeface="Calibri"/>
                        </a:rPr>
                        <a:t>21,06</a:t>
                      </a:r>
                    </a:p>
                  </a:txBody>
                  <a:tcPr marL="6272" marR="6272" marT="627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de-AT" sz="800" b="0" i="0" u="none" strike="noStrike">
                          <a:solidFill>
                            <a:srgbClr val="000000"/>
                          </a:solidFill>
                          <a:latin typeface="Calibri"/>
                        </a:rPr>
                        <a:t>0,00</a:t>
                      </a:r>
                    </a:p>
                  </a:txBody>
                  <a:tcPr marL="6272" marR="6272" marT="6272" marB="0" anchor="b">
                    <a:lnL>
                      <a:noFill/>
                    </a:lnL>
                    <a:lnR>
                      <a:noFill/>
                    </a:lnR>
                    <a:lnT>
                      <a:noFill/>
                    </a:lnT>
                    <a:lnB>
                      <a:noFill/>
                    </a:lnB>
                  </a:tcPr>
                </a:tc>
              </a:tr>
              <a:tr h="150519">
                <a:tc>
                  <a:txBody>
                    <a:bodyPr/>
                    <a:lstStyle/>
                    <a:p>
                      <a:pPr algn="l" fontAlgn="b"/>
                      <a:r>
                        <a:rPr lang="de-AT" sz="800" b="1" i="0" u="none" strike="noStrike">
                          <a:solidFill>
                            <a:srgbClr val="000000"/>
                          </a:solidFill>
                          <a:latin typeface="Calibri"/>
                        </a:rPr>
                        <a:t>R</a:t>
                      </a:r>
                      <a:r>
                        <a:rPr lang="de-AT" sz="800" b="1" i="0" u="none" strike="noStrike" baseline="30000">
                          <a:solidFill>
                            <a:srgbClr val="000000"/>
                          </a:solidFill>
                          <a:latin typeface="Calibri"/>
                        </a:rPr>
                        <a:t>2</a:t>
                      </a:r>
                      <a:r>
                        <a:rPr lang="de-AT" sz="800" b="1" i="0" u="none" strike="noStrike">
                          <a:solidFill>
                            <a:srgbClr val="000000"/>
                          </a:solidFill>
                          <a:latin typeface="Calibri"/>
                        </a:rPr>
                        <a:t> (LAG)</a:t>
                      </a:r>
                    </a:p>
                  </a:txBody>
                  <a:tcPr marL="6272" marR="6272" marT="627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de-AT" sz="800" b="0" i="0" u="none" strike="noStrike">
                          <a:solidFill>
                            <a:srgbClr val="000000"/>
                          </a:solidFill>
                          <a:latin typeface="Calibri"/>
                        </a:rPr>
                        <a:t>0,66</a:t>
                      </a:r>
                    </a:p>
                  </a:txBody>
                  <a:tcPr marL="6272" marR="6272" marT="627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de-AT" sz="800" b="0" i="0" u="none" strike="noStrike">
                        <a:solidFill>
                          <a:srgbClr val="000000"/>
                        </a:solidFill>
                        <a:latin typeface="Calibri"/>
                      </a:endParaRPr>
                    </a:p>
                  </a:txBody>
                  <a:tcPr marL="6272" marR="6272" marT="6272" marB="0" anchor="b">
                    <a:lnL>
                      <a:noFill/>
                    </a:lnL>
                    <a:lnR>
                      <a:noFill/>
                    </a:lnR>
                    <a:lnT>
                      <a:noFill/>
                    </a:lnT>
                    <a:lnB>
                      <a:noFill/>
                    </a:lnB>
                  </a:tcPr>
                </a:tc>
              </a:tr>
              <a:tr h="150519">
                <a:tc>
                  <a:txBody>
                    <a:bodyPr/>
                    <a:lstStyle/>
                    <a:p>
                      <a:pPr algn="l" fontAlgn="b"/>
                      <a:r>
                        <a:rPr lang="de-AT" sz="800" b="1" i="0" u="none" strike="noStrike">
                          <a:solidFill>
                            <a:srgbClr val="000000"/>
                          </a:solidFill>
                          <a:latin typeface="Calibri"/>
                        </a:rPr>
                        <a:t>R</a:t>
                      </a:r>
                      <a:r>
                        <a:rPr lang="de-AT" sz="800" b="1" i="0" u="none" strike="noStrike" baseline="30000">
                          <a:solidFill>
                            <a:srgbClr val="000000"/>
                          </a:solidFill>
                          <a:latin typeface="Calibri"/>
                        </a:rPr>
                        <a:t>2</a:t>
                      </a:r>
                      <a:r>
                        <a:rPr lang="de-AT" sz="800" b="1" i="0" u="none" strike="noStrike">
                          <a:solidFill>
                            <a:srgbClr val="000000"/>
                          </a:solidFill>
                          <a:latin typeface="Calibri"/>
                        </a:rPr>
                        <a:t> (ERR)</a:t>
                      </a:r>
                    </a:p>
                  </a:txBody>
                  <a:tcPr marL="6272" marR="6272" marT="627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de-AT" sz="800" b="0" i="0" u="none" strike="noStrike">
                          <a:solidFill>
                            <a:srgbClr val="000000"/>
                          </a:solidFill>
                          <a:latin typeface="Calibri"/>
                        </a:rPr>
                        <a:t>0,66</a:t>
                      </a:r>
                    </a:p>
                  </a:txBody>
                  <a:tcPr marL="6272" marR="6272" marT="627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de-AT" sz="800" b="0" i="0" u="none" strike="noStrike" dirty="0">
                        <a:solidFill>
                          <a:srgbClr val="000000"/>
                        </a:solidFill>
                        <a:latin typeface="Calibri"/>
                      </a:endParaRPr>
                    </a:p>
                  </a:txBody>
                  <a:tcPr marL="6272" marR="6272" marT="6272" marB="0" anchor="b">
                    <a:lnL>
                      <a:noFill/>
                    </a:lnL>
                    <a:lnR>
                      <a:noFill/>
                    </a:lnR>
                    <a:lnT>
                      <a:noFill/>
                    </a:lnT>
                    <a:lnB>
                      <a:noFill/>
                    </a:lnB>
                  </a:tcPr>
                </a:tc>
              </a:tr>
            </a:tbl>
          </a:graphicData>
        </a:graphic>
      </p:graphicFrame>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de-AT" dirty="0" err="1" smtClean="0"/>
              <a:t>Results</a:t>
            </a:r>
            <a:r>
              <a:rPr lang="de-AT" dirty="0" smtClean="0"/>
              <a:t> </a:t>
            </a:r>
            <a:r>
              <a:rPr lang="de-AT" i="1" dirty="0" smtClean="0">
                <a:latin typeface="Symbol" pitchFamily="18" charset="2"/>
              </a:rPr>
              <a:t>D</a:t>
            </a:r>
            <a:r>
              <a:rPr lang="de-AT" i="1" dirty="0" smtClean="0"/>
              <a:t>D</a:t>
            </a:r>
            <a:r>
              <a:rPr lang="de-AT" i="1" baseline="-25000" dirty="0" smtClean="0"/>
              <a:t>1991-2006</a:t>
            </a:r>
            <a:endParaRPr lang="de-AT" i="1" dirty="0"/>
          </a:p>
        </p:txBody>
      </p:sp>
      <p:graphicFrame>
        <p:nvGraphicFramePr>
          <p:cNvPr id="4" name="Tabelle 3"/>
          <p:cNvGraphicFramePr>
            <a:graphicFrameLocks noGrp="1"/>
          </p:cNvGraphicFramePr>
          <p:nvPr/>
        </p:nvGraphicFramePr>
        <p:xfrm>
          <a:off x="3757607" y="2822575"/>
          <a:ext cx="4381500" cy="3352800"/>
        </p:xfrm>
        <a:graphic>
          <a:graphicData uri="http://schemas.openxmlformats.org/drawingml/2006/table">
            <a:tbl>
              <a:tblPr/>
              <a:tblGrid>
                <a:gridCol w="876300"/>
                <a:gridCol w="876300"/>
                <a:gridCol w="876300"/>
                <a:gridCol w="876300"/>
                <a:gridCol w="876300"/>
              </a:tblGrid>
              <a:tr h="200025">
                <a:tc>
                  <a:txBody>
                    <a:bodyPr/>
                    <a:lstStyle/>
                    <a:p>
                      <a:pPr algn="l" fontAlgn="b"/>
                      <a:endParaRPr lang="de-AT" sz="1200" b="1" i="0" u="none" strike="noStrike" dirty="0">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de-AT" sz="1200" b="1"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de-AT" sz="1200" b="1"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de-AT" sz="1200" b="1"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de-AT" sz="1200" b="1" i="0" u="none" strike="noStrike">
                        <a:solidFill>
                          <a:srgbClr val="000000"/>
                        </a:solidFill>
                        <a:latin typeface="Calibri"/>
                      </a:endParaRPr>
                    </a:p>
                  </a:txBody>
                  <a:tcPr marL="9525" marR="9525" marT="9525" marB="0" anchor="b">
                    <a:lnL>
                      <a:noFill/>
                    </a:lnL>
                    <a:lnR>
                      <a:noFill/>
                    </a:lnR>
                    <a:lnT>
                      <a:noFill/>
                    </a:lnT>
                    <a:lnB>
                      <a:noFill/>
                    </a:lnB>
                  </a:tcPr>
                </a:tc>
              </a:tr>
              <a:tr h="200025">
                <a:tc>
                  <a:txBody>
                    <a:bodyPr/>
                    <a:lstStyle/>
                    <a:p>
                      <a:pPr algn="l" fontAlgn="b"/>
                      <a:endParaRPr lang="de-AT" sz="1200" b="1"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de-AT" sz="12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de-AT" sz="12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de-AT" sz="12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de-AT" sz="1200" b="0" i="0" u="none" strike="noStrike">
                        <a:solidFill>
                          <a:srgbClr val="000000"/>
                        </a:solidFill>
                        <a:latin typeface="Calibri"/>
                      </a:endParaRPr>
                    </a:p>
                  </a:txBody>
                  <a:tcPr marL="9525" marR="9525" marT="9525" marB="0" anchor="b">
                    <a:lnL>
                      <a:noFill/>
                    </a:lnL>
                    <a:lnR>
                      <a:noFill/>
                    </a:lnR>
                    <a:lnT>
                      <a:noFill/>
                    </a:lnT>
                    <a:lnB>
                      <a:noFill/>
                    </a:lnB>
                  </a:tcPr>
                </a:tc>
              </a:tr>
              <a:tr h="238125">
                <a:tc>
                  <a:txBody>
                    <a:bodyPr/>
                    <a:lstStyle/>
                    <a:p>
                      <a:pPr algn="l" fontAlgn="b"/>
                      <a:endParaRPr lang="de-AT" sz="1200" b="1"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de-AT" sz="12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de-AT" sz="12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de-AT" sz="12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de-AT" sz="1200" b="0" i="0" u="none" strike="noStrike">
                        <a:solidFill>
                          <a:srgbClr val="000000"/>
                        </a:solidFill>
                        <a:latin typeface="Calibri"/>
                      </a:endParaRPr>
                    </a:p>
                  </a:txBody>
                  <a:tcPr marL="9525" marR="9525" marT="9525" marB="0" anchor="b">
                    <a:lnL>
                      <a:noFill/>
                    </a:lnL>
                    <a:lnR>
                      <a:noFill/>
                    </a:lnR>
                    <a:lnT>
                      <a:noFill/>
                    </a:lnT>
                    <a:lnB>
                      <a:noFill/>
                    </a:lnB>
                  </a:tcPr>
                </a:tc>
              </a:tr>
              <a:tr h="200025">
                <a:tc>
                  <a:txBody>
                    <a:bodyPr/>
                    <a:lstStyle/>
                    <a:p>
                      <a:pPr algn="l" fontAlgn="b"/>
                      <a:endParaRPr lang="de-AT" sz="1200" b="1"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de-AT" sz="12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de-AT" sz="12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de-AT" sz="12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de-AT" sz="1200" b="0" i="0" u="none" strike="noStrike">
                        <a:solidFill>
                          <a:srgbClr val="000000"/>
                        </a:solidFill>
                        <a:latin typeface="Calibri"/>
                      </a:endParaRPr>
                    </a:p>
                  </a:txBody>
                  <a:tcPr marL="9525" marR="9525" marT="9525" marB="0" anchor="b">
                    <a:lnL>
                      <a:noFill/>
                    </a:lnL>
                    <a:lnR>
                      <a:noFill/>
                    </a:lnR>
                    <a:lnT>
                      <a:noFill/>
                    </a:lnT>
                    <a:lnB>
                      <a:noFill/>
                    </a:lnB>
                  </a:tcPr>
                </a:tc>
              </a:tr>
              <a:tr h="200025">
                <a:tc>
                  <a:txBody>
                    <a:bodyPr/>
                    <a:lstStyle/>
                    <a:p>
                      <a:pPr algn="l" fontAlgn="b"/>
                      <a:endParaRPr lang="de-AT" sz="1200" b="1"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de-AT" sz="12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de-AT" sz="12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de-AT" sz="12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de-AT" sz="1200" b="0" i="0" u="none" strike="noStrike">
                        <a:solidFill>
                          <a:srgbClr val="000000"/>
                        </a:solidFill>
                        <a:latin typeface="Calibri"/>
                      </a:endParaRPr>
                    </a:p>
                  </a:txBody>
                  <a:tcPr marL="9525" marR="9525" marT="9525" marB="0" anchor="b">
                    <a:lnL>
                      <a:noFill/>
                    </a:lnL>
                    <a:lnR>
                      <a:noFill/>
                    </a:lnR>
                    <a:lnT>
                      <a:noFill/>
                    </a:lnT>
                    <a:lnB>
                      <a:noFill/>
                    </a:lnB>
                  </a:tcPr>
                </a:tc>
              </a:tr>
              <a:tr h="200025">
                <a:tc>
                  <a:txBody>
                    <a:bodyPr/>
                    <a:lstStyle/>
                    <a:p>
                      <a:pPr algn="l" fontAlgn="b"/>
                      <a:r>
                        <a:rPr lang="de-AT" sz="1200" b="1" i="0" u="none" strike="noStrike">
                          <a:solidFill>
                            <a:srgbClr val="000000"/>
                          </a:solidFill>
                          <a:latin typeface="Calibri"/>
                        </a:rPr>
                        <a:t>Variable</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de-AT" sz="1200" b="1" i="0" u="none" strike="noStrike">
                          <a:solidFill>
                            <a:srgbClr val="000000"/>
                          </a:solidFill>
                          <a:latin typeface="Calibri"/>
                        </a:rPr>
                        <a:t>Coefficient</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de-AT" sz="1200" b="1" i="0" u="none" strike="noStrike">
                          <a:solidFill>
                            <a:srgbClr val="000000"/>
                          </a:solidFill>
                          <a:latin typeface="Calibri"/>
                        </a:rPr>
                        <a:t>Std. Error</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de-AT" sz="1200" b="1" i="0" u="none" strike="noStrike">
                          <a:solidFill>
                            <a:srgbClr val="000000"/>
                          </a:solidFill>
                          <a:latin typeface="Calibri"/>
                        </a:rPr>
                        <a:t>z-value</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de-AT" sz="1200" b="1" i="0" u="none" strike="noStrike">
                          <a:solidFill>
                            <a:srgbClr val="000000"/>
                          </a:solidFill>
                          <a:latin typeface="Calibri"/>
                        </a:rPr>
                        <a:t>Probability</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r>
              <a:tr h="200025">
                <a:tc>
                  <a:txBody>
                    <a:bodyPr/>
                    <a:lstStyle/>
                    <a:p>
                      <a:pPr algn="l" fontAlgn="b"/>
                      <a:r>
                        <a:rPr lang="de-AT" sz="1200" b="1" i="0" u="none" strike="noStrike">
                          <a:solidFill>
                            <a:srgbClr val="000000"/>
                          </a:solidFill>
                          <a:latin typeface="Symbol"/>
                        </a:rPr>
                        <a:t>r</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de-AT" sz="1200" b="0" i="0" u="none" strike="noStrike">
                          <a:solidFill>
                            <a:srgbClr val="000000"/>
                          </a:solidFill>
                          <a:latin typeface="Calibri"/>
                        </a:rPr>
                        <a:t>0,77</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de-AT" sz="1200" b="0" i="0" u="none" strike="noStrike">
                          <a:solidFill>
                            <a:srgbClr val="000000"/>
                          </a:solidFill>
                          <a:latin typeface="Calibri"/>
                        </a:rPr>
                        <a:t>0,00</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de-AT" sz="1200" b="0" i="0" u="none" strike="noStrike">
                          <a:solidFill>
                            <a:srgbClr val="000000"/>
                          </a:solidFill>
                          <a:latin typeface="Calibri"/>
                        </a:rPr>
                        <a:t>162,96</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de-AT" sz="1200" b="0" i="0" u="none" strike="noStrike">
                          <a:solidFill>
                            <a:srgbClr val="000000"/>
                          </a:solidFill>
                          <a:latin typeface="Calibri"/>
                        </a:rPr>
                        <a:t>0,00</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r>
              <a:tr h="200025">
                <a:tc>
                  <a:txBody>
                    <a:bodyPr/>
                    <a:lstStyle/>
                    <a:p>
                      <a:pPr algn="l" fontAlgn="b"/>
                      <a:r>
                        <a:rPr lang="de-AT" sz="1200" b="1" i="0" u="none" strike="noStrike">
                          <a:solidFill>
                            <a:srgbClr val="000000"/>
                          </a:solidFill>
                          <a:latin typeface="Calibri"/>
                        </a:rPr>
                        <a:t>CONSTANT</a:t>
                      </a:r>
                    </a:p>
                  </a:txBody>
                  <a:tcPr marL="9525" marR="9525" marT="9525" marB="0" anchor="b">
                    <a:lnL>
                      <a:noFill/>
                    </a:lnL>
                    <a:lnR>
                      <a:noFill/>
                    </a:lnR>
                    <a:lnT>
                      <a:noFill/>
                    </a:lnT>
                    <a:lnB>
                      <a:noFill/>
                    </a:lnB>
                  </a:tcPr>
                </a:tc>
                <a:tc>
                  <a:txBody>
                    <a:bodyPr/>
                    <a:lstStyle/>
                    <a:p>
                      <a:pPr algn="ctr" fontAlgn="b"/>
                      <a:r>
                        <a:rPr lang="de-AT" sz="1200" b="0" i="0" u="none" strike="noStrike">
                          <a:solidFill>
                            <a:srgbClr val="000000"/>
                          </a:solidFill>
                          <a:latin typeface="Calibri"/>
                        </a:rPr>
                        <a:t>5,98</a:t>
                      </a:r>
                    </a:p>
                  </a:txBody>
                  <a:tcPr marL="9525" marR="9525" marT="9525" marB="0" anchor="b">
                    <a:lnL>
                      <a:noFill/>
                    </a:lnL>
                    <a:lnR>
                      <a:noFill/>
                    </a:lnR>
                    <a:lnT>
                      <a:noFill/>
                    </a:lnT>
                    <a:lnB>
                      <a:noFill/>
                    </a:lnB>
                  </a:tcPr>
                </a:tc>
                <a:tc>
                  <a:txBody>
                    <a:bodyPr/>
                    <a:lstStyle/>
                    <a:p>
                      <a:pPr algn="ctr" fontAlgn="b"/>
                      <a:r>
                        <a:rPr lang="de-AT" sz="1200" b="0" i="0" u="none" strike="noStrike">
                          <a:solidFill>
                            <a:srgbClr val="000000"/>
                          </a:solidFill>
                          <a:latin typeface="Calibri"/>
                        </a:rPr>
                        <a:t>1,84</a:t>
                      </a:r>
                    </a:p>
                  </a:txBody>
                  <a:tcPr marL="9525" marR="9525" marT="9525" marB="0" anchor="b">
                    <a:lnL>
                      <a:noFill/>
                    </a:lnL>
                    <a:lnR>
                      <a:noFill/>
                    </a:lnR>
                    <a:lnT>
                      <a:noFill/>
                    </a:lnT>
                    <a:lnB>
                      <a:noFill/>
                    </a:lnB>
                  </a:tcPr>
                </a:tc>
                <a:tc>
                  <a:txBody>
                    <a:bodyPr/>
                    <a:lstStyle/>
                    <a:p>
                      <a:pPr algn="ctr" fontAlgn="b"/>
                      <a:r>
                        <a:rPr lang="de-AT" sz="1200" b="0" i="0" u="none" strike="noStrike">
                          <a:solidFill>
                            <a:srgbClr val="000000"/>
                          </a:solidFill>
                          <a:latin typeface="Calibri"/>
                        </a:rPr>
                        <a:t>3,24</a:t>
                      </a:r>
                    </a:p>
                  </a:txBody>
                  <a:tcPr marL="9525" marR="9525" marT="9525" marB="0" anchor="b">
                    <a:lnL>
                      <a:noFill/>
                    </a:lnL>
                    <a:lnR>
                      <a:noFill/>
                    </a:lnR>
                    <a:lnT>
                      <a:noFill/>
                    </a:lnT>
                    <a:lnB>
                      <a:noFill/>
                    </a:lnB>
                  </a:tcPr>
                </a:tc>
                <a:tc>
                  <a:txBody>
                    <a:bodyPr/>
                    <a:lstStyle/>
                    <a:p>
                      <a:pPr algn="ctr" fontAlgn="b"/>
                      <a:r>
                        <a:rPr lang="de-AT" sz="1200" b="0" i="0" u="none" strike="noStrike">
                          <a:solidFill>
                            <a:srgbClr val="000000"/>
                          </a:solidFill>
                          <a:latin typeface="Calibri"/>
                        </a:rPr>
                        <a:t>0,00</a:t>
                      </a:r>
                    </a:p>
                  </a:txBody>
                  <a:tcPr marL="9525" marR="9525" marT="9525" marB="0" anchor="b">
                    <a:lnL>
                      <a:noFill/>
                    </a:lnL>
                    <a:lnR>
                      <a:noFill/>
                    </a:lnR>
                    <a:lnT>
                      <a:noFill/>
                    </a:lnT>
                    <a:lnB>
                      <a:noFill/>
                    </a:lnB>
                  </a:tcPr>
                </a:tc>
              </a:tr>
              <a:tr h="238125">
                <a:tc>
                  <a:txBody>
                    <a:bodyPr/>
                    <a:lstStyle/>
                    <a:p>
                      <a:pPr algn="l" fontAlgn="b"/>
                      <a:r>
                        <a:rPr lang="de-AT" sz="1200" b="1" i="0" u="none" strike="noStrike" dirty="0" smtClean="0">
                          <a:solidFill>
                            <a:srgbClr val="000000"/>
                          </a:solidFill>
                          <a:latin typeface="Symbol"/>
                        </a:rPr>
                        <a:t>D</a:t>
                      </a:r>
                      <a:r>
                        <a:rPr lang="de-AT" sz="1200" b="1" i="0" u="none" strike="noStrike" dirty="0" smtClean="0">
                          <a:solidFill>
                            <a:srgbClr val="000000"/>
                          </a:solidFill>
                          <a:latin typeface="Calibri"/>
                        </a:rPr>
                        <a:t>INT</a:t>
                      </a:r>
                      <a:r>
                        <a:rPr lang="de-AT" sz="1200" b="1" i="0" u="none" strike="noStrike" baseline="-25000" dirty="0" smtClean="0">
                          <a:solidFill>
                            <a:srgbClr val="000000"/>
                          </a:solidFill>
                          <a:latin typeface="Calibri"/>
                        </a:rPr>
                        <a:t>1991-2006</a:t>
                      </a:r>
                      <a:endParaRPr lang="de-AT" sz="1200" b="1" i="0" u="none" strike="noStrike" dirty="0">
                        <a:solidFill>
                          <a:srgbClr val="000000"/>
                        </a:solidFill>
                        <a:latin typeface="Calibri"/>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de-AT" sz="1200" b="0" i="0" u="none" strike="noStrike">
                          <a:solidFill>
                            <a:srgbClr val="000000"/>
                          </a:solidFill>
                          <a:latin typeface="Calibri"/>
                        </a:rPr>
                        <a:t>189,05</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de-AT" sz="1200" b="0" i="0" u="none" strike="noStrike">
                          <a:solidFill>
                            <a:srgbClr val="000000"/>
                          </a:solidFill>
                          <a:latin typeface="Calibri"/>
                        </a:rPr>
                        <a:t>11,83</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de-AT" sz="1200" b="0" i="0" u="none" strike="noStrike">
                          <a:solidFill>
                            <a:srgbClr val="000000"/>
                          </a:solidFill>
                          <a:latin typeface="Calibri"/>
                        </a:rPr>
                        <a:t>15,99</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de-AT" sz="1200" b="0" i="0" u="none" strike="noStrike">
                          <a:solidFill>
                            <a:srgbClr val="000000"/>
                          </a:solidFill>
                          <a:latin typeface="Calibri"/>
                        </a:rPr>
                        <a:t>0,00</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r>
              <a:tr h="200025">
                <a:tc>
                  <a:txBody>
                    <a:bodyPr/>
                    <a:lstStyle/>
                    <a:p>
                      <a:pPr algn="l" fontAlgn="b"/>
                      <a:endParaRPr lang="de-AT" sz="1200" b="1" i="0" u="none" strike="noStrike">
                        <a:solidFill>
                          <a:srgbClr val="000000"/>
                        </a:solidFill>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de-AT" sz="1200" b="0" i="0" u="none" strike="noStrike">
                        <a:solidFill>
                          <a:srgbClr val="000000"/>
                        </a:solidFill>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de-AT" sz="1200" b="0" i="0" u="none" strike="noStrike">
                        <a:solidFill>
                          <a:srgbClr val="000000"/>
                        </a:solidFill>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de-AT" sz="1200" b="0" i="0" u="none" strike="noStrike">
                        <a:solidFill>
                          <a:srgbClr val="000000"/>
                        </a:solidFill>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de-AT" sz="1200" b="0" i="0" u="none" strike="noStrike">
                        <a:solidFill>
                          <a:srgbClr val="000000"/>
                        </a:solidFill>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r>
              <a:tr h="200025">
                <a:tc>
                  <a:txBody>
                    <a:bodyPr/>
                    <a:lstStyle/>
                    <a:p>
                      <a:pPr algn="l" fontAlgn="b"/>
                      <a:endParaRPr lang="de-AT" sz="1200" b="1"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de-AT" sz="12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de-AT" sz="12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de-AT" sz="12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de-AT" sz="1200" b="0" i="0" u="none" strike="noStrike">
                        <a:solidFill>
                          <a:srgbClr val="000000"/>
                        </a:solidFill>
                        <a:latin typeface="Calibri"/>
                      </a:endParaRPr>
                    </a:p>
                  </a:txBody>
                  <a:tcPr marL="9525" marR="9525" marT="9525" marB="0" anchor="b">
                    <a:lnL>
                      <a:noFill/>
                    </a:lnL>
                    <a:lnR>
                      <a:noFill/>
                    </a:lnR>
                    <a:lnT>
                      <a:noFill/>
                    </a:lnT>
                    <a:lnB>
                      <a:noFill/>
                    </a:lnB>
                  </a:tcPr>
                </a:tc>
              </a:tr>
              <a:tr h="200025">
                <a:tc>
                  <a:txBody>
                    <a:bodyPr/>
                    <a:lstStyle/>
                    <a:p>
                      <a:pPr algn="l" fontAlgn="b"/>
                      <a:r>
                        <a:rPr lang="de-AT" sz="1200" b="1" i="0" u="none" strike="noStrike">
                          <a:solidFill>
                            <a:srgbClr val="000000"/>
                          </a:solidFill>
                          <a:latin typeface="Calibri"/>
                        </a:rPr>
                        <a:t>Variable</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de-AT" sz="1200" b="1" i="0" u="none" strike="noStrike">
                          <a:solidFill>
                            <a:srgbClr val="000000"/>
                          </a:solidFill>
                          <a:latin typeface="Calibri"/>
                        </a:rPr>
                        <a:t>Coefficient</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de-AT" sz="1200" b="1" i="0" u="none" strike="noStrike">
                          <a:solidFill>
                            <a:srgbClr val="000000"/>
                          </a:solidFill>
                          <a:latin typeface="Calibri"/>
                        </a:rPr>
                        <a:t>Std. Error</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de-AT" sz="1200" b="1" i="0" u="none" strike="noStrike">
                          <a:solidFill>
                            <a:srgbClr val="000000"/>
                          </a:solidFill>
                          <a:latin typeface="Calibri"/>
                        </a:rPr>
                        <a:t>z-value</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de-AT" sz="1200" b="1" i="0" u="none" strike="noStrike">
                          <a:solidFill>
                            <a:srgbClr val="000000"/>
                          </a:solidFill>
                          <a:latin typeface="Calibri"/>
                        </a:rPr>
                        <a:t>Probability</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r>
              <a:tr h="200025">
                <a:tc>
                  <a:txBody>
                    <a:bodyPr/>
                    <a:lstStyle/>
                    <a:p>
                      <a:pPr algn="l" fontAlgn="b"/>
                      <a:r>
                        <a:rPr lang="de-AT" sz="1200" b="1" i="0" u="none" strike="noStrike">
                          <a:solidFill>
                            <a:srgbClr val="000000"/>
                          </a:solidFill>
                          <a:latin typeface="Symbol"/>
                        </a:rPr>
                        <a:t>r</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de-AT" sz="1200" b="0" i="0" u="none" strike="noStrike">
                          <a:solidFill>
                            <a:srgbClr val="000000"/>
                          </a:solidFill>
                          <a:latin typeface="Calibri"/>
                        </a:rPr>
                        <a:t>0,76</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de-AT" sz="1200" b="0" i="0" u="none" strike="noStrike">
                          <a:solidFill>
                            <a:srgbClr val="000000"/>
                          </a:solidFill>
                          <a:latin typeface="Calibri"/>
                        </a:rPr>
                        <a:t>0,00</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de-AT" sz="1200" b="0" i="0" u="none" strike="noStrike">
                          <a:solidFill>
                            <a:srgbClr val="000000"/>
                          </a:solidFill>
                          <a:latin typeface="Calibri"/>
                        </a:rPr>
                        <a:t>162,76</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de-AT" sz="1200" b="0" i="0" u="none" strike="noStrike">
                          <a:solidFill>
                            <a:srgbClr val="000000"/>
                          </a:solidFill>
                          <a:latin typeface="Calibri"/>
                        </a:rPr>
                        <a:t>0,00</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r>
              <a:tr h="200025">
                <a:tc>
                  <a:txBody>
                    <a:bodyPr/>
                    <a:lstStyle/>
                    <a:p>
                      <a:pPr algn="l" fontAlgn="b"/>
                      <a:r>
                        <a:rPr lang="de-AT" sz="1200" b="1" i="0" u="none" strike="noStrike">
                          <a:solidFill>
                            <a:srgbClr val="000000"/>
                          </a:solidFill>
                          <a:latin typeface="Calibri"/>
                        </a:rPr>
                        <a:t>CONSTANT</a:t>
                      </a:r>
                    </a:p>
                  </a:txBody>
                  <a:tcPr marL="9525" marR="9525" marT="9525" marB="0" anchor="b">
                    <a:lnL>
                      <a:noFill/>
                    </a:lnL>
                    <a:lnR>
                      <a:noFill/>
                    </a:lnR>
                    <a:lnT>
                      <a:noFill/>
                    </a:lnT>
                    <a:lnB>
                      <a:noFill/>
                    </a:lnB>
                  </a:tcPr>
                </a:tc>
                <a:tc>
                  <a:txBody>
                    <a:bodyPr/>
                    <a:lstStyle/>
                    <a:p>
                      <a:pPr algn="ctr" fontAlgn="b"/>
                      <a:r>
                        <a:rPr lang="de-AT" sz="1200" b="0" i="0" u="none" strike="noStrike">
                          <a:solidFill>
                            <a:srgbClr val="000000"/>
                          </a:solidFill>
                          <a:latin typeface="Calibri"/>
                        </a:rPr>
                        <a:t>6,10</a:t>
                      </a:r>
                    </a:p>
                  </a:txBody>
                  <a:tcPr marL="9525" marR="9525" marT="9525" marB="0" anchor="b">
                    <a:lnL>
                      <a:noFill/>
                    </a:lnL>
                    <a:lnR>
                      <a:noFill/>
                    </a:lnR>
                    <a:lnT>
                      <a:noFill/>
                    </a:lnT>
                    <a:lnB>
                      <a:noFill/>
                    </a:lnB>
                  </a:tcPr>
                </a:tc>
                <a:tc>
                  <a:txBody>
                    <a:bodyPr/>
                    <a:lstStyle/>
                    <a:p>
                      <a:pPr algn="ctr" fontAlgn="b"/>
                      <a:r>
                        <a:rPr lang="de-AT" sz="1200" b="0" i="0" u="none" strike="noStrike">
                          <a:solidFill>
                            <a:srgbClr val="000000"/>
                          </a:solidFill>
                          <a:latin typeface="Calibri"/>
                        </a:rPr>
                        <a:t>1,84</a:t>
                      </a:r>
                    </a:p>
                  </a:txBody>
                  <a:tcPr marL="9525" marR="9525" marT="9525" marB="0" anchor="b">
                    <a:lnL>
                      <a:noFill/>
                    </a:lnL>
                    <a:lnR>
                      <a:noFill/>
                    </a:lnR>
                    <a:lnT>
                      <a:noFill/>
                    </a:lnT>
                    <a:lnB>
                      <a:noFill/>
                    </a:lnB>
                  </a:tcPr>
                </a:tc>
                <a:tc>
                  <a:txBody>
                    <a:bodyPr/>
                    <a:lstStyle/>
                    <a:p>
                      <a:pPr algn="ctr" fontAlgn="b"/>
                      <a:r>
                        <a:rPr lang="de-AT" sz="1200" b="0" i="0" u="none" strike="noStrike">
                          <a:solidFill>
                            <a:srgbClr val="000000"/>
                          </a:solidFill>
                          <a:latin typeface="Calibri"/>
                        </a:rPr>
                        <a:t>3,30</a:t>
                      </a:r>
                    </a:p>
                  </a:txBody>
                  <a:tcPr marL="9525" marR="9525" marT="9525" marB="0" anchor="b">
                    <a:lnL>
                      <a:noFill/>
                    </a:lnL>
                    <a:lnR>
                      <a:noFill/>
                    </a:lnR>
                    <a:lnT>
                      <a:noFill/>
                    </a:lnT>
                    <a:lnB>
                      <a:noFill/>
                    </a:lnB>
                  </a:tcPr>
                </a:tc>
                <a:tc>
                  <a:txBody>
                    <a:bodyPr/>
                    <a:lstStyle/>
                    <a:p>
                      <a:pPr algn="ctr" fontAlgn="b"/>
                      <a:r>
                        <a:rPr lang="de-AT" sz="1200" b="0" i="0" u="none" strike="noStrike">
                          <a:solidFill>
                            <a:srgbClr val="000000"/>
                          </a:solidFill>
                          <a:latin typeface="Calibri"/>
                        </a:rPr>
                        <a:t>0,00</a:t>
                      </a:r>
                    </a:p>
                  </a:txBody>
                  <a:tcPr marL="9525" marR="9525" marT="9525" marB="0" anchor="b">
                    <a:lnL>
                      <a:noFill/>
                    </a:lnL>
                    <a:lnR>
                      <a:noFill/>
                    </a:lnR>
                    <a:lnT>
                      <a:noFill/>
                    </a:lnT>
                    <a:lnB>
                      <a:noFill/>
                    </a:lnB>
                  </a:tcPr>
                </a:tc>
              </a:tr>
              <a:tr h="238125">
                <a:tc>
                  <a:txBody>
                    <a:bodyPr/>
                    <a:lstStyle/>
                    <a:p>
                      <a:pPr algn="l" fontAlgn="b"/>
                      <a:r>
                        <a:rPr lang="de-AT" sz="1200" b="1" i="0" u="none" strike="noStrike" dirty="0" smtClean="0">
                          <a:solidFill>
                            <a:srgbClr val="000000"/>
                          </a:solidFill>
                          <a:latin typeface="Symbol"/>
                        </a:rPr>
                        <a:t>D</a:t>
                      </a:r>
                      <a:r>
                        <a:rPr lang="de-AT" sz="1200" b="1" i="0" u="none" strike="noStrike" dirty="0" smtClean="0">
                          <a:solidFill>
                            <a:srgbClr val="000000"/>
                          </a:solidFill>
                          <a:latin typeface="Calibri"/>
                        </a:rPr>
                        <a:t>DIS</a:t>
                      </a:r>
                      <a:r>
                        <a:rPr lang="de-AT" sz="1200" b="1" i="0" u="none" strike="noStrike" baseline="-25000" dirty="0" smtClean="0">
                          <a:solidFill>
                            <a:srgbClr val="000000"/>
                          </a:solidFill>
                          <a:latin typeface="Calibri"/>
                        </a:rPr>
                        <a:t>1991-2006</a:t>
                      </a:r>
                      <a:endParaRPr lang="de-AT" sz="1200" b="1" i="0" u="none" strike="noStrike" dirty="0">
                        <a:solidFill>
                          <a:srgbClr val="000000"/>
                        </a:solidFill>
                        <a:latin typeface="Calibri"/>
                      </a:endParaRPr>
                    </a:p>
                  </a:txBody>
                  <a:tcPr marL="9525" marR="9525" marT="9525" marB="0" anchor="b">
                    <a:lnL>
                      <a:noFill/>
                    </a:lnL>
                    <a:lnR>
                      <a:noFill/>
                    </a:lnR>
                    <a:lnT>
                      <a:noFill/>
                    </a:lnT>
                    <a:lnB>
                      <a:noFill/>
                    </a:lnB>
                  </a:tcPr>
                </a:tc>
                <a:tc>
                  <a:txBody>
                    <a:bodyPr/>
                    <a:lstStyle/>
                    <a:p>
                      <a:pPr algn="ctr" fontAlgn="b"/>
                      <a:r>
                        <a:rPr lang="de-AT" sz="1200" b="0" i="0" u="none" strike="noStrike">
                          <a:solidFill>
                            <a:srgbClr val="000000"/>
                          </a:solidFill>
                          <a:latin typeface="Calibri"/>
                        </a:rPr>
                        <a:t>-0,02</a:t>
                      </a:r>
                    </a:p>
                  </a:txBody>
                  <a:tcPr marL="9525" marR="9525" marT="9525" marB="0" anchor="b">
                    <a:lnL>
                      <a:noFill/>
                    </a:lnL>
                    <a:lnR>
                      <a:noFill/>
                    </a:lnR>
                    <a:lnT>
                      <a:noFill/>
                    </a:lnT>
                    <a:lnB>
                      <a:noFill/>
                    </a:lnB>
                  </a:tcPr>
                </a:tc>
                <a:tc>
                  <a:txBody>
                    <a:bodyPr/>
                    <a:lstStyle/>
                    <a:p>
                      <a:pPr algn="ctr" fontAlgn="b"/>
                      <a:r>
                        <a:rPr lang="de-AT" sz="1200" b="0" i="0" u="none" strike="noStrike">
                          <a:solidFill>
                            <a:srgbClr val="000000"/>
                          </a:solidFill>
                          <a:latin typeface="Calibri"/>
                        </a:rPr>
                        <a:t>0,01</a:t>
                      </a:r>
                    </a:p>
                  </a:txBody>
                  <a:tcPr marL="9525" marR="9525" marT="9525" marB="0" anchor="b">
                    <a:lnL>
                      <a:noFill/>
                    </a:lnL>
                    <a:lnR>
                      <a:noFill/>
                    </a:lnR>
                    <a:lnT>
                      <a:noFill/>
                    </a:lnT>
                    <a:lnB>
                      <a:noFill/>
                    </a:lnB>
                  </a:tcPr>
                </a:tc>
                <a:tc>
                  <a:txBody>
                    <a:bodyPr/>
                    <a:lstStyle/>
                    <a:p>
                      <a:pPr algn="ctr" fontAlgn="b"/>
                      <a:r>
                        <a:rPr lang="de-AT" sz="1200" b="0" i="0" u="none" strike="noStrike">
                          <a:solidFill>
                            <a:srgbClr val="000000"/>
                          </a:solidFill>
                          <a:latin typeface="Calibri"/>
                        </a:rPr>
                        <a:t>-2,16</a:t>
                      </a:r>
                    </a:p>
                  </a:txBody>
                  <a:tcPr marL="9525" marR="9525" marT="9525" marB="0" anchor="b">
                    <a:lnL>
                      <a:noFill/>
                    </a:lnL>
                    <a:lnR>
                      <a:noFill/>
                    </a:lnR>
                    <a:lnT>
                      <a:noFill/>
                    </a:lnT>
                    <a:lnB>
                      <a:noFill/>
                    </a:lnB>
                  </a:tcPr>
                </a:tc>
                <a:tc>
                  <a:txBody>
                    <a:bodyPr/>
                    <a:lstStyle/>
                    <a:p>
                      <a:pPr algn="ctr" fontAlgn="b"/>
                      <a:r>
                        <a:rPr lang="de-AT" sz="1200" b="0" i="0" u="none" strike="noStrike">
                          <a:solidFill>
                            <a:srgbClr val="000000"/>
                          </a:solidFill>
                          <a:latin typeface="Calibri"/>
                        </a:rPr>
                        <a:t>0,03</a:t>
                      </a:r>
                    </a:p>
                  </a:txBody>
                  <a:tcPr marL="9525" marR="9525" marT="9525" marB="0" anchor="b">
                    <a:lnL>
                      <a:noFill/>
                    </a:lnL>
                    <a:lnR>
                      <a:noFill/>
                    </a:lnR>
                    <a:lnT>
                      <a:noFill/>
                    </a:lnT>
                    <a:lnB>
                      <a:noFill/>
                    </a:lnB>
                  </a:tcPr>
                </a:tc>
              </a:tr>
              <a:tr h="238125">
                <a:tc>
                  <a:txBody>
                    <a:bodyPr/>
                    <a:lstStyle/>
                    <a:p>
                      <a:pPr algn="l" fontAlgn="b"/>
                      <a:r>
                        <a:rPr lang="de-AT" sz="1200" b="1" i="0" u="none" strike="noStrike" dirty="0" smtClean="0">
                          <a:solidFill>
                            <a:srgbClr val="000000"/>
                          </a:solidFill>
                          <a:latin typeface="Symbol"/>
                        </a:rPr>
                        <a:t>D</a:t>
                      </a:r>
                      <a:r>
                        <a:rPr lang="de-AT" sz="1200" b="1" i="0" u="none" strike="noStrike" dirty="0" smtClean="0">
                          <a:solidFill>
                            <a:srgbClr val="000000"/>
                          </a:solidFill>
                          <a:latin typeface="Calibri"/>
                        </a:rPr>
                        <a:t>INT</a:t>
                      </a:r>
                      <a:r>
                        <a:rPr lang="de-AT" sz="1200" b="1" i="0" u="none" strike="noStrike" baseline="-25000" dirty="0" smtClean="0">
                          <a:solidFill>
                            <a:srgbClr val="000000"/>
                          </a:solidFill>
                          <a:latin typeface="Calibri"/>
                        </a:rPr>
                        <a:t>1991-2006</a:t>
                      </a:r>
                      <a:endParaRPr lang="de-AT" sz="1200" b="1" i="0" u="none" strike="noStrike" dirty="0">
                        <a:solidFill>
                          <a:srgbClr val="000000"/>
                        </a:solidFill>
                        <a:latin typeface="Calibri"/>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de-AT" sz="1200" b="0" i="0" u="none" strike="noStrike">
                          <a:solidFill>
                            <a:srgbClr val="000000"/>
                          </a:solidFill>
                          <a:latin typeface="Calibri"/>
                        </a:rPr>
                        <a:t>190,28</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de-AT" sz="1200" b="0" i="0" u="none" strike="noStrike">
                          <a:solidFill>
                            <a:srgbClr val="000000"/>
                          </a:solidFill>
                          <a:latin typeface="Calibri"/>
                        </a:rPr>
                        <a:t>11,84</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de-AT" sz="1200" b="0" i="0" u="none" strike="noStrike">
                          <a:solidFill>
                            <a:srgbClr val="000000"/>
                          </a:solidFill>
                          <a:latin typeface="Calibri"/>
                        </a:rPr>
                        <a:t>16,08</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de-AT" sz="1200" b="0" i="0" u="none" strike="noStrike" dirty="0">
                          <a:solidFill>
                            <a:srgbClr val="000000"/>
                          </a:solidFill>
                          <a:latin typeface="Calibri"/>
                        </a:rPr>
                        <a:t>0,00</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r>
            </a:tbl>
          </a:graphicData>
        </a:graphic>
      </p:graphicFrame>
      <p:graphicFrame>
        <p:nvGraphicFramePr>
          <p:cNvPr id="5" name="Tabelle 4"/>
          <p:cNvGraphicFramePr>
            <a:graphicFrameLocks noGrp="1"/>
          </p:cNvGraphicFramePr>
          <p:nvPr/>
        </p:nvGraphicFramePr>
        <p:xfrm>
          <a:off x="521682" y="2106604"/>
          <a:ext cx="1730964" cy="4064009"/>
        </p:xfrm>
        <a:graphic>
          <a:graphicData uri="http://schemas.openxmlformats.org/drawingml/2006/table">
            <a:tbl>
              <a:tblPr/>
              <a:tblGrid>
                <a:gridCol w="576988"/>
                <a:gridCol w="576988"/>
                <a:gridCol w="576988"/>
              </a:tblGrid>
              <a:tr h="150519">
                <a:tc>
                  <a:txBody>
                    <a:bodyPr/>
                    <a:lstStyle/>
                    <a:p>
                      <a:pPr algn="l" fontAlgn="b"/>
                      <a:r>
                        <a:rPr lang="de-AT" sz="800" b="1" i="0" u="none" strike="noStrike">
                          <a:solidFill>
                            <a:srgbClr val="000000"/>
                          </a:solidFill>
                          <a:latin typeface="Calibri"/>
                        </a:rPr>
                        <a:t>R</a:t>
                      </a:r>
                      <a:r>
                        <a:rPr lang="de-AT" sz="800" b="1" i="0" u="none" strike="noStrike" baseline="30000">
                          <a:solidFill>
                            <a:srgbClr val="000000"/>
                          </a:solidFill>
                          <a:latin typeface="Calibri"/>
                        </a:rPr>
                        <a:t>2</a:t>
                      </a:r>
                      <a:r>
                        <a:rPr lang="de-AT" sz="800" b="1" i="0" u="none" strike="noStrike">
                          <a:solidFill>
                            <a:srgbClr val="000000"/>
                          </a:solidFill>
                          <a:latin typeface="Calibri"/>
                        </a:rPr>
                        <a:t> (OLS)</a:t>
                      </a:r>
                    </a:p>
                  </a:txBody>
                  <a:tcPr marL="6272" marR="6272" marT="627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de-AT" sz="800" b="0" i="0" u="none" strike="noStrike">
                          <a:solidFill>
                            <a:srgbClr val="000000"/>
                          </a:solidFill>
                          <a:latin typeface="Calibri"/>
                        </a:rPr>
                        <a:t>0,00</a:t>
                      </a:r>
                    </a:p>
                  </a:txBody>
                  <a:tcPr marL="6272" marR="6272" marT="627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de-AT" sz="800" b="0" i="0" u="none" strike="noStrike">
                        <a:solidFill>
                          <a:srgbClr val="000000"/>
                        </a:solidFill>
                        <a:latin typeface="Calibri"/>
                      </a:endParaRPr>
                    </a:p>
                  </a:txBody>
                  <a:tcPr marL="6272" marR="6272" marT="6272" marB="0" anchor="b">
                    <a:lnL>
                      <a:noFill/>
                    </a:lnL>
                    <a:lnR>
                      <a:noFill/>
                    </a:lnR>
                    <a:lnT>
                      <a:noFill/>
                    </a:lnT>
                    <a:lnB>
                      <a:noFill/>
                    </a:lnB>
                  </a:tcPr>
                </a:tc>
              </a:tr>
              <a:tr h="131704">
                <a:tc>
                  <a:txBody>
                    <a:bodyPr/>
                    <a:lstStyle/>
                    <a:p>
                      <a:pPr algn="l" fontAlgn="b"/>
                      <a:r>
                        <a:rPr lang="de-AT" sz="800" b="1" i="0" u="none" strike="noStrike">
                          <a:solidFill>
                            <a:srgbClr val="000000"/>
                          </a:solidFill>
                          <a:latin typeface="Calibri"/>
                        </a:rPr>
                        <a:t>JB</a:t>
                      </a:r>
                    </a:p>
                  </a:txBody>
                  <a:tcPr marL="6272" marR="6272" marT="627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de-AT" sz="800" b="0" i="0" u="none" strike="noStrike">
                          <a:solidFill>
                            <a:srgbClr val="000000"/>
                          </a:solidFill>
                          <a:latin typeface="Calibri"/>
                        </a:rPr>
                        <a:t>54419540,00</a:t>
                      </a:r>
                    </a:p>
                  </a:txBody>
                  <a:tcPr marL="6272" marR="6272" marT="627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de-AT" sz="800" b="0" i="0" u="none" strike="noStrike">
                          <a:solidFill>
                            <a:srgbClr val="000000"/>
                          </a:solidFill>
                          <a:latin typeface="Calibri"/>
                        </a:rPr>
                        <a:t>0,00</a:t>
                      </a:r>
                    </a:p>
                  </a:txBody>
                  <a:tcPr marL="6272" marR="6272" marT="6272" marB="0" anchor="b">
                    <a:lnL>
                      <a:noFill/>
                    </a:lnL>
                    <a:lnR>
                      <a:noFill/>
                    </a:lnR>
                    <a:lnT>
                      <a:noFill/>
                    </a:lnT>
                    <a:lnB>
                      <a:noFill/>
                    </a:lnB>
                  </a:tcPr>
                </a:tc>
              </a:tr>
              <a:tr h="131704">
                <a:tc>
                  <a:txBody>
                    <a:bodyPr/>
                    <a:lstStyle/>
                    <a:p>
                      <a:pPr algn="l" fontAlgn="b"/>
                      <a:r>
                        <a:rPr lang="de-AT" sz="800" b="1" i="0" u="none" strike="noStrike">
                          <a:solidFill>
                            <a:srgbClr val="000000"/>
                          </a:solidFill>
                          <a:latin typeface="Calibri"/>
                        </a:rPr>
                        <a:t>BP</a:t>
                      </a:r>
                    </a:p>
                  </a:txBody>
                  <a:tcPr marL="6272" marR="6272" marT="627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de-AT" sz="800" b="0" i="0" u="none" strike="noStrike">
                          <a:solidFill>
                            <a:srgbClr val="000000"/>
                          </a:solidFill>
                          <a:latin typeface="Calibri"/>
                        </a:rPr>
                        <a:t>266,62</a:t>
                      </a:r>
                    </a:p>
                  </a:txBody>
                  <a:tcPr marL="6272" marR="6272" marT="627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de-AT" sz="800" b="0" i="0" u="none" strike="noStrike">
                          <a:solidFill>
                            <a:srgbClr val="000000"/>
                          </a:solidFill>
                          <a:latin typeface="Calibri"/>
                        </a:rPr>
                        <a:t>0,00</a:t>
                      </a:r>
                    </a:p>
                  </a:txBody>
                  <a:tcPr marL="6272" marR="6272" marT="6272" marB="0" anchor="b">
                    <a:lnL>
                      <a:noFill/>
                    </a:lnL>
                    <a:lnR>
                      <a:noFill/>
                    </a:lnR>
                    <a:lnT>
                      <a:noFill/>
                    </a:lnT>
                    <a:lnB>
                      <a:noFill/>
                    </a:lnB>
                  </a:tcPr>
                </a:tc>
              </a:tr>
              <a:tr h="131704">
                <a:tc>
                  <a:txBody>
                    <a:bodyPr/>
                    <a:lstStyle/>
                    <a:p>
                      <a:pPr algn="l" fontAlgn="b"/>
                      <a:r>
                        <a:rPr lang="de-AT" sz="800" b="1" i="0" u="none" strike="noStrike">
                          <a:solidFill>
                            <a:srgbClr val="000000"/>
                          </a:solidFill>
                          <a:latin typeface="Calibri"/>
                        </a:rPr>
                        <a:t>KB</a:t>
                      </a:r>
                    </a:p>
                  </a:txBody>
                  <a:tcPr marL="6272" marR="6272" marT="627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de-AT" sz="800" b="0" i="0" u="none" strike="noStrike">
                          <a:solidFill>
                            <a:srgbClr val="000000"/>
                          </a:solidFill>
                          <a:latin typeface="Calibri"/>
                        </a:rPr>
                        <a:t>2,84</a:t>
                      </a:r>
                    </a:p>
                  </a:txBody>
                  <a:tcPr marL="6272" marR="6272" marT="627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de-AT" sz="800" b="0" i="0" u="none" strike="noStrike">
                          <a:solidFill>
                            <a:srgbClr val="000000"/>
                          </a:solidFill>
                          <a:latin typeface="Calibri"/>
                        </a:rPr>
                        <a:t>0,09</a:t>
                      </a:r>
                    </a:p>
                  </a:txBody>
                  <a:tcPr marL="6272" marR="6272" marT="6272" marB="0" anchor="b">
                    <a:lnL>
                      <a:noFill/>
                    </a:lnL>
                    <a:lnR>
                      <a:noFill/>
                    </a:lnR>
                    <a:lnT>
                      <a:noFill/>
                    </a:lnT>
                    <a:lnB>
                      <a:noFill/>
                    </a:lnB>
                  </a:tcPr>
                </a:tc>
              </a:tr>
              <a:tr h="131704">
                <a:tc>
                  <a:txBody>
                    <a:bodyPr/>
                    <a:lstStyle/>
                    <a:p>
                      <a:pPr algn="l" fontAlgn="b"/>
                      <a:r>
                        <a:rPr lang="de-AT" sz="800" b="1" i="0" u="none" strike="noStrike">
                          <a:solidFill>
                            <a:srgbClr val="000000"/>
                          </a:solidFill>
                          <a:latin typeface="Calibri"/>
                        </a:rPr>
                        <a:t>Moran`s I</a:t>
                      </a:r>
                    </a:p>
                  </a:txBody>
                  <a:tcPr marL="6272" marR="6272" marT="627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de-AT" sz="800" b="0" i="0" u="none" strike="noStrike">
                          <a:solidFill>
                            <a:srgbClr val="000000"/>
                          </a:solidFill>
                          <a:latin typeface="Calibri"/>
                        </a:rPr>
                        <a:t>0,42</a:t>
                      </a:r>
                    </a:p>
                  </a:txBody>
                  <a:tcPr marL="6272" marR="6272" marT="627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de-AT" sz="800" b="0" i="0" u="none" strike="noStrike">
                          <a:solidFill>
                            <a:srgbClr val="000000"/>
                          </a:solidFill>
                          <a:latin typeface="Calibri"/>
                        </a:rPr>
                        <a:t>0,00</a:t>
                      </a:r>
                    </a:p>
                  </a:txBody>
                  <a:tcPr marL="6272" marR="6272" marT="6272" marB="0" anchor="b">
                    <a:lnL>
                      <a:noFill/>
                    </a:lnL>
                    <a:lnR>
                      <a:noFill/>
                    </a:lnR>
                    <a:lnT>
                      <a:noFill/>
                    </a:lnT>
                    <a:lnB>
                      <a:noFill/>
                    </a:lnB>
                  </a:tcPr>
                </a:tc>
              </a:tr>
              <a:tr h="144247">
                <a:tc>
                  <a:txBody>
                    <a:bodyPr/>
                    <a:lstStyle/>
                    <a:p>
                      <a:pPr algn="l" fontAlgn="b"/>
                      <a:r>
                        <a:rPr lang="de-AT" sz="800" b="1" i="0" u="none" strike="noStrike">
                          <a:solidFill>
                            <a:srgbClr val="000000"/>
                          </a:solidFill>
                          <a:latin typeface="Calibri"/>
                        </a:rPr>
                        <a:t>LM</a:t>
                      </a:r>
                      <a:r>
                        <a:rPr lang="de-AT" sz="800" b="1" i="0" u="none" strike="noStrike" baseline="-25000">
                          <a:solidFill>
                            <a:srgbClr val="000000"/>
                          </a:solidFill>
                          <a:latin typeface="Symbol"/>
                        </a:rPr>
                        <a:t>r</a:t>
                      </a:r>
                      <a:endParaRPr lang="de-AT" sz="800" b="1" i="0" u="none" strike="noStrike">
                        <a:solidFill>
                          <a:srgbClr val="000000"/>
                        </a:solidFill>
                        <a:latin typeface="Calibri"/>
                      </a:endParaRPr>
                    </a:p>
                  </a:txBody>
                  <a:tcPr marL="6272" marR="6272" marT="627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de-AT" sz="800" b="0" i="0" u="none" strike="noStrike">
                          <a:solidFill>
                            <a:srgbClr val="000000"/>
                          </a:solidFill>
                          <a:latin typeface="Calibri"/>
                        </a:rPr>
                        <a:t>0,00</a:t>
                      </a:r>
                    </a:p>
                  </a:txBody>
                  <a:tcPr marL="6272" marR="6272" marT="627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de-AT" sz="800" b="0" i="0" u="none" strike="noStrike">
                          <a:solidFill>
                            <a:srgbClr val="000000"/>
                          </a:solidFill>
                          <a:latin typeface="Calibri"/>
                        </a:rPr>
                        <a:t>0,96</a:t>
                      </a:r>
                    </a:p>
                  </a:txBody>
                  <a:tcPr marL="6272" marR="6272" marT="6272" marB="0" anchor="b">
                    <a:lnL>
                      <a:noFill/>
                    </a:lnL>
                    <a:lnR>
                      <a:noFill/>
                    </a:lnR>
                    <a:lnT>
                      <a:noFill/>
                    </a:lnT>
                    <a:lnB>
                      <a:noFill/>
                    </a:lnB>
                  </a:tcPr>
                </a:tc>
              </a:tr>
              <a:tr h="144247">
                <a:tc>
                  <a:txBody>
                    <a:bodyPr/>
                    <a:lstStyle/>
                    <a:p>
                      <a:pPr algn="l" fontAlgn="b"/>
                      <a:r>
                        <a:rPr lang="de-AT" sz="800" b="1" i="0" u="none" strike="noStrike">
                          <a:solidFill>
                            <a:srgbClr val="000000"/>
                          </a:solidFill>
                          <a:latin typeface="Calibri"/>
                        </a:rPr>
                        <a:t>LM</a:t>
                      </a:r>
                      <a:r>
                        <a:rPr lang="de-AT" sz="800" b="1" i="0" u="none" strike="noStrike" baseline="-25000">
                          <a:solidFill>
                            <a:srgbClr val="000000"/>
                          </a:solidFill>
                          <a:latin typeface="Symbol"/>
                        </a:rPr>
                        <a:t>l</a:t>
                      </a:r>
                      <a:endParaRPr lang="de-AT" sz="800" b="1" i="0" u="none" strike="noStrike">
                        <a:solidFill>
                          <a:srgbClr val="000000"/>
                        </a:solidFill>
                        <a:latin typeface="Calibri"/>
                      </a:endParaRPr>
                    </a:p>
                  </a:txBody>
                  <a:tcPr marL="6272" marR="6272" marT="627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de-AT" sz="800" b="0" i="0" u="none" strike="noStrike">
                          <a:solidFill>
                            <a:srgbClr val="000000"/>
                          </a:solidFill>
                          <a:latin typeface="Calibri"/>
                        </a:rPr>
                        <a:t>0,00</a:t>
                      </a:r>
                    </a:p>
                  </a:txBody>
                  <a:tcPr marL="6272" marR="6272" marT="627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de-AT" sz="800" b="0" i="0" u="none" strike="noStrike">
                          <a:solidFill>
                            <a:srgbClr val="000000"/>
                          </a:solidFill>
                          <a:latin typeface="Calibri"/>
                        </a:rPr>
                        <a:t>0,98</a:t>
                      </a:r>
                    </a:p>
                  </a:txBody>
                  <a:tcPr marL="6272" marR="6272" marT="6272" marB="0" anchor="b">
                    <a:lnL>
                      <a:noFill/>
                    </a:lnL>
                    <a:lnR>
                      <a:noFill/>
                    </a:lnR>
                    <a:lnT>
                      <a:noFill/>
                    </a:lnT>
                    <a:lnB>
                      <a:noFill/>
                    </a:lnB>
                  </a:tcPr>
                </a:tc>
              </a:tr>
              <a:tr h="150519">
                <a:tc>
                  <a:txBody>
                    <a:bodyPr/>
                    <a:lstStyle/>
                    <a:p>
                      <a:pPr algn="l" fontAlgn="b"/>
                      <a:r>
                        <a:rPr lang="de-AT" sz="800" b="1" i="0" u="none" strike="noStrike">
                          <a:solidFill>
                            <a:srgbClr val="000000"/>
                          </a:solidFill>
                          <a:latin typeface="Calibri"/>
                        </a:rPr>
                        <a:t>R</a:t>
                      </a:r>
                      <a:r>
                        <a:rPr lang="de-AT" sz="800" b="1" i="0" u="none" strike="noStrike" baseline="30000">
                          <a:solidFill>
                            <a:srgbClr val="000000"/>
                          </a:solidFill>
                          <a:latin typeface="Calibri"/>
                        </a:rPr>
                        <a:t>2</a:t>
                      </a:r>
                      <a:r>
                        <a:rPr lang="de-AT" sz="800" b="1" i="0" u="none" strike="noStrike">
                          <a:solidFill>
                            <a:srgbClr val="000000"/>
                          </a:solidFill>
                          <a:latin typeface="Calibri"/>
                        </a:rPr>
                        <a:t> (LAG)</a:t>
                      </a:r>
                    </a:p>
                  </a:txBody>
                  <a:tcPr marL="6272" marR="6272" marT="627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de-AT" sz="800" b="0" i="0" u="none" strike="noStrike">
                          <a:solidFill>
                            <a:srgbClr val="000000"/>
                          </a:solidFill>
                          <a:latin typeface="Calibri"/>
                        </a:rPr>
                        <a:t>0,41</a:t>
                      </a:r>
                    </a:p>
                  </a:txBody>
                  <a:tcPr marL="6272" marR="6272" marT="627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de-AT" sz="800" b="0" i="0" u="none" strike="noStrike">
                        <a:solidFill>
                          <a:srgbClr val="000000"/>
                        </a:solidFill>
                        <a:latin typeface="Calibri"/>
                      </a:endParaRPr>
                    </a:p>
                  </a:txBody>
                  <a:tcPr marL="6272" marR="6272" marT="6272" marB="0" anchor="b">
                    <a:lnL>
                      <a:noFill/>
                    </a:lnL>
                    <a:lnR>
                      <a:noFill/>
                    </a:lnR>
                    <a:lnT>
                      <a:noFill/>
                    </a:lnT>
                    <a:lnB>
                      <a:noFill/>
                    </a:lnB>
                  </a:tcPr>
                </a:tc>
              </a:tr>
              <a:tr h="150519">
                <a:tc>
                  <a:txBody>
                    <a:bodyPr/>
                    <a:lstStyle/>
                    <a:p>
                      <a:pPr algn="l" fontAlgn="b"/>
                      <a:r>
                        <a:rPr lang="de-AT" sz="800" b="1" i="0" u="none" strike="noStrike">
                          <a:solidFill>
                            <a:srgbClr val="000000"/>
                          </a:solidFill>
                          <a:latin typeface="Calibri"/>
                        </a:rPr>
                        <a:t>R</a:t>
                      </a:r>
                      <a:r>
                        <a:rPr lang="de-AT" sz="800" b="1" i="0" u="none" strike="noStrike" baseline="30000">
                          <a:solidFill>
                            <a:srgbClr val="000000"/>
                          </a:solidFill>
                          <a:latin typeface="Calibri"/>
                        </a:rPr>
                        <a:t>2</a:t>
                      </a:r>
                      <a:r>
                        <a:rPr lang="de-AT" sz="800" b="1" i="0" u="none" strike="noStrike">
                          <a:solidFill>
                            <a:srgbClr val="000000"/>
                          </a:solidFill>
                          <a:latin typeface="Calibri"/>
                        </a:rPr>
                        <a:t> (ERR)</a:t>
                      </a:r>
                    </a:p>
                  </a:txBody>
                  <a:tcPr marL="6272" marR="6272" marT="627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de-AT" sz="800" b="0" i="0" u="none" strike="noStrike">
                          <a:solidFill>
                            <a:srgbClr val="000000"/>
                          </a:solidFill>
                          <a:latin typeface="Calibri"/>
                        </a:rPr>
                        <a:t>0,41</a:t>
                      </a:r>
                    </a:p>
                  </a:txBody>
                  <a:tcPr marL="6272" marR="6272" marT="627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de-AT" sz="800" b="0" i="0" u="none" strike="noStrike">
                        <a:solidFill>
                          <a:srgbClr val="000000"/>
                        </a:solidFill>
                        <a:latin typeface="Calibri"/>
                      </a:endParaRPr>
                    </a:p>
                  </a:txBody>
                  <a:tcPr marL="6272" marR="6272" marT="6272" marB="0" anchor="b">
                    <a:lnL>
                      <a:noFill/>
                    </a:lnL>
                    <a:lnR>
                      <a:noFill/>
                    </a:lnR>
                    <a:lnT>
                      <a:noFill/>
                    </a:lnT>
                    <a:lnB>
                      <a:noFill/>
                    </a:lnB>
                  </a:tcPr>
                </a:tc>
              </a:tr>
              <a:tr h="131704">
                <a:tc>
                  <a:txBody>
                    <a:bodyPr/>
                    <a:lstStyle/>
                    <a:p>
                      <a:pPr algn="l" fontAlgn="b"/>
                      <a:endParaRPr lang="de-AT" sz="800" b="1" i="0" u="none" strike="noStrike">
                        <a:solidFill>
                          <a:srgbClr val="000000"/>
                        </a:solidFill>
                        <a:latin typeface="Calibri"/>
                      </a:endParaRPr>
                    </a:p>
                  </a:txBody>
                  <a:tcPr marL="6272" marR="6272" marT="6272" marB="0" anchor="b">
                    <a:lnL>
                      <a:noFill/>
                    </a:lnL>
                    <a:lnR>
                      <a:noFill/>
                    </a:lnR>
                    <a:lnT>
                      <a:noFill/>
                    </a:lnT>
                    <a:lnB>
                      <a:noFill/>
                    </a:lnB>
                  </a:tcPr>
                </a:tc>
                <a:tc>
                  <a:txBody>
                    <a:bodyPr/>
                    <a:lstStyle/>
                    <a:p>
                      <a:pPr algn="ctr" fontAlgn="b"/>
                      <a:endParaRPr lang="de-AT" sz="800" b="0" i="0" u="none" strike="noStrike">
                        <a:solidFill>
                          <a:srgbClr val="000000"/>
                        </a:solidFill>
                        <a:latin typeface="Calibri"/>
                      </a:endParaRPr>
                    </a:p>
                  </a:txBody>
                  <a:tcPr marL="6272" marR="6272" marT="6272" marB="0" anchor="b">
                    <a:lnL>
                      <a:noFill/>
                    </a:lnL>
                    <a:lnR>
                      <a:noFill/>
                    </a:lnR>
                    <a:lnT>
                      <a:noFill/>
                    </a:lnT>
                    <a:lnB>
                      <a:noFill/>
                    </a:lnB>
                  </a:tcPr>
                </a:tc>
                <a:tc>
                  <a:txBody>
                    <a:bodyPr/>
                    <a:lstStyle/>
                    <a:p>
                      <a:pPr algn="ctr" fontAlgn="b"/>
                      <a:endParaRPr lang="de-AT" sz="800" b="0" i="0" u="none" strike="noStrike">
                        <a:solidFill>
                          <a:srgbClr val="000000"/>
                        </a:solidFill>
                        <a:latin typeface="Calibri"/>
                      </a:endParaRPr>
                    </a:p>
                  </a:txBody>
                  <a:tcPr marL="6272" marR="6272" marT="6272" marB="0" anchor="b">
                    <a:lnL>
                      <a:noFill/>
                    </a:lnL>
                    <a:lnR>
                      <a:noFill/>
                    </a:lnR>
                    <a:lnT>
                      <a:noFill/>
                    </a:lnT>
                    <a:lnB>
                      <a:noFill/>
                    </a:lnB>
                  </a:tcPr>
                </a:tc>
              </a:tr>
              <a:tr h="150519">
                <a:tc>
                  <a:txBody>
                    <a:bodyPr/>
                    <a:lstStyle/>
                    <a:p>
                      <a:pPr algn="l" fontAlgn="b"/>
                      <a:r>
                        <a:rPr lang="de-AT" sz="800" b="1" i="0" u="none" strike="noStrike">
                          <a:solidFill>
                            <a:srgbClr val="000000"/>
                          </a:solidFill>
                          <a:latin typeface="Calibri"/>
                        </a:rPr>
                        <a:t>R</a:t>
                      </a:r>
                      <a:r>
                        <a:rPr lang="de-AT" sz="800" b="1" i="0" u="none" strike="noStrike" baseline="30000">
                          <a:solidFill>
                            <a:srgbClr val="000000"/>
                          </a:solidFill>
                          <a:latin typeface="Calibri"/>
                        </a:rPr>
                        <a:t>2</a:t>
                      </a:r>
                      <a:r>
                        <a:rPr lang="de-AT" sz="800" b="1" i="0" u="none" strike="noStrike">
                          <a:solidFill>
                            <a:srgbClr val="000000"/>
                          </a:solidFill>
                          <a:latin typeface="Calibri"/>
                        </a:rPr>
                        <a:t> (OLS)</a:t>
                      </a:r>
                    </a:p>
                  </a:txBody>
                  <a:tcPr marL="6272" marR="6272" marT="627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de-AT" sz="800" b="0" i="0" u="none" strike="noStrike">
                          <a:solidFill>
                            <a:srgbClr val="000000"/>
                          </a:solidFill>
                          <a:latin typeface="Calibri"/>
                        </a:rPr>
                        <a:t>0,02</a:t>
                      </a:r>
                    </a:p>
                  </a:txBody>
                  <a:tcPr marL="6272" marR="6272" marT="627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de-AT" sz="800" b="0" i="0" u="none" strike="noStrike">
                        <a:solidFill>
                          <a:srgbClr val="000000"/>
                        </a:solidFill>
                        <a:latin typeface="Calibri"/>
                      </a:endParaRPr>
                    </a:p>
                  </a:txBody>
                  <a:tcPr marL="6272" marR="6272" marT="6272" marB="0" anchor="b">
                    <a:lnL>
                      <a:noFill/>
                    </a:lnL>
                    <a:lnR>
                      <a:noFill/>
                    </a:lnR>
                    <a:lnT>
                      <a:noFill/>
                    </a:lnT>
                    <a:lnB>
                      <a:noFill/>
                    </a:lnB>
                  </a:tcPr>
                </a:tc>
              </a:tr>
              <a:tr h="131704">
                <a:tc>
                  <a:txBody>
                    <a:bodyPr/>
                    <a:lstStyle/>
                    <a:p>
                      <a:pPr algn="l" fontAlgn="b"/>
                      <a:r>
                        <a:rPr lang="de-AT" sz="800" b="1" i="0" u="none" strike="noStrike">
                          <a:solidFill>
                            <a:srgbClr val="000000"/>
                          </a:solidFill>
                          <a:latin typeface="Calibri"/>
                        </a:rPr>
                        <a:t>JB</a:t>
                      </a:r>
                    </a:p>
                  </a:txBody>
                  <a:tcPr marL="6272" marR="6272" marT="627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de-AT" sz="800" b="0" i="0" u="none" strike="noStrike">
                          <a:solidFill>
                            <a:srgbClr val="000000"/>
                          </a:solidFill>
                          <a:latin typeface="Calibri"/>
                        </a:rPr>
                        <a:t>53398210,00</a:t>
                      </a:r>
                    </a:p>
                  </a:txBody>
                  <a:tcPr marL="6272" marR="6272" marT="627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de-AT" sz="800" b="0" i="0" u="none" strike="noStrike">
                          <a:solidFill>
                            <a:srgbClr val="000000"/>
                          </a:solidFill>
                          <a:latin typeface="Calibri"/>
                        </a:rPr>
                        <a:t>0,00</a:t>
                      </a:r>
                    </a:p>
                  </a:txBody>
                  <a:tcPr marL="6272" marR="6272" marT="6272" marB="0" anchor="b">
                    <a:lnL>
                      <a:noFill/>
                    </a:lnL>
                    <a:lnR>
                      <a:noFill/>
                    </a:lnR>
                    <a:lnT>
                      <a:noFill/>
                    </a:lnT>
                    <a:lnB>
                      <a:noFill/>
                    </a:lnB>
                  </a:tcPr>
                </a:tc>
              </a:tr>
              <a:tr h="131704">
                <a:tc>
                  <a:txBody>
                    <a:bodyPr/>
                    <a:lstStyle/>
                    <a:p>
                      <a:pPr algn="l" fontAlgn="b"/>
                      <a:r>
                        <a:rPr lang="de-AT" sz="800" b="1" i="0" u="none" strike="noStrike">
                          <a:solidFill>
                            <a:srgbClr val="000000"/>
                          </a:solidFill>
                          <a:latin typeface="Calibri"/>
                        </a:rPr>
                        <a:t>BP</a:t>
                      </a:r>
                    </a:p>
                  </a:txBody>
                  <a:tcPr marL="6272" marR="6272" marT="627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de-AT" sz="800" b="0" i="0" u="none" strike="noStrike">
                          <a:solidFill>
                            <a:srgbClr val="000000"/>
                          </a:solidFill>
                          <a:latin typeface="Calibri"/>
                        </a:rPr>
                        <a:t>39202,81</a:t>
                      </a:r>
                    </a:p>
                  </a:txBody>
                  <a:tcPr marL="6272" marR="6272" marT="627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de-AT" sz="800" b="0" i="0" u="none" strike="noStrike">
                          <a:solidFill>
                            <a:srgbClr val="000000"/>
                          </a:solidFill>
                          <a:latin typeface="Calibri"/>
                        </a:rPr>
                        <a:t>0,00</a:t>
                      </a:r>
                    </a:p>
                  </a:txBody>
                  <a:tcPr marL="6272" marR="6272" marT="6272" marB="0" anchor="b">
                    <a:lnL>
                      <a:noFill/>
                    </a:lnL>
                    <a:lnR>
                      <a:noFill/>
                    </a:lnR>
                    <a:lnT>
                      <a:noFill/>
                    </a:lnT>
                    <a:lnB>
                      <a:noFill/>
                    </a:lnB>
                  </a:tcPr>
                </a:tc>
              </a:tr>
              <a:tr h="131704">
                <a:tc>
                  <a:txBody>
                    <a:bodyPr/>
                    <a:lstStyle/>
                    <a:p>
                      <a:pPr algn="l" fontAlgn="b"/>
                      <a:r>
                        <a:rPr lang="de-AT" sz="800" b="1" i="0" u="none" strike="noStrike">
                          <a:solidFill>
                            <a:srgbClr val="000000"/>
                          </a:solidFill>
                          <a:latin typeface="Calibri"/>
                        </a:rPr>
                        <a:t>KB</a:t>
                      </a:r>
                    </a:p>
                  </a:txBody>
                  <a:tcPr marL="6272" marR="6272" marT="627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de-AT" sz="800" b="0" i="0" u="none" strike="noStrike">
                          <a:solidFill>
                            <a:srgbClr val="000000"/>
                          </a:solidFill>
                          <a:latin typeface="Calibri"/>
                        </a:rPr>
                        <a:t>422,10</a:t>
                      </a:r>
                    </a:p>
                  </a:txBody>
                  <a:tcPr marL="6272" marR="6272" marT="627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de-AT" sz="800" b="0" i="0" u="none" strike="noStrike">
                          <a:solidFill>
                            <a:srgbClr val="000000"/>
                          </a:solidFill>
                          <a:latin typeface="Calibri"/>
                        </a:rPr>
                        <a:t>0,00</a:t>
                      </a:r>
                    </a:p>
                  </a:txBody>
                  <a:tcPr marL="6272" marR="6272" marT="6272" marB="0" anchor="b">
                    <a:lnL>
                      <a:noFill/>
                    </a:lnL>
                    <a:lnR>
                      <a:noFill/>
                    </a:lnR>
                    <a:lnT>
                      <a:noFill/>
                    </a:lnT>
                    <a:lnB>
                      <a:noFill/>
                    </a:lnB>
                  </a:tcPr>
                </a:tc>
              </a:tr>
              <a:tr h="131704">
                <a:tc>
                  <a:txBody>
                    <a:bodyPr/>
                    <a:lstStyle/>
                    <a:p>
                      <a:pPr algn="l" fontAlgn="b"/>
                      <a:r>
                        <a:rPr lang="de-AT" sz="800" b="1" i="0" u="none" strike="noStrike">
                          <a:solidFill>
                            <a:srgbClr val="000000"/>
                          </a:solidFill>
                          <a:latin typeface="Calibri"/>
                        </a:rPr>
                        <a:t>Moran`s I</a:t>
                      </a:r>
                    </a:p>
                  </a:txBody>
                  <a:tcPr marL="6272" marR="6272" marT="627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de-AT" sz="800" b="0" i="0" u="none" strike="noStrike">
                          <a:solidFill>
                            <a:srgbClr val="000000"/>
                          </a:solidFill>
                          <a:latin typeface="Calibri"/>
                        </a:rPr>
                        <a:t>0,40</a:t>
                      </a:r>
                    </a:p>
                  </a:txBody>
                  <a:tcPr marL="6272" marR="6272" marT="627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de-AT" sz="800" b="0" i="0" u="none" strike="noStrike">
                          <a:solidFill>
                            <a:srgbClr val="000000"/>
                          </a:solidFill>
                          <a:latin typeface="Calibri"/>
                        </a:rPr>
                        <a:t>0,00</a:t>
                      </a:r>
                    </a:p>
                  </a:txBody>
                  <a:tcPr marL="6272" marR="6272" marT="6272" marB="0" anchor="b">
                    <a:lnL>
                      <a:noFill/>
                    </a:lnL>
                    <a:lnR>
                      <a:noFill/>
                    </a:lnR>
                    <a:lnT>
                      <a:noFill/>
                    </a:lnT>
                    <a:lnB>
                      <a:noFill/>
                    </a:lnB>
                  </a:tcPr>
                </a:tc>
              </a:tr>
              <a:tr h="144247">
                <a:tc>
                  <a:txBody>
                    <a:bodyPr/>
                    <a:lstStyle/>
                    <a:p>
                      <a:pPr algn="l" fontAlgn="b"/>
                      <a:r>
                        <a:rPr lang="de-AT" sz="800" b="1" i="0" u="none" strike="noStrike">
                          <a:solidFill>
                            <a:srgbClr val="000000"/>
                          </a:solidFill>
                          <a:latin typeface="Calibri"/>
                        </a:rPr>
                        <a:t>LM</a:t>
                      </a:r>
                      <a:r>
                        <a:rPr lang="de-AT" sz="800" b="1" i="0" u="none" strike="noStrike" baseline="-25000">
                          <a:solidFill>
                            <a:srgbClr val="000000"/>
                          </a:solidFill>
                          <a:latin typeface="Symbol"/>
                        </a:rPr>
                        <a:t>r</a:t>
                      </a:r>
                      <a:endParaRPr lang="de-AT" sz="800" b="1" i="0" u="none" strike="noStrike">
                        <a:solidFill>
                          <a:srgbClr val="000000"/>
                        </a:solidFill>
                        <a:latin typeface="Calibri"/>
                      </a:endParaRPr>
                    </a:p>
                  </a:txBody>
                  <a:tcPr marL="6272" marR="6272" marT="627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de-AT" sz="800" b="0" i="0" u="none" strike="noStrike">
                          <a:solidFill>
                            <a:srgbClr val="000000"/>
                          </a:solidFill>
                          <a:latin typeface="Calibri"/>
                        </a:rPr>
                        <a:t>473,80</a:t>
                      </a:r>
                    </a:p>
                  </a:txBody>
                  <a:tcPr marL="6272" marR="6272" marT="627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de-AT" sz="800" b="0" i="0" u="none" strike="noStrike">
                          <a:solidFill>
                            <a:srgbClr val="000000"/>
                          </a:solidFill>
                          <a:latin typeface="Calibri"/>
                        </a:rPr>
                        <a:t>0,00</a:t>
                      </a:r>
                    </a:p>
                  </a:txBody>
                  <a:tcPr marL="6272" marR="6272" marT="6272" marB="0" anchor="b">
                    <a:lnL>
                      <a:noFill/>
                    </a:lnL>
                    <a:lnR>
                      <a:noFill/>
                    </a:lnR>
                    <a:lnT>
                      <a:noFill/>
                    </a:lnT>
                    <a:lnB>
                      <a:noFill/>
                    </a:lnB>
                  </a:tcPr>
                </a:tc>
              </a:tr>
              <a:tr h="144247">
                <a:tc>
                  <a:txBody>
                    <a:bodyPr/>
                    <a:lstStyle/>
                    <a:p>
                      <a:pPr algn="l" fontAlgn="b"/>
                      <a:r>
                        <a:rPr lang="de-AT" sz="800" b="1" i="0" u="none" strike="noStrike">
                          <a:solidFill>
                            <a:srgbClr val="000000"/>
                          </a:solidFill>
                          <a:latin typeface="Calibri"/>
                        </a:rPr>
                        <a:t>LM</a:t>
                      </a:r>
                      <a:r>
                        <a:rPr lang="de-AT" sz="800" b="1" i="0" u="none" strike="noStrike" baseline="-25000">
                          <a:solidFill>
                            <a:srgbClr val="000000"/>
                          </a:solidFill>
                          <a:latin typeface="Symbol"/>
                        </a:rPr>
                        <a:t>l</a:t>
                      </a:r>
                      <a:endParaRPr lang="de-AT" sz="800" b="1" i="0" u="none" strike="noStrike">
                        <a:solidFill>
                          <a:srgbClr val="000000"/>
                        </a:solidFill>
                        <a:latin typeface="Calibri"/>
                      </a:endParaRPr>
                    </a:p>
                  </a:txBody>
                  <a:tcPr marL="6272" marR="6272" marT="627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de-AT" sz="800" b="0" i="0" u="none" strike="noStrike">
                          <a:solidFill>
                            <a:srgbClr val="000000"/>
                          </a:solidFill>
                          <a:latin typeface="Calibri"/>
                        </a:rPr>
                        <a:t>2,03</a:t>
                      </a:r>
                    </a:p>
                  </a:txBody>
                  <a:tcPr marL="6272" marR="6272" marT="627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de-AT" sz="800" b="0" i="0" u="none" strike="noStrike">
                          <a:solidFill>
                            <a:srgbClr val="000000"/>
                          </a:solidFill>
                          <a:latin typeface="Calibri"/>
                        </a:rPr>
                        <a:t>0,15</a:t>
                      </a:r>
                    </a:p>
                  </a:txBody>
                  <a:tcPr marL="6272" marR="6272" marT="6272" marB="0" anchor="b">
                    <a:lnL>
                      <a:noFill/>
                    </a:lnL>
                    <a:lnR>
                      <a:noFill/>
                    </a:lnR>
                    <a:lnT>
                      <a:noFill/>
                    </a:lnT>
                    <a:lnB>
                      <a:noFill/>
                    </a:lnB>
                  </a:tcPr>
                </a:tc>
              </a:tr>
              <a:tr h="150519">
                <a:tc>
                  <a:txBody>
                    <a:bodyPr/>
                    <a:lstStyle/>
                    <a:p>
                      <a:pPr algn="l" fontAlgn="b"/>
                      <a:r>
                        <a:rPr lang="de-AT" sz="800" b="1" i="0" u="none" strike="noStrike">
                          <a:solidFill>
                            <a:srgbClr val="000000"/>
                          </a:solidFill>
                          <a:latin typeface="Calibri"/>
                        </a:rPr>
                        <a:t>R</a:t>
                      </a:r>
                      <a:r>
                        <a:rPr lang="de-AT" sz="800" b="1" i="0" u="none" strike="noStrike" baseline="30000">
                          <a:solidFill>
                            <a:srgbClr val="000000"/>
                          </a:solidFill>
                          <a:latin typeface="Calibri"/>
                        </a:rPr>
                        <a:t>2</a:t>
                      </a:r>
                      <a:r>
                        <a:rPr lang="de-AT" sz="800" b="1" i="0" u="none" strike="noStrike">
                          <a:solidFill>
                            <a:srgbClr val="000000"/>
                          </a:solidFill>
                          <a:latin typeface="Calibri"/>
                        </a:rPr>
                        <a:t> (LAG)</a:t>
                      </a:r>
                    </a:p>
                  </a:txBody>
                  <a:tcPr marL="6272" marR="6272" marT="627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de-AT" sz="800" b="0" i="0" u="none" strike="noStrike">
                          <a:solidFill>
                            <a:srgbClr val="000000"/>
                          </a:solidFill>
                          <a:latin typeface="Calibri"/>
                        </a:rPr>
                        <a:t>0,42</a:t>
                      </a:r>
                    </a:p>
                  </a:txBody>
                  <a:tcPr marL="6272" marR="6272" marT="627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de-AT" sz="800" b="0" i="0" u="none" strike="noStrike">
                        <a:solidFill>
                          <a:srgbClr val="000000"/>
                        </a:solidFill>
                        <a:latin typeface="Calibri"/>
                      </a:endParaRPr>
                    </a:p>
                  </a:txBody>
                  <a:tcPr marL="6272" marR="6272" marT="6272" marB="0" anchor="b">
                    <a:lnL>
                      <a:noFill/>
                    </a:lnL>
                    <a:lnR>
                      <a:noFill/>
                    </a:lnR>
                    <a:lnT>
                      <a:noFill/>
                    </a:lnT>
                    <a:lnB>
                      <a:noFill/>
                    </a:lnB>
                  </a:tcPr>
                </a:tc>
              </a:tr>
              <a:tr h="150519">
                <a:tc>
                  <a:txBody>
                    <a:bodyPr/>
                    <a:lstStyle/>
                    <a:p>
                      <a:pPr algn="l" fontAlgn="b"/>
                      <a:r>
                        <a:rPr lang="de-AT" sz="800" b="1" i="0" u="none" strike="noStrike">
                          <a:solidFill>
                            <a:srgbClr val="000000"/>
                          </a:solidFill>
                          <a:latin typeface="Calibri"/>
                        </a:rPr>
                        <a:t>R</a:t>
                      </a:r>
                      <a:r>
                        <a:rPr lang="de-AT" sz="800" b="1" i="0" u="none" strike="noStrike" baseline="30000">
                          <a:solidFill>
                            <a:srgbClr val="000000"/>
                          </a:solidFill>
                          <a:latin typeface="Calibri"/>
                        </a:rPr>
                        <a:t>2</a:t>
                      </a:r>
                      <a:r>
                        <a:rPr lang="de-AT" sz="800" b="1" i="0" u="none" strike="noStrike">
                          <a:solidFill>
                            <a:srgbClr val="000000"/>
                          </a:solidFill>
                          <a:latin typeface="Calibri"/>
                        </a:rPr>
                        <a:t> (ERR)</a:t>
                      </a:r>
                    </a:p>
                  </a:txBody>
                  <a:tcPr marL="6272" marR="6272" marT="627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de-AT" sz="800" b="0" i="0" u="none" strike="noStrike">
                          <a:solidFill>
                            <a:srgbClr val="000000"/>
                          </a:solidFill>
                          <a:latin typeface="Calibri"/>
                        </a:rPr>
                        <a:t>0,42</a:t>
                      </a:r>
                    </a:p>
                  </a:txBody>
                  <a:tcPr marL="6272" marR="6272" marT="627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de-AT" sz="800" b="0" i="0" u="none" strike="noStrike">
                        <a:solidFill>
                          <a:srgbClr val="000000"/>
                        </a:solidFill>
                        <a:latin typeface="Calibri"/>
                      </a:endParaRPr>
                    </a:p>
                  </a:txBody>
                  <a:tcPr marL="6272" marR="6272" marT="6272" marB="0" anchor="b">
                    <a:lnL>
                      <a:noFill/>
                    </a:lnL>
                    <a:lnR>
                      <a:noFill/>
                    </a:lnR>
                    <a:lnT>
                      <a:noFill/>
                    </a:lnT>
                    <a:lnB>
                      <a:noFill/>
                    </a:lnB>
                  </a:tcPr>
                </a:tc>
              </a:tr>
              <a:tr h="131704">
                <a:tc>
                  <a:txBody>
                    <a:bodyPr/>
                    <a:lstStyle/>
                    <a:p>
                      <a:pPr algn="l" fontAlgn="b"/>
                      <a:endParaRPr lang="de-AT" sz="800" b="1" i="0" u="none" strike="noStrike">
                        <a:solidFill>
                          <a:srgbClr val="000000"/>
                        </a:solidFill>
                        <a:latin typeface="Calibri"/>
                      </a:endParaRPr>
                    </a:p>
                  </a:txBody>
                  <a:tcPr marL="6272" marR="6272" marT="6272" marB="0" anchor="b">
                    <a:lnL>
                      <a:noFill/>
                    </a:lnL>
                    <a:lnR>
                      <a:noFill/>
                    </a:lnR>
                    <a:lnT>
                      <a:noFill/>
                    </a:lnT>
                    <a:lnB>
                      <a:noFill/>
                    </a:lnB>
                  </a:tcPr>
                </a:tc>
                <a:tc>
                  <a:txBody>
                    <a:bodyPr/>
                    <a:lstStyle/>
                    <a:p>
                      <a:pPr algn="ctr" fontAlgn="b"/>
                      <a:endParaRPr lang="de-AT" sz="800" b="0" i="0" u="none" strike="noStrike">
                        <a:solidFill>
                          <a:srgbClr val="000000"/>
                        </a:solidFill>
                        <a:latin typeface="Calibri"/>
                      </a:endParaRPr>
                    </a:p>
                  </a:txBody>
                  <a:tcPr marL="6272" marR="6272" marT="6272" marB="0" anchor="b">
                    <a:lnL>
                      <a:noFill/>
                    </a:lnL>
                    <a:lnR>
                      <a:noFill/>
                    </a:lnR>
                    <a:lnT>
                      <a:noFill/>
                    </a:lnT>
                    <a:lnB>
                      <a:noFill/>
                    </a:lnB>
                  </a:tcPr>
                </a:tc>
                <a:tc>
                  <a:txBody>
                    <a:bodyPr/>
                    <a:lstStyle/>
                    <a:p>
                      <a:pPr algn="ctr" fontAlgn="b"/>
                      <a:endParaRPr lang="de-AT" sz="800" b="0" i="0" u="none" strike="noStrike">
                        <a:solidFill>
                          <a:srgbClr val="000000"/>
                        </a:solidFill>
                        <a:latin typeface="Calibri"/>
                      </a:endParaRPr>
                    </a:p>
                  </a:txBody>
                  <a:tcPr marL="6272" marR="6272" marT="6272" marB="0" anchor="b">
                    <a:lnL>
                      <a:noFill/>
                    </a:lnL>
                    <a:lnR>
                      <a:noFill/>
                    </a:lnR>
                    <a:lnT>
                      <a:noFill/>
                    </a:lnT>
                    <a:lnB>
                      <a:noFill/>
                    </a:lnB>
                  </a:tcPr>
                </a:tc>
              </a:tr>
              <a:tr h="150519">
                <a:tc>
                  <a:txBody>
                    <a:bodyPr/>
                    <a:lstStyle/>
                    <a:p>
                      <a:pPr algn="l" fontAlgn="b"/>
                      <a:r>
                        <a:rPr lang="de-AT" sz="800" b="1" i="0" u="none" strike="noStrike">
                          <a:solidFill>
                            <a:srgbClr val="000000"/>
                          </a:solidFill>
                          <a:latin typeface="Calibri"/>
                        </a:rPr>
                        <a:t>R</a:t>
                      </a:r>
                      <a:r>
                        <a:rPr lang="de-AT" sz="800" b="1" i="0" u="none" strike="noStrike" baseline="30000">
                          <a:solidFill>
                            <a:srgbClr val="000000"/>
                          </a:solidFill>
                          <a:latin typeface="Calibri"/>
                        </a:rPr>
                        <a:t>2</a:t>
                      </a:r>
                      <a:r>
                        <a:rPr lang="de-AT" sz="800" b="1" i="0" u="none" strike="noStrike">
                          <a:solidFill>
                            <a:srgbClr val="000000"/>
                          </a:solidFill>
                          <a:latin typeface="Calibri"/>
                        </a:rPr>
                        <a:t> (OLS)</a:t>
                      </a:r>
                    </a:p>
                  </a:txBody>
                  <a:tcPr marL="6272" marR="6272" marT="627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de-AT" sz="800" b="0" i="0" u="none" strike="noStrike">
                          <a:solidFill>
                            <a:srgbClr val="000000"/>
                          </a:solidFill>
                          <a:latin typeface="Calibri"/>
                        </a:rPr>
                        <a:t>0,02</a:t>
                      </a:r>
                    </a:p>
                  </a:txBody>
                  <a:tcPr marL="6272" marR="6272" marT="627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de-AT" sz="800" b="0" i="0" u="none" strike="noStrike">
                        <a:solidFill>
                          <a:srgbClr val="000000"/>
                        </a:solidFill>
                        <a:latin typeface="Calibri"/>
                      </a:endParaRPr>
                    </a:p>
                  </a:txBody>
                  <a:tcPr marL="6272" marR="6272" marT="6272" marB="0" anchor="b">
                    <a:lnL>
                      <a:noFill/>
                    </a:lnL>
                    <a:lnR>
                      <a:noFill/>
                    </a:lnR>
                    <a:lnT>
                      <a:noFill/>
                    </a:lnT>
                    <a:lnB>
                      <a:noFill/>
                    </a:lnB>
                  </a:tcPr>
                </a:tc>
              </a:tr>
              <a:tr h="131704">
                <a:tc>
                  <a:txBody>
                    <a:bodyPr/>
                    <a:lstStyle/>
                    <a:p>
                      <a:pPr algn="l" fontAlgn="b"/>
                      <a:r>
                        <a:rPr lang="de-AT" sz="800" b="1" i="0" u="none" strike="noStrike">
                          <a:solidFill>
                            <a:srgbClr val="000000"/>
                          </a:solidFill>
                          <a:latin typeface="Calibri"/>
                        </a:rPr>
                        <a:t>JB</a:t>
                      </a:r>
                    </a:p>
                  </a:txBody>
                  <a:tcPr marL="6272" marR="6272" marT="627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de-AT" sz="800" b="0" i="0" u="none" strike="noStrike">
                          <a:solidFill>
                            <a:srgbClr val="000000"/>
                          </a:solidFill>
                          <a:latin typeface="Calibri"/>
                        </a:rPr>
                        <a:t>53151240,00</a:t>
                      </a:r>
                    </a:p>
                  </a:txBody>
                  <a:tcPr marL="6272" marR="6272" marT="627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de-AT" sz="800" b="0" i="0" u="none" strike="noStrike">
                          <a:solidFill>
                            <a:srgbClr val="000000"/>
                          </a:solidFill>
                          <a:latin typeface="Calibri"/>
                        </a:rPr>
                        <a:t>0,00</a:t>
                      </a:r>
                    </a:p>
                  </a:txBody>
                  <a:tcPr marL="6272" marR="6272" marT="6272" marB="0" anchor="b">
                    <a:lnL>
                      <a:noFill/>
                    </a:lnL>
                    <a:lnR>
                      <a:noFill/>
                    </a:lnR>
                    <a:lnT>
                      <a:noFill/>
                    </a:lnT>
                    <a:lnB>
                      <a:noFill/>
                    </a:lnB>
                  </a:tcPr>
                </a:tc>
              </a:tr>
              <a:tr h="131704">
                <a:tc>
                  <a:txBody>
                    <a:bodyPr/>
                    <a:lstStyle/>
                    <a:p>
                      <a:pPr algn="l" fontAlgn="b"/>
                      <a:r>
                        <a:rPr lang="de-AT" sz="800" b="1" i="0" u="none" strike="noStrike">
                          <a:solidFill>
                            <a:srgbClr val="000000"/>
                          </a:solidFill>
                          <a:latin typeface="Calibri"/>
                        </a:rPr>
                        <a:t>BP</a:t>
                      </a:r>
                    </a:p>
                  </a:txBody>
                  <a:tcPr marL="6272" marR="6272" marT="627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de-AT" sz="800" b="0" i="0" u="none" strike="noStrike">
                          <a:solidFill>
                            <a:srgbClr val="000000"/>
                          </a:solidFill>
                          <a:latin typeface="Calibri"/>
                        </a:rPr>
                        <a:t>40306,13</a:t>
                      </a:r>
                    </a:p>
                  </a:txBody>
                  <a:tcPr marL="6272" marR="6272" marT="627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de-AT" sz="800" b="0" i="0" u="none" strike="noStrike">
                          <a:solidFill>
                            <a:srgbClr val="000000"/>
                          </a:solidFill>
                          <a:latin typeface="Calibri"/>
                        </a:rPr>
                        <a:t>0,00</a:t>
                      </a:r>
                    </a:p>
                  </a:txBody>
                  <a:tcPr marL="6272" marR="6272" marT="6272" marB="0" anchor="b">
                    <a:lnL>
                      <a:noFill/>
                    </a:lnL>
                    <a:lnR>
                      <a:noFill/>
                    </a:lnR>
                    <a:lnT>
                      <a:noFill/>
                    </a:lnT>
                    <a:lnB>
                      <a:noFill/>
                    </a:lnB>
                  </a:tcPr>
                </a:tc>
              </a:tr>
              <a:tr h="131704">
                <a:tc>
                  <a:txBody>
                    <a:bodyPr/>
                    <a:lstStyle/>
                    <a:p>
                      <a:pPr algn="l" fontAlgn="b"/>
                      <a:r>
                        <a:rPr lang="de-AT" sz="800" b="1" i="0" u="none" strike="noStrike">
                          <a:solidFill>
                            <a:srgbClr val="000000"/>
                          </a:solidFill>
                          <a:latin typeface="Calibri"/>
                        </a:rPr>
                        <a:t>KB</a:t>
                      </a:r>
                    </a:p>
                  </a:txBody>
                  <a:tcPr marL="6272" marR="6272" marT="627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de-AT" sz="800" b="0" i="0" u="none" strike="noStrike">
                          <a:solidFill>
                            <a:srgbClr val="000000"/>
                          </a:solidFill>
                          <a:latin typeface="Calibri"/>
                        </a:rPr>
                        <a:t>434,98</a:t>
                      </a:r>
                    </a:p>
                  </a:txBody>
                  <a:tcPr marL="6272" marR="6272" marT="627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de-AT" sz="800" b="0" i="0" u="none" strike="noStrike">
                          <a:solidFill>
                            <a:srgbClr val="000000"/>
                          </a:solidFill>
                          <a:latin typeface="Calibri"/>
                        </a:rPr>
                        <a:t>0,00</a:t>
                      </a:r>
                    </a:p>
                  </a:txBody>
                  <a:tcPr marL="6272" marR="6272" marT="6272" marB="0" anchor="b">
                    <a:lnL>
                      <a:noFill/>
                    </a:lnL>
                    <a:lnR>
                      <a:noFill/>
                    </a:lnR>
                    <a:lnT>
                      <a:noFill/>
                    </a:lnT>
                    <a:lnB>
                      <a:noFill/>
                    </a:lnB>
                  </a:tcPr>
                </a:tc>
              </a:tr>
              <a:tr h="131704">
                <a:tc>
                  <a:txBody>
                    <a:bodyPr/>
                    <a:lstStyle/>
                    <a:p>
                      <a:pPr algn="l" fontAlgn="b"/>
                      <a:r>
                        <a:rPr lang="de-AT" sz="800" b="1" i="0" u="none" strike="noStrike">
                          <a:solidFill>
                            <a:srgbClr val="000000"/>
                          </a:solidFill>
                          <a:latin typeface="Calibri"/>
                        </a:rPr>
                        <a:t>Moran`s I</a:t>
                      </a:r>
                    </a:p>
                  </a:txBody>
                  <a:tcPr marL="6272" marR="6272" marT="627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de-AT" sz="800" b="0" i="0" u="none" strike="noStrike">
                          <a:solidFill>
                            <a:srgbClr val="000000"/>
                          </a:solidFill>
                          <a:latin typeface="Calibri"/>
                        </a:rPr>
                        <a:t>0,40</a:t>
                      </a:r>
                    </a:p>
                  </a:txBody>
                  <a:tcPr marL="6272" marR="6272" marT="627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de-AT" sz="800" b="0" i="0" u="none" strike="noStrike">
                          <a:solidFill>
                            <a:srgbClr val="000000"/>
                          </a:solidFill>
                          <a:latin typeface="Calibri"/>
                        </a:rPr>
                        <a:t>0,00</a:t>
                      </a:r>
                    </a:p>
                  </a:txBody>
                  <a:tcPr marL="6272" marR="6272" marT="6272" marB="0" anchor="b">
                    <a:lnL>
                      <a:noFill/>
                    </a:lnL>
                    <a:lnR>
                      <a:noFill/>
                    </a:lnR>
                    <a:lnT>
                      <a:noFill/>
                    </a:lnT>
                    <a:lnB>
                      <a:noFill/>
                    </a:lnB>
                  </a:tcPr>
                </a:tc>
              </a:tr>
              <a:tr h="144247">
                <a:tc>
                  <a:txBody>
                    <a:bodyPr/>
                    <a:lstStyle/>
                    <a:p>
                      <a:pPr algn="l" fontAlgn="b"/>
                      <a:r>
                        <a:rPr lang="de-AT" sz="800" b="1" i="0" u="none" strike="noStrike">
                          <a:solidFill>
                            <a:srgbClr val="000000"/>
                          </a:solidFill>
                          <a:latin typeface="Calibri"/>
                        </a:rPr>
                        <a:t>LM</a:t>
                      </a:r>
                      <a:r>
                        <a:rPr lang="de-AT" sz="800" b="1" i="0" u="none" strike="noStrike" baseline="-25000">
                          <a:solidFill>
                            <a:srgbClr val="000000"/>
                          </a:solidFill>
                          <a:latin typeface="Symbol"/>
                        </a:rPr>
                        <a:t>r</a:t>
                      </a:r>
                      <a:endParaRPr lang="de-AT" sz="800" b="1" i="0" u="none" strike="noStrike">
                        <a:solidFill>
                          <a:srgbClr val="000000"/>
                        </a:solidFill>
                        <a:latin typeface="Calibri"/>
                      </a:endParaRPr>
                    </a:p>
                  </a:txBody>
                  <a:tcPr marL="6272" marR="6272" marT="627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de-AT" sz="800" b="0" i="0" u="none" strike="noStrike">
                          <a:solidFill>
                            <a:srgbClr val="000000"/>
                          </a:solidFill>
                          <a:latin typeface="Calibri"/>
                        </a:rPr>
                        <a:t>489,65</a:t>
                      </a:r>
                    </a:p>
                  </a:txBody>
                  <a:tcPr marL="6272" marR="6272" marT="627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de-AT" sz="800" b="0" i="0" u="none" strike="noStrike">
                          <a:solidFill>
                            <a:srgbClr val="000000"/>
                          </a:solidFill>
                          <a:latin typeface="Calibri"/>
                        </a:rPr>
                        <a:t>0,00</a:t>
                      </a:r>
                    </a:p>
                  </a:txBody>
                  <a:tcPr marL="6272" marR="6272" marT="6272" marB="0" anchor="b">
                    <a:lnL>
                      <a:noFill/>
                    </a:lnL>
                    <a:lnR>
                      <a:noFill/>
                    </a:lnR>
                    <a:lnT>
                      <a:noFill/>
                    </a:lnT>
                    <a:lnB>
                      <a:noFill/>
                    </a:lnB>
                  </a:tcPr>
                </a:tc>
              </a:tr>
              <a:tr h="144247">
                <a:tc>
                  <a:txBody>
                    <a:bodyPr/>
                    <a:lstStyle/>
                    <a:p>
                      <a:pPr algn="l" fontAlgn="b"/>
                      <a:r>
                        <a:rPr lang="de-AT" sz="800" b="1" i="0" u="none" strike="noStrike">
                          <a:solidFill>
                            <a:srgbClr val="000000"/>
                          </a:solidFill>
                          <a:latin typeface="Calibri"/>
                        </a:rPr>
                        <a:t>LM</a:t>
                      </a:r>
                      <a:r>
                        <a:rPr lang="de-AT" sz="800" b="1" i="0" u="none" strike="noStrike" baseline="-25000">
                          <a:solidFill>
                            <a:srgbClr val="000000"/>
                          </a:solidFill>
                          <a:latin typeface="Symbol"/>
                        </a:rPr>
                        <a:t>l</a:t>
                      </a:r>
                      <a:endParaRPr lang="de-AT" sz="800" b="1" i="0" u="none" strike="noStrike">
                        <a:solidFill>
                          <a:srgbClr val="000000"/>
                        </a:solidFill>
                        <a:latin typeface="Calibri"/>
                      </a:endParaRPr>
                    </a:p>
                  </a:txBody>
                  <a:tcPr marL="6272" marR="6272" marT="627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de-AT" sz="800" b="0" i="0" u="none" strike="noStrike">
                          <a:solidFill>
                            <a:srgbClr val="000000"/>
                          </a:solidFill>
                          <a:latin typeface="Calibri"/>
                        </a:rPr>
                        <a:t>1,46</a:t>
                      </a:r>
                    </a:p>
                  </a:txBody>
                  <a:tcPr marL="6272" marR="6272" marT="627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de-AT" sz="800" b="0" i="0" u="none" strike="noStrike">
                          <a:solidFill>
                            <a:srgbClr val="000000"/>
                          </a:solidFill>
                          <a:latin typeface="Calibri"/>
                        </a:rPr>
                        <a:t>0,23</a:t>
                      </a:r>
                    </a:p>
                  </a:txBody>
                  <a:tcPr marL="6272" marR="6272" marT="6272" marB="0" anchor="b">
                    <a:lnL>
                      <a:noFill/>
                    </a:lnL>
                    <a:lnR>
                      <a:noFill/>
                    </a:lnR>
                    <a:lnT>
                      <a:noFill/>
                    </a:lnT>
                    <a:lnB>
                      <a:noFill/>
                    </a:lnB>
                  </a:tcPr>
                </a:tc>
              </a:tr>
              <a:tr h="150519">
                <a:tc>
                  <a:txBody>
                    <a:bodyPr/>
                    <a:lstStyle/>
                    <a:p>
                      <a:pPr algn="l" fontAlgn="b"/>
                      <a:r>
                        <a:rPr lang="de-AT" sz="800" b="1" i="0" u="none" strike="noStrike">
                          <a:solidFill>
                            <a:srgbClr val="000000"/>
                          </a:solidFill>
                          <a:latin typeface="Calibri"/>
                        </a:rPr>
                        <a:t>R</a:t>
                      </a:r>
                      <a:r>
                        <a:rPr lang="de-AT" sz="800" b="1" i="0" u="none" strike="noStrike" baseline="30000">
                          <a:solidFill>
                            <a:srgbClr val="000000"/>
                          </a:solidFill>
                          <a:latin typeface="Calibri"/>
                        </a:rPr>
                        <a:t>2</a:t>
                      </a:r>
                      <a:r>
                        <a:rPr lang="de-AT" sz="800" b="1" i="0" u="none" strike="noStrike">
                          <a:solidFill>
                            <a:srgbClr val="000000"/>
                          </a:solidFill>
                          <a:latin typeface="Calibri"/>
                        </a:rPr>
                        <a:t> (LAG)</a:t>
                      </a:r>
                    </a:p>
                  </a:txBody>
                  <a:tcPr marL="6272" marR="6272" marT="627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de-AT" sz="800" b="0" i="0" u="none" strike="noStrike">
                          <a:solidFill>
                            <a:srgbClr val="000000"/>
                          </a:solidFill>
                          <a:latin typeface="Calibri"/>
                        </a:rPr>
                        <a:t>0,42</a:t>
                      </a:r>
                    </a:p>
                  </a:txBody>
                  <a:tcPr marL="6272" marR="6272" marT="627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de-AT" sz="800" b="0" i="0" u="none" strike="noStrike">
                        <a:solidFill>
                          <a:srgbClr val="000000"/>
                        </a:solidFill>
                        <a:latin typeface="Calibri"/>
                      </a:endParaRPr>
                    </a:p>
                  </a:txBody>
                  <a:tcPr marL="6272" marR="6272" marT="6272" marB="0" anchor="b">
                    <a:lnL>
                      <a:noFill/>
                    </a:lnL>
                    <a:lnR>
                      <a:noFill/>
                    </a:lnR>
                    <a:lnT>
                      <a:noFill/>
                    </a:lnT>
                    <a:lnB>
                      <a:noFill/>
                    </a:lnB>
                  </a:tcPr>
                </a:tc>
              </a:tr>
              <a:tr h="150519">
                <a:tc>
                  <a:txBody>
                    <a:bodyPr/>
                    <a:lstStyle/>
                    <a:p>
                      <a:pPr algn="l" fontAlgn="b"/>
                      <a:r>
                        <a:rPr lang="de-AT" sz="800" b="1" i="0" u="none" strike="noStrike">
                          <a:solidFill>
                            <a:srgbClr val="000000"/>
                          </a:solidFill>
                          <a:latin typeface="Calibri"/>
                        </a:rPr>
                        <a:t>R</a:t>
                      </a:r>
                      <a:r>
                        <a:rPr lang="de-AT" sz="800" b="1" i="0" u="none" strike="noStrike" baseline="30000">
                          <a:solidFill>
                            <a:srgbClr val="000000"/>
                          </a:solidFill>
                          <a:latin typeface="Calibri"/>
                        </a:rPr>
                        <a:t>2</a:t>
                      </a:r>
                      <a:r>
                        <a:rPr lang="de-AT" sz="800" b="1" i="0" u="none" strike="noStrike">
                          <a:solidFill>
                            <a:srgbClr val="000000"/>
                          </a:solidFill>
                          <a:latin typeface="Calibri"/>
                        </a:rPr>
                        <a:t> (ERR)</a:t>
                      </a:r>
                    </a:p>
                  </a:txBody>
                  <a:tcPr marL="6272" marR="6272" marT="627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de-AT" sz="800" b="0" i="0" u="none" strike="noStrike">
                          <a:solidFill>
                            <a:srgbClr val="000000"/>
                          </a:solidFill>
                          <a:latin typeface="Calibri"/>
                        </a:rPr>
                        <a:t>0,42</a:t>
                      </a:r>
                    </a:p>
                  </a:txBody>
                  <a:tcPr marL="6272" marR="6272" marT="627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de-AT" sz="800" b="0" i="0" u="none" strike="noStrike" dirty="0">
                        <a:solidFill>
                          <a:srgbClr val="000000"/>
                        </a:solidFill>
                        <a:latin typeface="Calibri"/>
                      </a:endParaRPr>
                    </a:p>
                  </a:txBody>
                  <a:tcPr marL="6272" marR="6272" marT="6272" marB="0" anchor="b">
                    <a:lnL>
                      <a:noFill/>
                    </a:lnL>
                    <a:lnR>
                      <a:noFill/>
                    </a:lnR>
                    <a:lnT>
                      <a:noFill/>
                    </a:lnT>
                    <a:lnB>
                      <a:noFill/>
                    </a:lnB>
                  </a:tcPr>
                </a:tc>
              </a:tr>
            </a:tbl>
          </a:graphicData>
        </a:graphic>
      </p:graphicFrame>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de-AT" dirty="0" err="1" smtClean="0"/>
              <a:t>Results</a:t>
            </a:r>
            <a:r>
              <a:rPr lang="de-AT" dirty="0" smtClean="0"/>
              <a:t> </a:t>
            </a:r>
            <a:r>
              <a:rPr lang="de-AT" i="1" dirty="0" smtClean="0">
                <a:latin typeface="Symbol" pitchFamily="18" charset="2"/>
              </a:rPr>
              <a:t>D</a:t>
            </a:r>
            <a:r>
              <a:rPr lang="de-AT" i="1" dirty="0" smtClean="0"/>
              <a:t>D</a:t>
            </a:r>
            <a:r>
              <a:rPr lang="de-AT" i="1" baseline="-25000" dirty="0" smtClean="0"/>
              <a:t>1991-2006</a:t>
            </a:r>
            <a:r>
              <a:rPr lang="de-AT" dirty="0" smtClean="0"/>
              <a:t> (alternative)</a:t>
            </a:r>
            <a:endParaRPr lang="de-AT" i="1" dirty="0"/>
          </a:p>
        </p:txBody>
      </p:sp>
      <p:graphicFrame>
        <p:nvGraphicFramePr>
          <p:cNvPr id="9" name="Tabelle 8"/>
          <p:cNvGraphicFramePr>
            <a:graphicFrameLocks noGrp="1"/>
          </p:cNvGraphicFramePr>
          <p:nvPr/>
        </p:nvGraphicFramePr>
        <p:xfrm>
          <a:off x="524247" y="2100688"/>
          <a:ext cx="1661724" cy="4071531"/>
        </p:xfrm>
        <a:graphic>
          <a:graphicData uri="http://schemas.openxmlformats.org/drawingml/2006/table">
            <a:tbl>
              <a:tblPr/>
              <a:tblGrid>
                <a:gridCol w="553908"/>
                <a:gridCol w="553908"/>
                <a:gridCol w="553908"/>
              </a:tblGrid>
              <a:tr h="144498">
                <a:tc>
                  <a:txBody>
                    <a:bodyPr/>
                    <a:lstStyle/>
                    <a:p>
                      <a:pPr algn="l" fontAlgn="b"/>
                      <a:r>
                        <a:rPr lang="de-AT" sz="800" b="1" i="0" u="none" strike="noStrike">
                          <a:solidFill>
                            <a:srgbClr val="000000"/>
                          </a:solidFill>
                          <a:latin typeface="Calibri"/>
                        </a:rPr>
                        <a:t>R</a:t>
                      </a:r>
                      <a:r>
                        <a:rPr lang="de-AT" sz="800" b="1" i="0" u="none" strike="noStrike" baseline="30000">
                          <a:solidFill>
                            <a:srgbClr val="000000"/>
                          </a:solidFill>
                          <a:latin typeface="Calibri"/>
                        </a:rPr>
                        <a:t>2</a:t>
                      </a:r>
                      <a:r>
                        <a:rPr lang="de-AT" sz="800" b="1" i="0" u="none" strike="noStrike">
                          <a:solidFill>
                            <a:srgbClr val="000000"/>
                          </a:solidFill>
                          <a:latin typeface="Calibri"/>
                        </a:rPr>
                        <a:t> (OLS)</a:t>
                      </a:r>
                    </a:p>
                  </a:txBody>
                  <a:tcPr marL="6021" marR="6021" marT="602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de-AT" sz="800" b="0" i="0" u="none" strike="noStrike">
                          <a:solidFill>
                            <a:srgbClr val="000000"/>
                          </a:solidFill>
                          <a:latin typeface="Calibri"/>
                        </a:rPr>
                        <a:t>0,00</a:t>
                      </a:r>
                    </a:p>
                  </a:txBody>
                  <a:tcPr marL="6021" marR="6021" marT="602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de-AT" sz="800" b="0" i="0" u="none" strike="noStrike">
                        <a:solidFill>
                          <a:srgbClr val="000000"/>
                        </a:solidFill>
                        <a:latin typeface="Calibri"/>
                      </a:endParaRPr>
                    </a:p>
                  </a:txBody>
                  <a:tcPr marL="6021" marR="6021" marT="6021" marB="0" anchor="b">
                    <a:lnL>
                      <a:noFill/>
                    </a:lnL>
                    <a:lnR>
                      <a:noFill/>
                    </a:lnR>
                    <a:lnT>
                      <a:noFill/>
                    </a:lnT>
                    <a:lnB>
                      <a:noFill/>
                    </a:lnB>
                  </a:tcPr>
                </a:tc>
              </a:tr>
              <a:tr h="126436">
                <a:tc>
                  <a:txBody>
                    <a:bodyPr/>
                    <a:lstStyle/>
                    <a:p>
                      <a:pPr algn="l" fontAlgn="b"/>
                      <a:r>
                        <a:rPr lang="de-AT" sz="800" b="1" i="0" u="none" strike="noStrike">
                          <a:solidFill>
                            <a:srgbClr val="000000"/>
                          </a:solidFill>
                          <a:latin typeface="Calibri"/>
                        </a:rPr>
                        <a:t>JB</a:t>
                      </a:r>
                    </a:p>
                  </a:txBody>
                  <a:tcPr marL="6021" marR="6021" marT="602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de-AT" sz="800" b="0" i="0" u="none" strike="noStrike">
                          <a:solidFill>
                            <a:srgbClr val="000000"/>
                          </a:solidFill>
                          <a:latin typeface="Calibri"/>
                        </a:rPr>
                        <a:t>55398360,00</a:t>
                      </a:r>
                    </a:p>
                  </a:txBody>
                  <a:tcPr marL="6021" marR="6021" marT="602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de-AT" sz="800" b="0" i="0" u="none" strike="noStrike">
                          <a:solidFill>
                            <a:srgbClr val="000000"/>
                          </a:solidFill>
                          <a:latin typeface="Calibri"/>
                        </a:rPr>
                        <a:t>0,00</a:t>
                      </a:r>
                    </a:p>
                  </a:txBody>
                  <a:tcPr marL="6021" marR="6021" marT="6021" marB="0" anchor="b">
                    <a:lnL>
                      <a:noFill/>
                    </a:lnL>
                    <a:lnR>
                      <a:noFill/>
                    </a:lnR>
                    <a:lnT>
                      <a:noFill/>
                    </a:lnT>
                    <a:lnB>
                      <a:noFill/>
                    </a:lnB>
                  </a:tcPr>
                </a:tc>
              </a:tr>
              <a:tr h="138477">
                <a:tc>
                  <a:txBody>
                    <a:bodyPr/>
                    <a:lstStyle/>
                    <a:p>
                      <a:pPr algn="l" fontAlgn="b"/>
                      <a:r>
                        <a:rPr lang="de-AT" sz="800" b="1" i="0" u="none" strike="noStrike">
                          <a:solidFill>
                            <a:srgbClr val="000000"/>
                          </a:solidFill>
                          <a:latin typeface="Calibri"/>
                        </a:rPr>
                        <a:t>BP</a:t>
                      </a:r>
                    </a:p>
                  </a:txBody>
                  <a:tcPr marL="6021" marR="6021" marT="602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de-AT" sz="800" b="0" i="0" u="none" strike="noStrike">
                          <a:solidFill>
                            <a:srgbClr val="000000"/>
                          </a:solidFill>
                          <a:latin typeface="Calibri"/>
                        </a:rPr>
                        <a:t>772,57</a:t>
                      </a:r>
                    </a:p>
                  </a:txBody>
                  <a:tcPr marL="6021" marR="6021" marT="602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de-AT" sz="800" b="0" i="0" u="none" strike="noStrike">
                          <a:solidFill>
                            <a:srgbClr val="000000"/>
                          </a:solidFill>
                          <a:latin typeface="Calibri"/>
                        </a:rPr>
                        <a:t>0,00</a:t>
                      </a:r>
                    </a:p>
                  </a:txBody>
                  <a:tcPr marL="6021" marR="6021" marT="6021" marB="0" anchor="b">
                    <a:lnL>
                      <a:noFill/>
                    </a:lnL>
                    <a:lnR>
                      <a:noFill/>
                    </a:lnR>
                    <a:lnT>
                      <a:noFill/>
                    </a:lnT>
                    <a:lnB>
                      <a:noFill/>
                    </a:lnB>
                  </a:tcPr>
                </a:tc>
              </a:tr>
              <a:tr h="138477">
                <a:tc>
                  <a:txBody>
                    <a:bodyPr/>
                    <a:lstStyle/>
                    <a:p>
                      <a:pPr algn="l" fontAlgn="b"/>
                      <a:r>
                        <a:rPr lang="de-AT" sz="800" b="1" i="0" u="none" strike="noStrike">
                          <a:solidFill>
                            <a:srgbClr val="000000"/>
                          </a:solidFill>
                          <a:latin typeface="Calibri"/>
                        </a:rPr>
                        <a:t>KB</a:t>
                      </a:r>
                    </a:p>
                  </a:txBody>
                  <a:tcPr marL="6021" marR="6021" marT="602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de-AT" sz="800" b="0" i="0" u="none" strike="noStrike">
                          <a:solidFill>
                            <a:srgbClr val="000000"/>
                          </a:solidFill>
                          <a:latin typeface="Calibri"/>
                        </a:rPr>
                        <a:t>8,17</a:t>
                      </a:r>
                    </a:p>
                  </a:txBody>
                  <a:tcPr marL="6021" marR="6021" marT="602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de-AT" sz="800" b="0" i="0" u="none" strike="noStrike">
                          <a:solidFill>
                            <a:srgbClr val="000000"/>
                          </a:solidFill>
                          <a:latin typeface="Calibri"/>
                        </a:rPr>
                        <a:t>0,02</a:t>
                      </a:r>
                    </a:p>
                  </a:txBody>
                  <a:tcPr marL="6021" marR="6021" marT="6021" marB="0" anchor="b">
                    <a:lnL>
                      <a:noFill/>
                    </a:lnL>
                    <a:lnR>
                      <a:noFill/>
                    </a:lnR>
                    <a:lnT>
                      <a:noFill/>
                    </a:lnT>
                    <a:lnB>
                      <a:noFill/>
                    </a:lnB>
                  </a:tcPr>
                </a:tc>
              </a:tr>
              <a:tr h="144498">
                <a:tc>
                  <a:txBody>
                    <a:bodyPr/>
                    <a:lstStyle/>
                    <a:p>
                      <a:pPr algn="l" fontAlgn="b"/>
                      <a:r>
                        <a:rPr lang="de-AT" sz="800" b="1" i="0" u="none" strike="noStrike">
                          <a:solidFill>
                            <a:srgbClr val="000000"/>
                          </a:solidFill>
                          <a:latin typeface="Calibri"/>
                        </a:rPr>
                        <a:t>Moran`s I</a:t>
                      </a:r>
                    </a:p>
                  </a:txBody>
                  <a:tcPr marL="6021" marR="6021" marT="602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de-AT" sz="800" b="0" i="0" u="none" strike="noStrike">
                          <a:solidFill>
                            <a:srgbClr val="000000"/>
                          </a:solidFill>
                          <a:latin typeface="Calibri"/>
                        </a:rPr>
                        <a:t>0,42</a:t>
                      </a:r>
                    </a:p>
                  </a:txBody>
                  <a:tcPr marL="6021" marR="6021" marT="602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de-AT" sz="800" b="0" i="0" u="none" strike="noStrike">
                          <a:solidFill>
                            <a:srgbClr val="000000"/>
                          </a:solidFill>
                          <a:latin typeface="Calibri"/>
                        </a:rPr>
                        <a:t>0,00</a:t>
                      </a:r>
                    </a:p>
                  </a:txBody>
                  <a:tcPr marL="6021" marR="6021" marT="6021" marB="0" anchor="b">
                    <a:lnL>
                      <a:noFill/>
                    </a:lnL>
                    <a:lnR>
                      <a:noFill/>
                    </a:lnR>
                    <a:lnT>
                      <a:noFill/>
                    </a:lnT>
                    <a:lnB>
                      <a:noFill/>
                    </a:lnB>
                  </a:tcPr>
                </a:tc>
              </a:tr>
              <a:tr h="150519">
                <a:tc>
                  <a:txBody>
                    <a:bodyPr/>
                    <a:lstStyle/>
                    <a:p>
                      <a:pPr algn="l" fontAlgn="b"/>
                      <a:r>
                        <a:rPr lang="de-AT" sz="800" b="1" i="0" u="none" strike="noStrike">
                          <a:solidFill>
                            <a:srgbClr val="000000"/>
                          </a:solidFill>
                          <a:latin typeface="Calibri"/>
                        </a:rPr>
                        <a:t>LM</a:t>
                      </a:r>
                      <a:r>
                        <a:rPr lang="de-AT" sz="800" b="1" i="0" u="none" strike="noStrike" baseline="-25000">
                          <a:solidFill>
                            <a:srgbClr val="000000"/>
                          </a:solidFill>
                          <a:latin typeface="Symbol"/>
                        </a:rPr>
                        <a:t>r</a:t>
                      </a:r>
                      <a:endParaRPr lang="de-AT" sz="800" b="1" i="0" u="none" strike="noStrike">
                        <a:solidFill>
                          <a:srgbClr val="000000"/>
                        </a:solidFill>
                        <a:latin typeface="Calibri"/>
                      </a:endParaRPr>
                    </a:p>
                  </a:txBody>
                  <a:tcPr marL="6021" marR="6021" marT="602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de-AT" sz="800" b="0" i="0" u="none" strike="noStrike">
                          <a:solidFill>
                            <a:srgbClr val="000000"/>
                          </a:solidFill>
                          <a:latin typeface="Calibri"/>
                        </a:rPr>
                        <a:t>686,14</a:t>
                      </a:r>
                    </a:p>
                  </a:txBody>
                  <a:tcPr marL="6021" marR="6021" marT="602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de-AT" sz="800" b="0" i="0" u="none" strike="noStrike">
                          <a:solidFill>
                            <a:srgbClr val="000000"/>
                          </a:solidFill>
                          <a:latin typeface="Calibri"/>
                        </a:rPr>
                        <a:t>0,00</a:t>
                      </a:r>
                    </a:p>
                  </a:txBody>
                  <a:tcPr marL="6021" marR="6021" marT="6021" marB="0" anchor="b">
                    <a:lnL>
                      <a:noFill/>
                    </a:lnL>
                    <a:lnR>
                      <a:noFill/>
                    </a:lnR>
                    <a:lnT>
                      <a:noFill/>
                    </a:lnT>
                    <a:lnB>
                      <a:noFill/>
                    </a:lnB>
                  </a:tcPr>
                </a:tc>
              </a:tr>
              <a:tr h="138477">
                <a:tc>
                  <a:txBody>
                    <a:bodyPr/>
                    <a:lstStyle/>
                    <a:p>
                      <a:pPr algn="l" fontAlgn="b"/>
                      <a:r>
                        <a:rPr lang="de-AT" sz="800" b="1" i="0" u="none" strike="noStrike">
                          <a:solidFill>
                            <a:srgbClr val="000000"/>
                          </a:solidFill>
                          <a:latin typeface="Calibri"/>
                        </a:rPr>
                        <a:t>LM</a:t>
                      </a:r>
                      <a:r>
                        <a:rPr lang="de-AT" sz="800" b="1" i="0" u="none" strike="noStrike" baseline="-25000">
                          <a:solidFill>
                            <a:srgbClr val="000000"/>
                          </a:solidFill>
                          <a:latin typeface="Symbol"/>
                        </a:rPr>
                        <a:t>l</a:t>
                      </a:r>
                      <a:endParaRPr lang="de-AT" sz="800" b="1" i="0" u="none" strike="noStrike">
                        <a:solidFill>
                          <a:srgbClr val="000000"/>
                        </a:solidFill>
                        <a:latin typeface="Calibri"/>
                      </a:endParaRPr>
                    </a:p>
                  </a:txBody>
                  <a:tcPr marL="6021" marR="6021" marT="602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de-AT" sz="800" b="0" i="0" u="none" strike="noStrike">
                          <a:solidFill>
                            <a:srgbClr val="000000"/>
                          </a:solidFill>
                          <a:latin typeface="Calibri"/>
                        </a:rPr>
                        <a:t>936,87</a:t>
                      </a:r>
                    </a:p>
                  </a:txBody>
                  <a:tcPr marL="6021" marR="6021" marT="602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de-AT" sz="800" b="0" i="0" u="none" strike="noStrike">
                          <a:solidFill>
                            <a:srgbClr val="000000"/>
                          </a:solidFill>
                          <a:latin typeface="Calibri"/>
                        </a:rPr>
                        <a:t>0,00</a:t>
                      </a:r>
                    </a:p>
                  </a:txBody>
                  <a:tcPr marL="6021" marR="6021" marT="6021" marB="0" anchor="b">
                    <a:lnL>
                      <a:noFill/>
                    </a:lnL>
                    <a:lnR>
                      <a:noFill/>
                    </a:lnR>
                    <a:lnT>
                      <a:noFill/>
                    </a:lnT>
                    <a:lnB>
                      <a:noFill/>
                    </a:lnB>
                  </a:tcPr>
                </a:tc>
              </a:tr>
              <a:tr h="144498">
                <a:tc>
                  <a:txBody>
                    <a:bodyPr/>
                    <a:lstStyle/>
                    <a:p>
                      <a:pPr algn="l" fontAlgn="b"/>
                      <a:r>
                        <a:rPr lang="de-AT" sz="800" b="1" i="0" u="none" strike="noStrike">
                          <a:solidFill>
                            <a:srgbClr val="000000"/>
                          </a:solidFill>
                          <a:latin typeface="Calibri"/>
                        </a:rPr>
                        <a:t>R</a:t>
                      </a:r>
                      <a:r>
                        <a:rPr lang="de-AT" sz="800" b="1" i="0" u="none" strike="noStrike" baseline="30000">
                          <a:solidFill>
                            <a:srgbClr val="000000"/>
                          </a:solidFill>
                          <a:latin typeface="Calibri"/>
                        </a:rPr>
                        <a:t>2</a:t>
                      </a:r>
                      <a:r>
                        <a:rPr lang="de-AT" sz="800" b="1" i="0" u="none" strike="noStrike">
                          <a:solidFill>
                            <a:srgbClr val="000000"/>
                          </a:solidFill>
                          <a:latin typeface="Calibri"/>
                        </a:rPr>
                        <a:t> (LAG)</a:t>
                      </a:r>
                    </a:p>
                  </a:txBody>
                  <a:tcPr marL="6021" marR="6021" marT="602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de-AT" sz="800" b="0" i="0" u="none" strike="noStrike">
                          <a:solidFill>
                            <a:srgbClr val="000000"/>
                          </a:solidFill>
                          <a:latin typeface="Calibri"/>
                        </a:rPr>
                        <a:t>0,42</a:t>
                      </a:r>
                    </a:p>
                  </a:txBody>
                  <a:tcPr marL="6021" marR="6021" marT="602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de-AT" sz="800" b="0" i="0" u="none" strike="noStrike">
                        <a:solidFill>
                          <a:srgbClr val="000000"/>
                        </a:solidFill>
                        <a:latin typeface="Calibri"/>
                      </a:endParaRPr>
                    </a:p>
                  </a:txBody>
                  <a:tcPr marL="6021" marR="6021" marT="6021" marB="0" anchor="b">
                    <a:lnL>
                      <a:noFill/>
                    </a:lnL>
                    <a:lnR>
                      <a:noFill/>
                    </a:lnR>
                    <a:lnT>
                      <a:noFill/>
                    </a:lnT>
                    <a:lnB>
                      <a:noFill/>
                    </a:lnB>
                  </a:tcPr>
                </a:tc>
              </a:tr>
              <a:tr h="144498">
                <a:tc>
                  <a:txBody>
                    <a:bodyPr/>
                    <a:lstStyle/>
                    <a:p>
                      <a:pPr algn="l" fontAlgn="b"/>
                      <a:r>
                        <a:rPr lang="de-AT" sz="800" b="1" i="0" u="none" strike="noStrike">
                          <a:solidFill>
                            <a:srgbClr val="000000"/>
                          </a:solidFill>
                          <a:latin typeface="Calibri"/>
                        </a:rPr>
                        <a:t>R</a:t>
                      </a:r>
                      <a:r>
                        <a:rPr lang="de-AT" sz="800" b="1" i="0" u="none" strike="noStrike" baseline="30000">
                          <a:solidFill>
                            <a:srgbClr val="000000"/>
                          </a:solidFill>
                          <a:latin typeface="Calibri"/>
                        </a:rPr>
                        <a:t>2</a:t>
                      </a:r>
                      <a:r>
                        <a:rPr lang="de-AT" sz="800" b="1" i="0" u="none" strike="noStrike">
                          <a:solidFill>
                            <a:srgbClr val="000000"/>
                          </a:solidFill>
                          <a:latin typeface="Calibri"/>
                        </a:rPr>
                        <a:t> (ERR)</a:t>
                      </a:r>
                    </a:p>
                  </a:txBody>
                  <a:tcPr marL="6021" marR="6021" marT="602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de-AT" sz="800" b="0" i="0" u="none" strike="noStrike">
                          <a:solidFill>
                            <a:srgbClr val="000000"/>
                          </a:solidFill>
                          <a:latin typeface="Calibri"/>
                        </a:rPr>
                        <a:t>0,43</a:t>
                      </a:r>
                    </a:p>
                  </a:txBody>
                  <a:tcPr marL="6021" marR="6021" marT="602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de-AT" sz="800" b="0" i="0" u="none" strike="noStrike">
                        <a:solidFill>
                          <a:srgbClr val="000000"/>
                        </a:solidFill>
                        <a:latin typeface="Calibri"/>
                      </a:endParaRPr>
                    </a:p>
                  </a:txBody>
                  <a:tcPr marL="6021" marR="6021" marT="6021" marB="0" anchor="b">
                    <a:lnL>
                      <a:noFill/>
                    </a:lnL>
                    <a:lnR>
                      <a:noFill/>
                    </a:lnR>
                    <a:lnT>
                      <a:noFill/>
                    </a:lnT>
                    <a:lnB>
                      <a:noFill/>
                    </a:lnB>
                  </a:tcPr>
                </a:tc>
              </a:tr>
              <a:tr h="126436">
                <a:tc>
                  <a:txBody>
                    <a:bodyPr/>
                    <a:lstStyle/>
                    <a:p>
                      <a:pPr algn="l" fontAlgn="b"/>
                      <a:endParaRPr lang="de-AT" sz="800" b="1" i="0" u="none" strike="noStrike">
                        <a:solidFill>
                          <a:srgbClr val="000000"/>
                        </a:solidFill>
                        <a:latin typeface="Calibri"/>
                      </a:endParaRPr>
                    </a:p>
                  </a:txBody>
                  <a:tcPr marL="6021" marR="6021" marT="6021" marB="0" anchor="b">
                    <a:lnL>
                      <a:noFill/>
                    </a:lnL>
                    <a:lnR>
                      <a:noFill/>
                    </a:lnR>
                    <a:lnT>
                      <a:noFill/>
                    </a:lnT>
                    <a:lnB>
                      <a:noFill/>
                    </a:lnB>
                  </a:tcPr>
                </a:tc>
                <a:tc>
                  <a:txBody>
                    <a:bodyPr/>
                    <a:lstStyle/>
                    <a:p>
                      <a:pPr algn="ctr" fontAlgn="b"/>
                      <a:endParaRPr lang="de-AT" sz="800" b="0" i="0" u="none" strike="noStrike">
                        <a:solidFill>
                          <a:srgbClr val="000000"/>
                        </a:solidFill>
                        <a:latin typeface="Calibri"/>
                      </a:endParaRPr>
                    </a:p>
                  </a:txBody>
                  <a:tcPr marL="6021" marR="6021" marT="6021" marB="0" anchor="b">
                    <a:lnL>
                      <a:noFill/>
                    </a:lnL>
                    <a:lnR>
                      <a:noFill/>
                    </a:lnR>
                    <a:lnT>
                      <a:noFill/>
                    </a:lnT>
                    <a:lnB>
                      <a:noFill/>
                    </a:lnB>
                  </a:tcPr>
                </a:tc>
                <a:tc>
                  <a:txBody>
                    <a:bodyPr/>
                    <a:lstStyle/>
                    <a:p>
                      <a:pPr algn="ctr" fontAlgn="b"/>
                      <a:endParaRPr lang="de-AT" sz="800" b="0" i="0" u="none" strike="noStrike">
                        <a:solidFill>
                          <a:srgbClr val="000000"/>
                        </a:solidFill>
                        <a:latin typeface="Calibri"/>
                      </a:endParaRPr>
                    </a:p>
                  </a:txBody>
                  <a:tcPr marL="6021" marR="6021" marT="6021" marB="0" anchor="b">
                    <a:lnL>
                      <a:noFill/>
                    </a:lnL>
                    <a:lnR>
                      <a:noFill/>
                    </a:lnR>
                    <a:lnT>
                      <a:noFill/>
                    </a:lnT>
                    <a:lnB>
                      <a:noFill/>
                    </a:lnB>
                  </a:tcPr>
                </a:tc>
              </a:tr>
              <a:tr h="144498">
                <a:tc>
                  <a:txBody>
                    <a:bodyPr/>
                    <a:lstStyle/>
                    <a:p>
                      <a:pPr algn="l" fontAlgn="b"/>
                      <a:r>
                        <a:rPr lang="de-AT" sz="800" b="1" i="0" u="none" strike="noStrike">
                          <a:solidFill>
                            <a:srgbClr val="000000"/>
                          </a:solidFill>
                          <a:latin typeface="Calibri"/>
                        </a:rPr>
                        <a:t>R</a:t>
                      </a:r>
                      <a:r>
                        <a:rPr lang="de-AT" sz="800" b="1" i="0" u="none" strike="noStrike" baseline="30000">
                          <a:solidFill>
                            <a:srgbClr val="000000"/>
                          </a:solidFill>
                          <a:latin typeface="Calibri"/>
                        </a:rPr>
                        <a:t>2</a:t>
                      </a:r>
                      <a:r>
                        <a:rPr lang="de-AT" sz="800" b="1" i="0" u="none" strike="noStrike">
                          <a:solidFill>
                            <a:srgbClr val="000000"/>
                          </a:solidFill>
                          <a:latin typeface="Calibri"/>
                        </a:rPr>
                        <a:t> (OLS)</a:t>
                      </a:r>
                    </a:p>
                  </a:txBody>
                  <a:tcPr marL="6021" marR="6021" marT="602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de-AT" sz="800" b="0" i="0" u="none" strike="noStrike">
                          <a:solidFill>
                            <a:srgbClr val="000000"/>
                          </a:solidFill>
                          <a:latin typeface="Calibri"/>
                        </a:rPr>
                        <a:t>0,01</a:t>
                      </a:r>
                    </a:p>
                  </a:txBody>
                  <a:tcPr marL="6021" marR="6021" marT="602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de-AT" sz="800" b="0" i="0" u="none" strike="noStrike">
                        <a:solidFill>
                          <a:srgbClr val="000000"/>
                        </a:solidFill>
                        <a:latin typeface="Calibri"/>
                      </a:endParaRPr>
                    </a:p>
                  </a:txBody>
                  <a:tcPr marL="6021" marR="6021" marT="6021" marB="0" anchor="b">
                    <a:lnL>
                      <a:noFill/>
                    </a:lnL>
                    <a:lnR>
                      <a:noFill/>
                    </a:lnR>
                    <a:lnT>
                      <a:noFill/>
                    </a:lnT>
                    <a:lnB>
                      <a:noFill/>
                    </a:lnB>
                  </a:tcPr>
                </a:tc>
              </a:tr>
              <a:tr h="126436">
                <a:tc>
                  <a:txBody>
                    <a:bodyPr/>
                    <a:lstStyle/>
                    <a:p>
                      <a:pPr algn="l" fontAlgn="b"/>
                      <a:r>
                        <a:rPr lang="de-AT" sz="800" b="1" i="0" u="none" strike="noStrike">
                          <a:solidFill>
                            <a:srgbClr val="000000"/>
                          </a:solidFill>
                          <a:latin typeface="Calibri"/>
                        </a:rPr>
                        <a:t>JB</a:t>
                      </a:r>
                    </a:p>
                  </a:txBody>
                  <a:tcPr marL="6021" marR="6021" marT="602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de-AT" sz="800" b="0" i="0" u="none" strike="noStrike">
                          <a:solidFill>
                            <a:srgbClr val="000000"/>
                          </a:solidFill>
                          <a:latin typeface="Calibri"/>
                        </a:rPr>
                        <a:t>56176920,00</a:t>
                      </a:r>
                    </a:p>
                  </a:txBody>
                  <a:tcPr marL="6021" marR="6021" marT="602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de-AT" sz="800" b="0" i="0" u="none" strike="noStrike">
                          <a:solidFill>
                            <a:srgbClr val="000000"/>
                          </a:solidFill>
                          <a:latin typeface="Calibri"/>
                        </a:rPr>
                        <a:t>0,00</a:t>
                      </a:r>
                    </a:p>
                  </a:txBody>
                  <a:tcPr marL="6021" marR="6021" marT="6021" marB="0" anchor="b">
                    <a:lnL>
                      <a:noFill/>
                    </a:lnL>
                    <a:lnR>
                      <a:noFill/>
                    </a:lnR>
                    <a:lnT>
                      <a:noFill/>
                    </a:lnT>
                    <a:lnB>
                      <a:noFill/>
                    </a:lnB>
                  </a:tcPr>
                </a:tc>
              </a:tr>
              <a:tr h="138477">
                <a:tc>
                  <a:txBody>
                    <a:bodyPr/>
                    <a:lstStyle/>
                    <a:p>
                      <a:pPr algn="l" fontAlgn="b"/>
                      <a:r>
                        <a:rPr lang="de-AT" sz="800" b="1" i="0" u="none" strike="noStrike">
                          <a:solidFill>
                            <a:srgbClr val="000000"/>
                          </a:solidFill>
                          <a:latin typeface="Calibri"/>
                        </a:rPr>
                        <a:t>BP</a:t>
                      </a:r>
                    </a:p>
                  </a:txBody>
                  <a:tcPr marL="6021" marR="6021" marT="602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de-AT" sz="800" b="0" i="0" u="none" strike="noStrike">
                          <a:solidFill>
                            <a:srgbClr val="000000"/>
                          </a:solidFill>
                          <a:latin typeface="Calibri"/>
                        </a:rPr>
                        <a:t>1576,48</a:t>
                      </a:r>
                    </a:p>
                  </a:txBody>
                  <a:tcPr marL="6021" marR="6021" marT="602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de-AT" sz="800" b="0" i="0" u="none" strike="noStrike">
                          <a:solidFill>
                            <a:srgbClr val="000000"/>
                          </a:solidFill>
                          <a:latin typeface="Calibri"/>
                        </a:rPr>
                        <a:t>0,00</a:t>
                      </a:r>
                    </a:p>
                  </a:txBody>
                  <a:tcPr marL="6021" marR="6021" marT="6021" marB="0" anchor="b">
                    <a:lnL>
                      <a:noFill/>
                    </a:lnL>
                    <a:lnR>
                      <a:noFill/>
                    </a:lnR>
                    <a:lnT>
                      <a:noFill/>
                    </a:lnT>
                    <a:lnB>
                      <a:noFill/>
                    </a:lnB>
                  </a:tcPr>
                </a:tc>
              </a:tr>
              <a:tr h="138477">
                <a:tc>
                  <a:txBody>
                    <a:bodyPr/>
                    <a:lstStyle/>
                    <a:p>
                      <a:pPr algn="l" fontAlgn="b"/>
                      <a:r>
                        <a:rPr lang="de-AT" sz="800" b="1" i="0" u="none" strike="noStrike">
                          <a:solidFill>
                            <a:srgbClr val="000000"/>
                          </a:solidFill>
                          <a:latin typeface="Calibri"/>
                        </a:rPr>
                        <a:t>KB</a:t>
                      </a:r>
                    </a:p>
                  </a:txBody>
                  <a:tcPr marL="6021" marR="6021" marT="602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de-AT" sz="800" b="0" i="0" u="none" strike="noStrike">
                          <a:solidFill>
                            <a:srgbClr val="000000"/>
                          </a:solidFill>
                          <a:latin typeface="Calibri"/>
                        </a:rPr>
                        <a:t>16,56</a:t>
                      </a:r>
                    </a:p>
                  </a:txBody>
                  <a:tcPr marL="6021" marR="6021" marT="602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de-AT" sz="800" b="0" i="0" u="none" strike="noStrike">
                          <a:solidFill>
                            <a:srgbClr val="000000"/>
                          </a:solidFill>
                          <a:latin typeface="Calibri"/>
                        </a:rPr>
                        <a:t>0,00</a:t>
                      </a:r>
                    </a:p>
                  </a:txBody>
                  <a:tcPr marL="6021" marR="6021" marT="6021" marB="0" anchor="b">
                    <a:lnL>
                      <a:noFill/>
                    </a:lnL>
                    <a:lnR>
                      <a:noFill/>
                    </a:lnR>
                    <a:lnT>
                      <a:noFill/>
                    </a:lnT>
                    <a:lnB>
                      <a:noFill/>
                    </a:lnB>
                  </a:tcPr>
                </a:tc>
              </a:tr>
              <a:tr h="144498">
                <a:tc>
                  <a:txBody>
                    <a:bodyPr/>
                    <a:lstStyle/>
                    <a:p>
                      <a:pPr algn="l" fontAlgn="b"/>
                      <a:r>
                        <a:rPr lang="de-AT" sz="800" b="1" i="0" u="none" strike="noStrike">
                          <a:solidFill>
                            <a:srgbClr val="000000"/>
                          </a:solidFill>
                          <a:latin typeface="Calibri"/>
                        </a:rPr>
                        <a:t>Moran`s I</a:t>
                      </a:r>
                    </a:p>
                  </a:txBody>
                  <a:tcPr marL="6021" marR="6021" marT="602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de-AT" sz="800" b="0" i="0" u="none" strike="noStrike">
                          <a:solidFill>
                            <a:srgbClr val="000000"/>
                          </a:solidFill>
                          <a:latin typeface="Calibri"/>
                        </a:rPr>
                        <a:t>0,42</a:t>
                      </a:r>
                    </a:p>
                  </a:txBody>
                  <a:tcPr marL="6021" marR="6021" marT="602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de-AT" sz="800" b="0" i="0" u="none" strike="noStrike">
                          <a:solidFill>
                            <a:srgbClr val="000000"/>
                          </a:solidFill>
                          <a:latin typeface="Calibri"/>
                        </a:rPr>
                        <a:t>0,00</a:t>
                      </a:r>
                    </a:p>
                  </a:txBody>
                  <a:tcPr marL="6021" marR="6021" marT="6021" marB="0" anchor="b">
                    <a:lnL>
                      <a:noFill/>
                    </a:lnL>
                    <a:lnR>
                      <a:noFill/>
                    </a:lnR>
                    <a:lnT>
                      <a:noFill/>
                    </a:lnT>
                    <a:lnB>
                      <a:noFill/>
                    </a:lnB>
                  </a:tcPr>
                </a:tc>
              </a:tr>
              <a:tr h="150519">
                <a:tc>
                  <a:txBody>
                    <a:bodyPr/>
                    <a:lstStyle/>
                    <a:p>
                      <a:pPr algn="l" fontAlgn="b"/>
                      <a:r>
                        <a:rPr lang="de-AT" sz="800" b="1" i="0" u="none" strike="noStrike">
                          <a:solidFill>
                            <a:srgbClr val="000000"/>
                          </a:solidFill>
                          <a:latin typeface="Calibri"/>
                        </a:rPr>
                        <a:t>LM</a:t>
                      </a:r>
                      <a:r>
                        <a:rPr lang="de-AT" sz="800" b="1" i="0" u="none" strike="noStrike" baseline="-25000">
                          <a:solidFill>
                            <a:srgbClr val="000000"/>
                          </a:solidFill>
                          <a:latin typeface="Symbol"/>
                        </a:rPr>
                        <a:t>r</a:t>
                      </a:r>
                      <a:endParaRPr lang="de-AT" sz="800" b="1" i="0" u="none" strike="noStrike">
                        <a:solidFill>
                          <a:srgbClr val="000000"/>
                        </a:solidFill>
                        <a:latin typeface="Calibri"/>
                      </a:endParaRPr>
                    </a:p>
                  </a:txBody>
                  <a:tcPr marL="6021" marR="6021" marT="602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de-AT" sz="800" b="0" i="0" u="none" strike="noStrike">
                          <a:solidFill>
                            <a:srgbClr val="000000"/>
                          </a:solidFill>
                          <a:latin typeface="Calibri"/>
                        </a:rPr>
                        <a:t>34,66</a:t>
                      </a:r>
                    </a:p>
                  </a:txBody>
                  <a:tcPr marL="6021" marR="6021" marT="602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de-AT" sz="800" b="0" i="0" u="none" strike="noStrike">
                          <a:solidFill>
                            <a:srgbClr val="000000"/>
                          </a:solidFill>
                          <a:latin typeface="Calibri"/>
                        </a:rPr>
                        <a:t>0,00</a:t>
                      </a:r>
                    </a:p>
                  </a:txBody>
                  <a:tcPr marL="6021" marR="6021" marT="6021" marB="0" anchor="b">
                    <a:lnL>
                      <a:noFill/>
                    </a:lnL>
                    <a:lnR>
                      <a:noFill/>
                    </a:lnR>
                    <a:lnT>
                      <a:noFill/>
                    </a:lnT>
                    <a:lnB>
                      <a:noFill/>
                    </a:lnB>
                  </a:tcPr>
                </a:tc>
              </a:tr>
              <a:tr h="138477">
                <a:tc>
                  <a:txBody>
                    <a:bodyPr/>
                    <a:lstStyle/>
                    <a:p>
                      <a:pPr algn="l" fontAlgn="b"/>
                      <a:r>
                        <a:rPr lang="de-AT" sz="800" b="1" i="0" u="none" strike="noStrike">
                          <a:solidFill>
                            <a:srgbClr val="000000"/>
                          </a:solidFill>
                          <a:latin typeface="Calibri"/>
                        </a:rPr>
                        <a:t>LM</a:t>
                      </a:r>
                      <a:r>
                        <a:rPr lang="de-AT" sz="800" b="1" i="0" u="none" strike="noStrike" baseline="-25000">
                          <a:solidFill>
                            <a:srgbClr val="000000"/>
                          </a:solidFill>
                          <a:latin typeface="Symbol"/>
                        </a:rPr>
                        <a:t>l</a:t>
                      </a:r>
                      <a:endParaRPr lang="de-AT" sz="800" b="1" i="0" u="none" strike="noStrike">
                        <a:solidFill>
                          <a:srgbClr val="000000"/>
                        </a:solidFill>
                        <a:latin typeface="Calibri"/>
                      </a:endParaRPr>
                    </a:p>
                  </a:txBody>
                  <a:tcPr marL="6021" marR="6021" marT="602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de-AT" sz="800" b="0" i="0" u="none" strike="noStrike">
                          <a:solidFill>
                            <a:srgbClr val="000000"/>
                          </a:solidFill>
                          <a:latin typeface="Calibri"/>
                        </a:rPr>
                        <a:t>44,12</a:t>
                      </a:r>
                    </a:p>
                  </a:txBody>
                  <a:tcPr marL="6021" marR="6021" marT="602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de-AT" sz="800" b="0" i="0" u="none" strike="noStrike">
                          <a:solidFill>
                            <a:srgbClr val="000000"/>
                          </a:solidFill>
                          <a:latin typeface="Calibri"/>
                        </a:rPr>
                        <a:t>0,00</a:t>
                      </a:r>
                    </a:p>
                  </a:txBody>
                  <a:tcPr marL="6021" marR="6021" marT="6021" marB="0" anchor="b">
                    <a:lnL>
                      <a:noFill/>
                    </a:lnL>
                    <a:lnR>
                      <a:noFill/>
                    </a:lnR>
                    <a:lnT>
                      <a:noFill/>
                    </a:lnT>
                    <a:lnB>
                      <a:noFill/>
                    </a:lnB>
                  </a:tcPr>
                </a:tc>
              </a:tr>
              <a:tr h="144498">
                <a:tc>
                  <a:txBody>
                    <a:bodyPr/>
                    <a:lstStyle/>
                    <a:p>
                      <a:pPr algn="l" fontAlgn="b"/>
                      <a:r>
                        <a:rPr lang="de-AT" sz="800" b="1" i="0" u="none" strike="noStrike">
                          <a:solidFill>
                            <a:srgbClr val="000000"/>
                          </a:solidFill>
                          <a:latin typeface="Calibri"/>
                        </a:rPr>
                        <a:t>R</a:t>
                      </a:r>
                      <a:r>
                        <a:rPr lang="de-AT" sz="800" b="1" i="0" u="none" strike="noStrike" baseline="30000">
                          <a:solidFill>
                            <a:srgbClr val="000000"/>
                          </a:solidFill>
                          <a:latin typeface="Calibri"/>
                        </a:rPr>
                        <a:t>2</a:t>
                      </a:r>
                      <a:r>
                        <a:rPr lang="de-AT" sz="800" b="1" i="0" u="none" strike="noStrike">
                          <a:solidFill>
                            <a:srgbClr val="000000"/>
                          </a:solidFill>
                          <a:latin typeface="Calibri"/>
                        </a:rPr>
                        <a:t> (LAG)</a:t>
                      </a:r>
                    </a:p>
                  </a:txBody>
                  <a:tcPr marL="6021" marR="6021" marT="602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de-AT" sz="800" b="0" i="0" u="none" strike="noStrike">
                          <a:solidFill>
                            <a:srgbClr val="000000"/>
                          </a:solidFill>
                          <a:latin typeface="Calibri"/>
                        </a:rPr>
                        <a:t>0,42</a:t>
                      </a:r>
                    </a:p>
                  </a:txBody>
                  <a:tcPr marL="6021" marR="6021" marT="602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de-AT" sz="800" b="0" i="0" u="none" strike="noStrike">
                        <a:solidFill>
                          <a:srgbClr val="000000"/>
                        </a:solidFill>
                        <a:latin typeface="Calibri"/>
                      </a:endParaRPr>
                    </a:p>
                  </a:txBody>
                  <a:tcPr marL="6021" marR="6021" marT="6021" marB="0" anchor="b">
                    <a:lnL>
                      <a:noFill/>
                    </a:lnL>
                    <a:lnR>
                      <a:noFill/>
                    </a:lnR>
                    <a:lnT>
                      <a:noFill/>
                    </a:lnT>
                    <a:lnB>
                      <a:noFill/>
                    </a:lnB>
                  </a:tcPr>
                </a:tc>
              </a:tr>
              <a:tr h="144498">
                <a:tc>
                  <a:txBody>
                    <a:bodyPr/>
                    <a:lstStyle/>
                    <a:p>
                      <a:pPr algn="l" fontAlgn="b"/>
                      <a:r>
                        <a:rPr lang="de-AT" sz="800" b="1" i="0" u="none" strike="noStrike">
                          <a:solidFill>
                            <a:srgbClr val="000000"/>
                          </a:solidFill>
                          <a:latin typeface="Calibri"/>
                        </a:rPr>
                        <a:t>R</a:t>
                      </a:r>
                      <a:r>
                        <a:rPr lang="de-AT" sz="800" b="1" i="0" u="none" strike="noStrike" baseline="30000">
                          <a:solidFill>
                            <a:srgbClr val="000000"/>
                          </a:solidFill>
                          <a:latin typeface="Calibri"/>
                        </a:rPr>
                        <a:t>2</a:t>
                      </a:r>
                      <a:r>
                        <a:rPr lang="de-AT" sz="800" b="1" i="0" u="none" strike="noStrike">
                          <a:solidFill>
                            <a:srgbClr val="000000"/>
                          </a:solidFill>
                          <a:latin typeface="Calibri"/>
                        </a:rPr>
                        <a:t> (ERR)</a:t>
                      </a:r>
                    </a:p>
                  </a:txBody>
                  <a:tcPr marL="6021" marR="6021" marT="602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de-AT" sz="800" b="0" i="0" u="none" strike="noStrike">
                          <a:solidFill>
                            <a:srgbClr val="000000"/>
                          </a:solidFill>
                          <a:latin typeface="Calibri"/>
                        </a:rPr>
                        <a:t>0,43</a:t>
                      </a:r>
                    </a:p>
                  </a:txBody>
                  <a:tcPr marL="6021" marR="6021" marT="602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de-AT" sz="800" b="0" i="0" u="none" strike="noStrike">
                        <a:solidFill>
                          <a:srgbClr val="000000"/>
                        </a:solidFill>
                        <a:latin typeface="Calibri"/>
                      </a:endParaRPr>
                    </a:p>
                  </a:txBody>
                  <a:tcPr marL="6021" marR="6021" marT="6021" marB="0" anchor="b">
                    <a:lnL>
                      <a:noFill/>
                    </a:lnL>
                    <a:lnR>
                      <a:noFill/>
                    </a:lnR>
                    <a:lnT>
                      <a:noFill/>
                    </a:lnT>
                    <a:lnB>
                      <a:noFill/>
                    </a:lnB>
                  </a:tcPr>
                </a:tc>
              </a:tr>
              <a:tr h="126436">
                <a:tc>
                  <a:txBody>
                    <a:bodyPr/>
                    <a:lstStyle/>
                    <a:p>
                      <a:pPr algn="l" fontAlgn="b"/>
                      <a:endParaRPr lang="de-AT" sz="800" b="1" i="0" u="none" strike="noStrike">
                        <a:solidFill>
                          <a:srgbClr val="000000"/>
                        </a:solidFill>
                        <a:latin typeface="Calibri"/>
                      </a:endParaRPr>
                    </a:p>
                  </a:txBody>
                  <a:tcPr marL="6021" marR="6021" marT="6021" marB="0" anchor="b">
                    <a:lnL>
                      <a:noFill/>
                    </a:lnL>
                    <a:lnR>
                      <a:noFill/>
                    </a:lnR>
                    <a:lnT>
                      <a:noFill/>
                    </a:lnT>
                    <a:lnB>
                      <a:noFill/>
                    </a:lnB>
                  </a:tcPr>
                </a:tc>
                <a:tc>
                  <a:txBody>
                    <a:bodyPr/>
                    <a:lstStyle/>
                    <a:p>
                      <a:pPr algn="ctr" fontAlgn="b"/>
                      <a:endParaRPr lang="de-AT" sz="800" b="0" i="0" u="none" strike="noStrike">
                        <a:solidFill>
                          <a:srgbClr val="000000"/>
                        </a:solidFill>
                        <a:latin typeface="Calibri"/>
                      </a:endParaRPr>
                    </a:p>
                  </a:txBody>
                  <a:tcPr marL="6021" marR="6021" marT="6021" marB="0" anchor="b">
                    <a:lnL>
                      <a:noFill/>
                    </a:lnL>
                    <a:lnR>
                      <a:noFill/>
                    </a:lnR>
                    <a:lnT>
                      <a:noFill/>
                    </a:lnT>
                    <a:lnB>
                      <a:noFill/>
                    </a:lnB>
                  </a:tcPr>
                </a:tc>
                <a:tc>
                  <a:txBody>
                    <a:bodyPr/>
                    <a:lstStyle/>
                    <a:p>
                      <a:pPr algn="ctr" fontAlgn="b"/>
                      <a:endParaRPr lang="de-AT" sz="800" b="0" i="0" u="none" strike="noStrike">
                        <a:solidFill>
                          <a:srgbClr val="000000"/>
                        </a:solidFill>
                        <a:latin typeface="Calibri"/>
                      </a:endParaRPr>
                    </a:p>
                  </a:txBody>
                  <a:tcPr marL="6021" marR="6021" marT="6021" marB="0" anchor="b">
                    <a:lnL>
                      <a:noFill/>
                    </a:lnL>
                    <a:lnR>
                      <a:noFill/>
                    </a:lnR>
                    <a:lnT>
                      <a:noFill/>
                    </a:lnT>
                    <a:lnB>
                      <a:noFill/>
                    </a:lnB>
                  </a:tcPr>
                </a:tc>
              </a:tr>
              <a:tr h="144498">
                <a:tc>
                  <a:txBody>
                    <a:bodyPr/>
                    <a:lstStyle/>
                    <a:p>
                      <a:pPr algn="l" fontAlgn="b"/>
                      <a:r>
                        <a:rPr lang="de-AT" sz="800" b="1" i="0" u="none" strike="noStrike">
                          <a:solidFill>
                            <a:srgbClr val="000000"/>
                          </a:solidFill>
                          <a:latin typeface="Calibri"/>
                        </a:rPr>
                        <a:t>R</a:t>
                      </a:r>
                      <a:r>
                        <a:rPr lang="de-AT" sz="800" b="1" i="0" u="none" strike="noStrike" baseline="30000">
                          <a:solidFill>
                            <a:srgbClr val="000000"/>
                          </a:solidFill>
                          <a:latin typeface="Calibri"/>
                        </a:rPr>
                        <a:t>2</a:t>
                      </a:r>
                      <a:r>
                        <a:rPr lang="de-AT" sz="800" b="1" i="0" u="none" strike="noStrike">
                          <a:solidFill>
                            <a:srgbClr val="000000"/>
                          </a:solidFill>
                          <a:latin typeface="Calibri"/>
                        </a:rPr>
                        <a:t> (OLS)</a:t>
                      </a:r>
                    </a:p>
                  </a:txBody>
                  <a:tcPr marL="6021" marR="6021" marT="602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de-AT" sz="800" b="0" i="0" u="none" strike="noStrike">
                          <a:solidFill>
                            <a:srgbClr val="000000"/>
                          </a:solidFill>
                          <a:latin typeface="Calibri"/>
                        </a:rPr>
                        <a:t>0,01</a:t>
                      </a:r>
                    </a:p>
                  </a:txBody>
                  <a:tcPr marL="6021" marR="6021" marT="602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de-AT" sz="800" b="0" i="0" u="none" strike="noStrike">
                        <a:solidFill>
                          <a:srgbClr val="000000"/>
                        </a:solidFill>
                        <a:latin typeface="Calibri"/>
                      </a:endParaRPr>
                    </a:p>
                  </a:txBody>
                  <a:tcPr marL="6021" marR="6021" marT="6021" marB="0" anchor="b">
                    <a:lnL>
                      <a:noFill/>
                    </a:lnL>
                    <a:lnR>
                      <a:noFill/>
                    </a:lnR>
                    <a:lnT>
                      <a:noFill/>
                    </a:lnT>
                    <a:lnB>
                      <a:noFill/>
                    </a:lnB>
                  </a:tcPr>
                </a:tc>
              </a:tr>
              <a:tr h="126436">
                <a:tc>
                  <a:txBody>
                    <a:bodyPr/>
                    <a:lstStyle/>
                    <a:p>
                      <a:pPr algn="l" fontAlgn="b"/>
                      <a:r>
                        <a:rPr lang="de-AT" sz="800" b="1" i="0" u="none" strike="noStrike">
                          <a:solidFill>
                            <a:srgbClr val="000000"/>
                          </a:solidFill>
                          <a:latin typeface="Calibri"/>
                        </a:rPr>
                        <a:t>JB</a:t>
                      </a:r>
                    </a:p>
                  </a:txBody>
                  <a:tcPr marL="6021" marR="6021" marT="602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de-AT" sz="800" b="0" i="0" u="none" strike="noStrike">
                          <a:solidFill>
                            <a:srgbClr val="000000"/>
                          </a:solidFill>
                          <a:latin typeface="Calibri"/>
                        </a:rPr>
                        <a:t>56362850,00</a:t>
                      </a:r>
                    </a:p>
                  </a:txBody>
                  <a:tcPr marL="6021" marR="6021" marT="602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de-AT" sz="800" b="0" i="0" u="none" strike="noStrike">
                          <a:solidFill>
                            <a:srgbClr val="000000"/>
                          </a:solidFill>
                          <a:latin typeface="Calibri"/>
                        </a:rPr>
                        <a:t>0,00</a:t>
                      </a:r>
                    </a:p>
                  </a:txBody>
                  <a:tcPr marL="6021" marR="6021" marT="6021" marB="0" anchor="b">
                    <a:lnL>
                      <a:noFill/>
                    </a:lnL>
                    <a:lnR>
                      <a:noFill/>
                    </a:lnR>
                    <a:lnT>
                      <a:noFill/>
                    </a:lnT>
                    <a:lnB>
                      <a:noFill/>
                    </a:lnB>
                  </a:tcPr>
                </a:tc>
              </a:tr>
              <a:tr h="138477">
                <a:tc>
                  <a:txBody>
                    <a:bodyPr/>
                    <a:lstStyle/>
                    <a:p>
                      <a:pPr algn="l" fontAlgn="b"/>
                      <a:r>
                        <a:rPr lang="de-AT" sz="800" b="1" i="0" u="none" strike="noStrike">
                          <a:solidFill>
                            <a:srgbClr val="000000"/>
                          </a:solidFill>
                          <a:latin typeface="Calibri"/>
                        </a:rPr>
                        <a:t>BP</a:t>
                      </a:r>
                    </a:p>
                  </a:txBody>
                  <a:tcPr marL="6021" marR="6021" marT="602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de-AT" sz="800" b="0" i="0" u="none" strike="noStrike">
                          <a:solidFill>
                            <a:srgbClr val="000000"/>
                          </a:solidFill>
                          <a:latin typeface="Calibri"/>
                        </a:rPr>
                        <a:t>1798,72</a:t>
                      </a:r>
                    </a:p>
                  </a:txBody>
                  <a:tcPr marL="6021" marR="6021" marT="602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de-AT" sz="800" b="0" i="0" u="none" strike="noStrike">
                          <a:solidFill>
                            <a:srgbClr val="000000"/>
                          </a:solidFill>
                          <a:latin typeface="Calibri"/>
                        </a:rPr>
                        <a:t>0,00</a:t>
                      </a:r>
                    </a:p>
                  </a:txBody>
                  <a:tcPr marL="6021" marR="6021" marT="6021" marB="0" anchor="b">
                    <a:lnL>
                      <a:noFill/>
                    </a:lnL>
                    <a:lnR>
                      <a:noFill/>
                    </a:lnR>
                    <a:lnT>
                      <a:noFill/>
                    </a:lnT>
                    <a:lnB>
                      <a:noFill/>
                    </a:lnB>
                  </a:tcPr>
                </a:tc>
              </a:tr>
              <a:tr h="138477">
                <a:tc>
                  <a:txBody>
                    <a:bodyPr/>
                    <a:lstStyle/>
                    <a:p>
                      <a:pPr algn="l" fontAlgn="b"/>
                      <a:r>
                        <a:rPr lang="de-AT" sz="800" b="1" i="0" u="none" strike="noStrike">
                          <a:solidFill>
                            <a:srgbClr val="000000"/>
                          </a:solidFill>
                          <a:latin typeface="Calibri"/>
                        </a:rPr>
                        <a:t>KB</a:t>
                      </a:r>
                    </a:p>
                  </a:txBody>
                  <a:tcPr marL="6021" marR="6021" marT="602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de-AT" sz="800" b="0" i="0" u="none" strike="noStrike">
                          <a:solidFill>
                            <a:srgbClr val="000000"/>
                          </a:solidFill>
                          <a:latin typeface="Calibri"/>
                        </a:rPr>
                        <a:t>18,86</a:t>
                      </a:r>
                    </a:p>
                  </a:txBody>
                  <a:tcPr marL="6021" marR="6021" marT="602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de-AT" sz="800" b="0" i="0" u="none" strike="noStrike">
                          <a:solidFill>
                            <a:srgbClr val="000000"/>
                          </a:solidFill>
                          <a:latin typeface="Calibri"/>
                        </a:rPr>
                        <a:t>0,00</a:t>
                      </a:r>
                    </a:p>
                  </a:txBody>
                  <a:tcPr marL="6021" marR="6021" marT="6021" marB="0" anchor="b">
                    <a:lnL>
                      <a:noFill/>
                    </a:lnL>
                    <a:lnR>
                      <a:noFill/>
                    </a:lnR>
                    <a:lnT>
                      <a:noFill/>
                    </a:lnT>
                    <a:lnB>
                      <a:noFill/>
                    </a:lnB>
                  </a:tcPr>
                </a:tc>
              </a:tr>
              <a:tr h="144498">
                <a:tc>
                  <a:txBody>
                    <a:bodyPr/>
                    <a:lstStyle/>
                    <a:p>
                      <a:pPr algn="l" fontAlgn="b"/>
                      <a:r>
                        <a:rPr lang="de-AT" sz="800" b="1" i="0" u="none" strike="noStrike">
                          <a:solidFill>
                            <a:srgbClr val="000000"/>
                          </a:solidFill>
                          <a:latin typeface="Calibri"/>
                        </a:rPr>
                        <a:t>Moran`s I</a:t>
                      </a:r>
                    </a:p>
                  </a:txBody>
                  <a:tcPr marL="6021" marR="6021" marT="602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de-AT" sz="800" b="0" i="0" u="none" strike="noStrike">
                          <a:solidFill>
                            <a:srgbClr val="000000"/>
                          </a:solidFill>
                          <a:latin typeface="Calibri"/>
                        </a:rPr>
                        <a:t>0,42</a:t>
                      </a:r>
                    </a:p>
                  </a:txBody>
                  <a:tcPr marL="6021" marR="6021" marT="602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de-AT" sz="800" b="0" i="0" u="none" strike="noStrike">
                          <a:solidFill>
                            <a:srgbClr val="000000"/>
                          </a:solidFill>
                          <a:latin typeface="Calibri"/>
                        </a:rPr>
                        <a:t>0,00</a:t>
                      </a:r>
                    </a:p>
                  </a:txBody>
                  <a:tcPr marL="6021" marR="6021" marT="6021" marB="0" anchor="b">
                    <a:lnL>
                      <a:noFill/>
                    </a:lnL>
                    <a:lnR>
                      <a:noFill/>
                    </a:lnR>
                    <a:lnT>
                      <a:noFill/>
                    </a:lnT>
                    <a:lnB>
                      <a:noFill/>
                    </a:lnB>
                  </a:tcPr>
                </a:tc>
              </a:tr>
              <a:tr h="150519">
                <a:tc>
                  <a:txBody>
                    <a:bodyPr/>
                    <a:lstStyle/>
                    <a:p>
                      <a:pPr algn="l" fontAlgn="b"/>
                      <a:r>
                        <a:rPr lang="de-AT" sz="800" b="1" i="0" u="none" strike="noStrike">
                          <a:solidFill>
                            <a:srgbClr val="000000"/>
                          </a:solidFill>
                          <a:latin typeface="Calibri"/>
                        </a:rPr>
                        <a:t>LM</a:t>
                      </a:r>
                      <a:r>
                        <a:rPr lang="de-AT" sz="800" b="1" i="0" u="none" strike="noStrike" baseline="-25000">
                          <a:solidFill>
                            <a:srgbClr val="000000"/>
                          </a:solidFill>
                          <a:latin typeface="Symbol"/>
                        </a:rPr>
                        <a:t>r</a:t>
                      </a:r>
                      <a:endParaRPr lang="de-AT" sz="800" b="1" i="0" u="none" strike="noStrike">
                        <a:solidFill>
                          <a:srgbClr val="000000"/>
                        </a:solidFill>
                        <a:latin typeface="Calibri"/>
                      </a:endParaRPr>
                    </a:p>
                  </a:txBody>
                  <a:tcPr marL="6021" marR="6021" marT="602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de-AT" sz="800" b="0" i="0" u="none" strike="noStrike">
                          <a:solidFill>
                            <a:srgbClr val="000000"/>
                          </a:solidFill>
                          <a:latin typeface="Calibri"/>
                        </a:rPr>
                        <a:t>0,59</a:t>
                      </a:r>
                    </a:p>
                  </a:txBody>
                  <a:tcPr marL="6021" marR="6021" marT="602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de-AT" sz="800" b="0" i="0" u="none" strike="noStrike">
                          <a:solidFill>
                            <a:srgbClr val="000000"/>
                          </a:solidFill>
                          <a:latin typeface="Calibri"/>
                        </a:rPr>
                        <a:t>0,44</a:t>
                      </a:r>
                    </a:p>
                  </a:txBody>
                  <a:tcPr marL="6021" marR="6021" marT="6021" marB="0" anchor="b">
                    <a:lnL>
                      <a:noFill/>
                    </a:lnL>
                    <a:lnR>
                      <a:noFill/>
                    </a:lnR>
                    <a:lnT>
                      <a:noFill/>
                    </a:lnT>
                    <a:lnB>
                      <a:noFill/>
                    </a:lnB>
                  </a:tcPr>
                </a:tc>
              </a:tr>
              <a:tr h="138477">
                <a:tc>
                  <a:txBody>
                    <a:bodyPr/>
                    <a:lstStyle/>
                    <a:p>
                      <a:pPr algn="l" fontAlgn="b"/>
                      <a:r>
                        <a:rPr lang="de-AT" sz="800" b="1" i="0" u="none" strike="noStrike">
                          <a:solidFill>
                            <a:srgbClr val="000000"/>
                          </a:solidFill>
                          <a:latin typeface="Calibri"/>
                        </a:rPr>
                        <a:t>LM</a:t>
                      </a:r>
                      <a:r>
                        <a:rPr lang="de-AT" sz="800" b="1" i="0" u="none" strike="noStrike" baseline="-25000">
                          <a:solidFill>
                            <a:srgbClr val="000000"/>
                          </a:solidFill>
                          <a:latin typeface="Symbol"/>
                        </a:rPr>
                        <a:t>l</a:t>
                      </a:r>
                      <a:endParaRPr lang="de-AT" sz="800" b="1" i="0" u="none" strike="noStrike">
                        <a:solidFill>
                          <a:srgbClr val="000000"/>
                        </a:solidFill>
                        <a:latin typeface="Calibri"/>
                      </a:endParaRPr>
                    </a:p>
                  </a:txBody>
                  <a:tcPr marL="6021" marR="6021" marT="602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de-AT" sz="800" b="0" i="0" u="none" strike="noStrike">
                          <a:solidFill>
                            <a:srgbClr val="000000"/>
                          </a:solidFill>
                          <a:latin typeface="Calibri"/>
                        </a:rPr>
                        <a:t>100,31</a:t>
                      </a:r>
                    </a:p>
                  </a:txBody>
                  <a:tcPr marL="6021" marR="6021" marT="602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de-AT" sz="800" b="0" i="0" u="none" strike="noStrike">
                          <a:solidFill>
                            <a:srgbClr val="000000"/>
                          </a:solidFill>
                          <a:latin typeface="Calibri"/>
                        </a:rPr>
                        <a:t>0,00</a:t>
                      </a:r>
                    </a:p>
                  </a:txBody>
                  <a:tcPr marL="6021" marR="6021" marT="6021" marB="0" anchor="b">
                    <a:lnL>
                      <a:noFill/>
                    </a:lnL>
                    <a:lnR>
                      <a:noFill/>
                    </a:lnR>
                    <a:lnT>
                      <a:noFill/>
                    </a:lnT>
                    <a:lnB>
                      <a:noFill/>
                    </a:lnB>
                  </a:tcPr>
                </a:tc>
              </a:tr>
              <a:tr h="144498">
                <a:tc>
                  <a:txBody>
                    <a:bodyPr/>
                    <a:lstStyle/>
                    <a:p>
                      <a:pPr algn="l" fontAlgn="b"/>
                      <a:r>
                        <a:rPr lang="de-AT" sz="800" b="1" i="0" u="none" strike="noStrike">
                          <a:solidFill>
                            <a:srgbClr val="000000"/>
                          </a:solidFill>
                          <a:latin typeface="Calibri"/>
                        </a:rPr>
                        <a:t>R</a:t>
                      </a:r>
                      <a:r>
                        <a:rPr lang="de-AT" sz="800" b="1" i="0" u="none" strike="noStrike" baseline="30000">
                          <a:solidFill>
                            <a:srgbClr val="000000"/>
                          </a:solidFill>
                          <a:latin typeface="Calibri"/>
                        </a:rPr>
                        <a:t>2</a:t>
                      </a:r>
                      <a:r>
                        <a:rPr lang="de-AT" sz="800" b="1" i="0" u="none" strike="noStrike">
                          <a:solidFill>
                            <a:srgbClr val="000000"/>
                          </a:solidFill>
                          <a:latin typeface="Calibri"/>
                        </a:rPr>
                        <a:t> (LAG)</a:t>
                      </a:r>
                    </a:p>
                  </a:txBody>
                  <a:tcPr marL="6021" marR="6021" marT="602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de-AT" sz="800" b="0" i="0" u="none" strike="noStrike">
                          <a:solidFill>
                            <a:srgbClr val="000000"/>
                          </a:solidFill>
                          <a:latin typeface="Calibri"/>
                        </a:rPr>
                        <a:t>0,42</a:t>
                      </a:r>
                    </a:p>
                  </a:txBody>
                  <a:tcPr marL="6021" marR="6021" marT="602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de-AT" sz="800" b="0" i="0" u="none" strike="noStrike">
                        <a:solidFill>
                          <a:srgbClr val="000000"/>
                        </a:solidFill>
                        <a:latin typeface="Calibri"/>
                      </a:endParaRPr>
                    </a:p>
                  </a:txBody>
                  <a:tcPr marL="6021" marR="6021" marT="6021" marB="0" anchor="b">
                    <a:lnL>
                      <a:noFill/>
                    </a:lnL>
                    <a:lnR>
                      <a:noFill/>
                    </a:lnR>
                    <a:lnT>
                      <a:noFill/>
                    </a:lnT>
                    <a:lnB>
                      <a:noFill/>
                    </a:lnB>
                  </a:tcPr>
                </a:tc>
              </a:tr>
              <a:tr h="144498">
                <a:tc>
                  <a:txBody>
                    <a:bodyPr/>
                    <a:lstStyle/>
                    <a:p>
                      <a:pPr algn="l" fontAlgn="b"/>
                      <a:r>
                        <a:rPr lang="de-AT" sz="800" b="1" i="0" u="none" strike="noStrike">
                          <a:solidFill>
                            <a:srgbClr val="000000"/>
                          </a:solidFill>
                          <a:latin typeface="Calibri"/>
                        </a:rPr>
                        <a:t>R</a:t>
                      </a:r>
                      <a:r>
                        <a:rPr lang="de-AT" sz="800" b="1" i="0" u="none" strike="noStrike" baseline="30000">
                          <a:solidFill>
                            <a:srgbClr val="000000"/>
                          </a:solidFill>
                          <a:latin typeface="Calibri"/>
                        </a:rPr>
                        <a:t>2</a:t>
                      </a:r>
                      <a:r>
                        <a:rPr lang="de-AT" sz="800" b="1" i="0" u="none" strike="noStrike">
                          <a:solidFill>
                            <a:srgbClr val="000000"/>
                          </a:solidFill>
                          <a:latin typeface="Calibri"/>
                        </a:rPr>
                        <a:t> (ERR)</a:t>
                      </a:r>
                    </a:p>
                  </a:txBody>
                  <a:tcPr marL="6021" marR="6021" marT="602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de-AT" sz="800" b="0" i="0" u="none" strike="noStrike">
                          <a:solidFill>
                            <a:srgbClr val="000000"/>
                          </a:solidFill>
                          <a:latin typeface="Calibri"/>
                        </a:rPr>
                        <a:t>0,43</a:t>
                      </a:r>
                    </a:p>
                  </a:txBody>
                  <a:tcPr marL="6021" marR="6021" marT="602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de-AT" sz="800" b="0" i="0" u="none" strike="noStrike" dirty="0">
                        <a:solidFill>
                          <a:srgbClr val="000000"/>
                        </a:solidFill>
                        <a:latin typeface="Calibri"/>
                      </a:endParaRPr>
                    </a:p>
                  </a:txBody>
                  <a:tcPr marL="6021" marR="6021" marT="6021" marB="0" anchor="b">
                    <a:lnL>
                      <a:noFill/>
                    </a:lnL>
                    <a:lnR>
                      <a:noFill/>
                    </a:lnR>
                    <a:lnT>
                      <a:noFill/>
                    </a:lnT>
                    <a:lnB>
                      <a:noFill/>
                    </a:lnB>
                  </a:tcPr>
                </a:tc>
              </a:tr>
            </a:tbl>
          </a:graphicData>
        </a:graphic>
      </p:graphicFrame>
      <p:graphicFrame>
        <p:nvGraphicFramePr>
          <p:cNvPr id="10" name="Tabelle 9"/>
          <p:cNvGraphicFramePr>
            <a:graphicFrameLocks noGrp="1"/>
          </p:cNvGraphicFramePr>
          <p:nvPr/>
        </p:nvGraphicFramePr>
        <p:xfrm>
          <a:off x="3806969" y="2100253"/>
          <a:ext cx="4327405" cy="4064004"/>
        </p:xfrm>
        <a:graphic>
          <a:graphicData uri="http://schemas.openxmlformats.org/drawingml/2006/table">
            <a:tbl>
              <a:tblPr/>
              <a:tblGrid>
                <a:gridCol w="865481"/>
                <a:gridCol w="865481"/>
                <a:gridCol w="865481"/>
                <a:gridCol w="865481"/>
                <a:gridCol w="865481"/>
              </a:tblGrid>
              <a:tr h="197556">
                <a:tc>
                  <a:txBody>
                    <a:bodyPr/>
                    <a:lstStyle/>
                    <a:p>
                      <a:pPr algn="l" fontAlgn="b"/>
                      <a:r>
                        <a:rPr lang="de-AT" sz="1200" b="1" i="0" u="none" strike="noStrike" dirty="0">
                          <a:solidFill>
                            <a:srgbClr val="000000"/>
                          </a:solidFill>
                          <a:latin typeface="Calibri"/>
                        </a:rPr>
                        <a:t>Variable</a:t>
                      </a:r>
                    </a:p>
                  </a:txBody>
                  <a:tcPr marL="9407" marR="9407" marT="940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de-AT" sz="1200" b="1" i="0" u="none" strike="noStrike">
                          <a:solidFill>
                            <a:srgbClr val="000000"/>
                          </a:solidFill>
                          <a:latin typeface="Calibri"/>
                        </a:rPr>
                        <a:t>Coefficient</a:t>
                      </a:r>
                    </a:p>
                  </a:txBody>
                  <a:tcPr marL="9407" marR="9407" marT="940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de-AT" sz="1200" b="1" i="0" u="none" strike="noStrike">
                          <a:solidFill>
                            <a:srgbClr val="000000"/>
                          </a:solidFill>
                          <a:latin typeface="Calibri"/>
                        </a:rPr>
                        <a:t>Std. Error</a:t>
                      </a:r>
                    </a:p>
                  </a:txBody>
                  <a:tcPr marL="9407" marR="9407" marT="940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de-AT" sz="1200" b="1" i="0" u="none" strike="noStrike">
                          <a:solidFill>
                            <a:srgbClr val="000000"/>
                          </a:solidFill>
                          <a:latin typeface="Calibri"/>
                        </a:rPr>
                        <a:t>z-value</a:t>
                      </a:r>
                    </a:p>
                  </a:txBody>
                  <a:tcPr marL="9407" marR="9407" marT="940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de-AT" sz="1200" b="1" i="0" u="none" strike="noStrike">
                          <a:solidFill>
                            <a:srgbClr val="000000"/>
                          </a:solidFill>
                          <a:latin typeface="Calibri"/>
                        </a:rPr>
                        <a:t>Probability</a:t>
                      </a:r>
                    </a:p>
                  </a:txBody>
                  <a:tcPr marL="9407" marR="9407" marT="9407" marB="0" anchor="b">
                    <a:lnL>
                      <a:noFill/>
                    </a:lnL>
                    <a:lnR>
                      <a:noFill/>
                    </a:lnR>
                    <a:lnT>
                      <a:noFill/>
                    </a:lnT>
                    <a:lnB w="6350" cap="flat" cmpd="sng" algn="ctr">
                      <a:solidFill>
                        <a:srgbClr val="000000"/>
                      </a:solidFill>
                      <a:prstDash val="solid"/>
                      <a:round/>
                      <a:headEnd type="none" w="med" len="med"/>
                      <a:tailEnd type="none" w="med" len="med"/>
                    </a:lnB>
                  </a:tcPr>
                </a:tc>
              </a:tr>
              <a:tr h="197556">
                <a:tc>
                  <a:txBody>
                    <a:bodyPr/>
                    <a:lstStyle/>
                    <a:p>
                      <a:pPr algn="l" fontAlgn="b"/>
                      <a:r>
                        <a:rPr lang="de-AT" sz="1200" b="1" i="0" u="none" strike="noStrike">
                          <a:solidFill>
                            <a:srgbClr val="000000"/>
                          </a:solidFill>
                          <a:latin typeface="Calibri"/>
                        </a:rPr>
                        <a:t>CONSTANT</a:t>
                      </a:r>
                    </a:p>
                  </a:txBody>
                  <a:tcPr marL="9407" marR="9407" marT="940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de-AT" sz="1200" b="0" i="0" u="none" strike="noStrike">
                          <a:solidFill>
                            <a:srgbClr val="000000"/>
                          </a:solidFill>
                          <a:latin typeface="Calibri"/>
                        </a:rPr>
                        <a:t>207,85</a:t>
                      </a:r>
                    </a:p>
                  </a:txBody>
                  <a:tcPr marL="9407" marR="9407" marT="940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de-AT" sz="1200" b="0" i="0" u="none" strike="noStrike">
                          <a:solidFill>
                            <a:srgbClr val="000000"/>
                          </a:solidFill>
                          <a:latin typeface="Calibri"/>
                        </a:rPr>
                        <a:t>19,87</a:t>
                      </a:r>
                    </a:p>
                  </a:txBody>
                  <a:tcPr marL="9407" marR="9407" marT="940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de-AT" sz="1200" b="0" i="0" u="none" strike="noStrike">
                          <a:solidFill>
                            <a:srgbClr val="000000"/>
                          </a:solidFill>
                          <a:latin typeface="Calibri"/>
                        </a:rPr>
                        <a:t>10,46</a:t>
                      </a:r>
                    </a:p>
                  </a:txBody>
                  <a:tcPr marL="9407" marR="9407" marT="940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de-AT" sz="1200" b="0" i="0" u="none" strike="noStrike">
                          <a:solidFill>
                            <a:srgbClr val="000000"/>
                          </a:solidFill>
                          <a:latin typeface="Calibri"/>
                        </a:rPr>
                        <a:t>0,00</a:t>
                      </a:r>
                    </a:p>
                  </a:txBody>
                  <a:tcPr marL="9407" marR="9407" marT="9407" marB="0" anchor="b">
                    <a:lnL>
                      <a:noFill/>
                    </a:lnL>
                    <a:lnR>
                      <a:noFill/>
                    </a:lnR>
                    <a:lnT w="6350" cap="flat" cmpd="sng" algn="ctr">
                      <a:solidFill>
                        <a:srgbClr val="000000"/>
                      </a:solidFill>
                      <a:prstDash val="solid"/>
                      <a:round/>
                      <a:headEnd type="none" w="med" len="med"/>
                      <a:tailEnd type="none" w="med" len="med"/>
                    </a:lnT>
                    <a:lnB>
                      <a:noFill/>
                    </a:lnB>
                  </a:tcPr>
                </a:tc>
              </a:tr>
              <a:tr h="235185">
                <a:tc>
                  <a:txBody>
                    <a:bodyPr/>
                    <a:lstStyle/>
                    <a:p>
                      <a:pPr algn="l" fontAlgn="b"/>
                      <a:r>
                        <a:rPr lang="de-AT" sz="1200" b="1" i="0" u="none" strike="noStrike" dirty="0" smtClean="0">
                          <a:solidFill>
                            <a:srgbClr val="000000"/>
                          </a:solidFill>
                          <a:latin typeface="Calibri"/>
                        </a:rPr>
                        <a:t>URB</a:t>
                      </a:r>
                      <a:r>
                        <a:rPr lang="de-AT" sz="1200" b="1" i="0" u="none" strike="noStrike" baseline="-25000" dirty="0" smtClean="0">
                          <a:solidFill>
                            <a:srgbClr val="000000"/>
                          </a:solidFill>
                          <a:latin typeface="Calibri"/>
                        </a:rPr>
                        <a:t>1991</a:t>
                      </a:r>
                      <a:endParaRPr lang="de-AT" sz="1200" b="1" i="0" u="none" strike="noStrike" dirty="0">
                        <a:solidFill>
                          <a:srgbClr val="000000"/>
                        </a:solidFill>
                        <a:latin typeface="Calibri"/>
                      </a:endParaRPr>
                    </a:p>
                  </a:txBody>
                  <a:tcPr marL="9407" marR="9407" marT="9407" marB="0" anchor="b">
                    <a:lnL>
                      <a:noFill/>
                    </a:lnL>
                    <a:lnR>
                      <a:noFill/>
                    </a:lnR>
                    <a:lnT>
                      <a:noFill/>
                    </a:lnT>
                    <a:lnB>
                      <a:noFill/>
                    </a:lnB>
                  </a:tcPr>
                </a:tc>
                <a:tc>
                  <a:txBody>
                    <a:bodyPr/>
                    <a:lstStyle/>
                    <a:p>
                      <a:pPr algn="ctr" fontAlgn="b"/>
                      <a:r>
                        <a:rPr lang="de-AT" sz="1200" b="0" i="0" u="none" strike="noStrike">
                          <a:solidFill>
                            <a:srgbClr val="000000"/>
                          </a:solidFill>
                          <a:latin typeface="Calibri"/>
                        </a:rPr>
                        <a:t>-0,09</a:t>
                      </a:r>
                    </a:p>
                  </a:txBody>
                  <a:tcPr marL="9407" marR="9407" marT="9407" marB="0" anchor="b">
                    <a:lnL>
                      <a:noFill/>
                    </a:lnL>
                    <a:lnR>
                      <a:noFill/>
                    </a:lnR>
                    <a:lnT>
                      <a:noFill/>
                    </a:lnT>
                    <a:lnB>
                      <a:noFill/>
                    </a:lnB>
                  </a:tcPr>
                </a:tc>
                <a:tc>
                  <a:txBody>
                    <a:bodyPr/>
                    <a:lstStyle/>
                    <a:p>
                      <a:pPr algn="ctr" fontAlgn="b"/>
                      <a:r>
                        <a:rPr lang="de-AT" sz="1200" b="0" i="0" u="none" strike="noStrike">
                          <a:solidFill>
                            <a:srgbClr val="000000"/>
                          </a:solidFill>
                          <a:latin typeface="Calibri"/>
                        </a:rPr>
                        <a:t>0,00</a:t>
                      </a:r>
                    </a:p>
                  </a:txBody>
                  <a:tcPr marL="9407" marR="9407" marT="9407" marB="0" anchor="b">
                    <a:lnL>
                      <a:noFill/>
                    </a:lnL>
                    <a:lnR>
                      <a:noFill/>
                    </a:lnR>
                    <a:lnT>
                      <a:noFill/>
                    </a:lnT>
                    <a:lnB>
                      <a:noFill/>
                    </a:lnB>
                  </a:tcPr>
                </a:tc>
                <a:tc>
                  <a:txBody>
                    <a:bodyPr/>
                    <a:lstStyle/>
                    <a:p>
                      <a:pPr algn="ctr" fontAlgn="b"/>
                      <a:r>
                        <a:rPr lang="de-AT" sz="1200" b="0" i="0" u="none" strike="noStrike">
                          <a:solidFill>
                            <a:srgbClr val="000000"/>
                          </a:solidFill>
                          <a:latin typeface="Calibri"/>
                        </a:rPr>
                        <a:t>-28,28</a:t>
                      </a:r>
                    </a:p>
                  </a:txBody>
                  <a:tcPr marL="9407" marR="9407" marT="9407" marB="0" anchor="b">
                    <a:lnL>
                      <a:noFill/>
                    </a:lnL>
                    <a:lnR>
                      <a:noFill/>
                    </a:lnR>
                    <a:lnT>
                      <a:noFill/>
                    </a:lnT>
                    <a:lnB>
                      <a:noFill/>
                    </a:lnB>
                  </a:tcPr>
                </a:tc>
                <a:tc>
                  <a:txBody>
                    <a:bodyPr/>
                    <a:lstStyle/>
                    <a:p>
                      <a:pPr algn="ctr" fontAlgn="b"/>
                      <a:r>
                        <a:rPr lang="de-AT" sz="1200" b="0" i="0" u="none" strike="noStrike">
                          <a:solidFill>
                            <a:srgbClr val="000000"/>
                          </a:solidFill>
                          <a:latin typeface="Calibri"/>
                        </a:rPr>
                        <a:t>0,00</a:t>
                      </a:r>
                    </a:p>
                  </a:txBody>
                  <a:tcPr marL="9407" marR="9407" marT="9407" marB="0" anchor="b">
                    <a:lnL>
                      <a:noFill/>
                    </a:lnL>
                    <a:lnR>
                      <a:noFill/>
                    </a:lnR>
                    <a:lnT>
                      <a:noFill/>
                    </a:lnT>
                    <a:lnB>
                      <a:noFill/>
                    </a:lnB>
                  </a:tcPr>
                </a:tc>
              </a:tr>
              <a:tr h="235185">
                <a:tc>
                  <a:txBody>
                    <a:bodyPr/>
                    <a:lstStyle/>
                    <a:p>
                      <a:pPr algn="l" fontAlgn="b"/>
                      <a:r>
                        <a:rPr lang="de-AT" sz="1200" b="1" i="0" u="none" strike="noStrike" dirty="0" smtClean="0">
                          <a:solidFill>
                            <a:srgbClr val="000000"/>
                          </a:solidFill>
                          <a:latin typeface="Calibri"/>
                        </a:rPr>
                        <a:t>DIS</a:t>
                      </a:r>
                      <a:r>
                        <a:rPr lang="de-AT" sz="1200" b="1" i="0" u="none" strike="noStrike" baseline="-25000" dirty="0" smtClean="0">
                          <a:solidFill>
                            <a:srgbClr val="000000"/>
                          </a:solidFill>
                          <a:latin typeface="Calibri"/>
                        </a:rPr>
                        <a:t>1991</a:t>
                      </a:r>
                      <a:endParaRPr lang="de-AT" sz="1200" b="1" i="0" u="none" strike="noStrike" dirty="0">
                        <a:solidFill>
                          <a:srgbClr val="000000"/>
                        </a:solidFill>
                        <a:latin typeface="Calibri"/>
                      </a:endParaRPr>
                    </a:p>
                  </a:txBody>
                  <a:tcPr marL="9407" marR="9407" marT="9407" marB="0" anchor="b">
                    <a:lnL>
                      <a:noFill/>
                    </a:lnL>
                    <a:lnR>
                      <a:noFill/>
                    </a:lnR>
                    <a:lnT>
                      <a:noFill/>
                    </a:lnT>
                    <a:lnB>
                      <a:noFill/>
                    </a:lnB>
                  </a:tcPr>
                </a:tc>
                <a:tc>
                  <a:txBody>
                    <a:bodyPr/>
                    <a:lstStyle/>
                    <a:p>
                      <a:pPr algn="ctr" fontAlgn="b"/>
                      <a:r>
                        <a:rPr lang="de-AT" sz="1200" b="0" i="0" u="none" strike="noStrike">
                          <a:solidFill>
                            <a:srgbClr val="000000"/>
                          </a:solidFill>
                          <a:latin typeface="Calibri"/>
                        </a:rPr>
                        <a:t>-0,01</a:t>
                      </a:r>
                    </a:p>
                  </a:txBody>
                  <a:tcPr marL="9407" marR="9407" marT="9407" marB="0" anchor="b">
                    <a:lnL>
                      <a:noFill/>
                    </a:lnL>
                    <a:lnR>
                      <a:noFill/>
                    </a:lnR>
                    <a:lnT>
                      <a:noFill/>
                    </a:lnT>
                    <a:lnB>
                      <a:noFill/>
                    </a:lnB>
                  </a:tcPr>
                </a:tc>
                <a:tc>
                  <a:txBody>
                    <a:bodyPr/>
                    <a:lstStyle/>
                    <a:p>
                      <a:pPr algn="ctr" fontAlgn="b"/>
                      <a:r>
                        <a:rPr lang="de-AT" sz="1200" b="0" i="0" u="none" strike="noStrike">
                          <a:solidFill>
                            <a:srgbClr val="000000"/>
                          </a:solidFill>
                          <a:latin typeface="Calibri"/>
                        </a:rPr>
                        <a:t>0,00</a:t>
                      </a:r>
                    </a:p>
                  </a:txBody>
                  <a:tcPr marL="9407" marR="9407" marT="9407" marB="0" anchor="b">
                    <a:lnL>
                      <a:noFill/>
                    </a:lnL>
                    <a:lnR>
                      <a:noFill/>
                    </a:lnR>
                    <a:lnT>
                      <a:noFill/>
                    </a:lnT>
                    <a:lnB>
                      <a:noFill/>
                    </a:lnB>
                  </a:tcPr>
                </a:tc>
                <a:tc>
                  <a:txBody>
                    <a:bodyPr/>
                    <a:lstStyle/>
                    <a:p>
                      <a:pPr algn="ctr" fontAlgn="b"/>
                      <a:r>
                        <a:rPr lang="de-AT" sz="1200" b="0" i="0" u="none" strike="noStrike">
                          <a:solidFill>
                            <a:srgbClr val="000000"/>
                          </a:solidFill>
                          <a:latin typeface="Calibri"/>
                        </a:rPr>
                        <a:t>-6,44</a:t>
                      </a:r>
                    </a:p>
                  </a:txBody>
                  <a:tcPr marL="9407" marR="9407" marT="9407" marB="0" anchor="b">
                    <a:lnL>
                      <a:noFill/>
                    </a:lnL>
                    <a:lnR>
                      <a:noFill/>
                    </a:lnR>
                    <a:lnT>
                      <a:noFill/>
                    </a:lnT>
                    <a:lnB>
                      <a:noFill/>
                    </a:lnB>
                  </a:tcPr>
                </a:tc>
                <a:tc>
                  <a:txBody>
                    <a:bodyPr/>
                    <a:lstStyle/>
                    <a:p>
                      <a:pPr algn="ctr" fontAlgn="b"/>
                      <a:r>
                        <a:rPr lang="de-AT" sz="1200" b="0" i="0" u="none" strike="noStrike">
                          <a:solidFill>
                            <a:srgbClr val="000000"/>
                          </a:solidFill>
                          <a:latin typeface="Calibri"/>
                        </a:rPr>
                        <a:t>0,00</a:t>
                      </a:r>
                    </a:p>
                  </a:txBody>
                  <a:tcPr marL="9407" marR="9407" marT="9407" marB="0" anchor="b">
                    <a:lnL>
                      <a:noFill/>
                    </a:lnL>
                    <a:lnR>
                      <a:noFill/>
                    </a:lnR>
                    <a:lnT>
                      <a:noFill/>
                    </a:lnT>
                    <a:lnB>
                      <a:noFill/>
                    </a:lnB>
                  </a:tcPr>
                </a:tc>
              </a:tr>
              <a:tr h="197556">
                <a:tc>
                  <a:txBody>
                    <a:bodyPr/>
                    <a:lstStyle/>
                    <a:p>
                      <a:pPr algn="l" fontAlgn="b"/>
                      <a:r>
                        <a:rPr lang="de-AT" sz="1200" b="1" i="0" u="none" strike="noStrike" dirty="0" smtClean="0">
                          <a:solidFill>
                            <a:srgbClr val="000000"/>
                          </a:solidFill>
                          <a:latin typeface="Symbol"/>
                        </a:rPr>
                        <a:t>l</a:t>
                      </a:r>
                      <a:endParaRPr lang="de-AT" sz="1200" b="1" i="0" u="none" strike="noStrike" dirty="0">
                        <a:solidFill>
                          <a:srgbClr val="000000"/>
                        </a:solidFill>
                        <a:latin typeface="Symbol"/>
                      </a:endParaRPr>
                    </a:p>
                  </a:txBody>
                  <a:tcPr marL="9407" marR="9407" marT="940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de-AT" sz="1200" b="0" i="0" u="none" strike="noStrike">
                          <a:solidFill>
                            <a:srgbClr val="000000"/>
                          </a:solidFill>
                          <a:latin typeface="Calibri"/>
                        </a:rPr>
                        <a:t>0,79</a:t>
                      </a:r>
                    </a:p>
                  </a:txBody>
                  <a:tcPr marL="9407" marR="9407" marT="940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de-AT" sz="1200" b="0" i="0" u="none" strike="noStrike">
                          <a:solidFill>
                            <a:srgbClr val="000000"/>
                          </a:solidFill>
                          <a:latin typeface="Calibri"/>
                        </a:rPr>
                        <a:t>0,00</a:t>
                      </a:r>
                    </a:p>
                  </a:txBody>
                  <a:tcPr marL="9407" marR="9407" marT="940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de-AT" sz="1200" b="0" i="0" u="none" strike="noStrike">
                          <a:solidFill>
                            <a:srgbClr val="000000"/>
                          </a:solidFill>
                          <a:latin typeface="Calibri"/>
                        </a:rPr>
                        <a:t>175,54</a:t>
                      </a:r>
                    </a:p>
                  </a:txBody>
                  <a:tcPr marL="9407" marR="9407" marT="940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de-AT" sz="1200" b="0" i="0" u="none" strike="noStrike">
                          <a:solidFill>
                            <a:srgbClr val="000000"/>
                          </a:solidFill>
                          <a:latin typeface="Calibri"/>
                        </a:rPr>
                        <a:t>0,00</a:t>
                      </a:r>
                    </a:p>
                  </a:txBody>
                  <a:tcPr marL="9407" marR="9407" marT="9407" marB="0" anchor="b">
                    <a:lnL>
                      <a:noFill/>
                    </a:lnL>
                    <a:lnR>
                      <a:noFill/>
                    </a:lnR>
                    <a:lnT>
                      <a:noFill/>
                    </a:lnT>
                    <a:lnB w="6350" cap="flat" cmpd="sng" algn="ctr">
                      <a:solidFill>
                        <a:srgbClr val="000000"/>
                      </a:solidFill>
                      <a:prstDash val="solid"/>
                      <a:round/>
                      <a:headEnd type="none" w="med" len="med"/>
                      <a:tailEnd type="none" w="med" len="med"/>
                    </a:lnB>
                  </a:tcPr>
                </a:tc>
              </a:tr>
              <a:tr h="197556">
                <a:tc>
                  <a:txBody>
                    <a:bodyPr/>
                    <a:lstStyle/>
                    <a:p>
                      <a:pPr algn="l" fontAlgn="b"/>
                      <a:endParaRPr lang="de-AT" sz="1200" b="1" i="0" u="none" strike="noStrike" dirty="0">
                        <a:solidFill>
                          <a:srgbClr val="000000"/>
                        </a:solidFill>
                        <a:latin typeface="Calibri"/>
                      </a:endParaRPr>
                    </a:p>
                  </a:txBody>
                  <a:tcPr marL="9407" marR="9407" marT="940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de-AT" sz="1200" b="0" i="0" u="none" strike="noStrike">
                        <a:solidFill>
                          <a:srgbClr val="000000"/>
                        </a:solidFill>
                        <a:latin typeface="Calibri"/>
                      </a:endParaRPr>
                    </a:p>
                  </a:txBody>
                  <a:tcPr marL="9407" marR="9407" marT="940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de-AT" sz="1200" b="0" i="0" u="none" strike="noStrike">
                        <a:solidFill>
                          <a:srgbClr val="000000"/>
                        </a:solidFill>
                        <a:latin typeface="Calibri"/>
                      </a:endParaRPr>
                    </a:p>
                  </a:txBody>
                  <a:tcPr marL="9407" marR="9407" marT="940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de-AT" sz="1200" b="0" i="0" u="none" strike="noStrike">
                        <a:solidFill>
                          <a:srgbClr val="000000"/>
                        </a:solidFill>
                        <a:latin typeface="Calibri"/>
                      </a:endParaRPr>
                    </a:p>
                  </a:txBody>
                  <a:tcPr marL="9407" marR="9407" marT="940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de-AT" sz="1200" b="0" i="0" u="none" strike="noStrike">
                        <a:solidFill>
                          <a:srgbClr val="000000"/>
                        </a:solidFill>
                        <a:latin typeface="Calibri"/>
                      </a:endParaRPr>
                    </a:p>
                  </a:txBody>
                  <a:tcPr marL="9407" marR="9407" marT="9407" marB="0" anchor="b">
                    <a:lnL>
                      <a:noFill/>
                    </a:lnL>
                    <a:lnR>
                      <a:noFill/>
                    </a:lnR>
                    <a:lnT w="6350" cap="flat" cmpd="sng" algn="ctr">
                      <a:solidFill>
                        <a:srgbClr val="000000"/>
                      </a:solidFill>
                      <a:prstDash val="solid"/>
                      <a:round/>
                      <a:headEnd type="none" w="med" len="med"/>
                      <a:tailEnd type="none" w="med" len="med"/>
                    </a:lnT>
                    <a:lnB>
                      <a:noFill/>
                    </a:lnB>
                  </a:tcPr>
                </a:tc>
              </a:tr>
              <a:tr h="197556">
                <a:tc>
                  <a:txBody>
                    <a:bodyPr/>
                    <a:lstStyle/>
                    <a:p>
                      <a:pPr algn="l" fontAlgn="b"/>
                      <a:r>
                        <a:rPr lang="de-AT" sz="1200" b="1" i="0" u="none" strike="noStrike" dirty="0">
                          <a:solidFill>
                            <a:srgbClr val="000000"/>
                          </a:solidFill>
                          <a:latin typeface="Calibri"/>
                        </a:rPr>
                        <a:t>Variable</a:t>
                      </a:r>
                    </a:p>
                  </a:txBody>
                  <a:tcPr marL="9407" marR="9407" marT="940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de-AT" sz="1200" b="1" i="0" u="none" strike="noStrike">
                          <a:solidFill>
                            <a:srgbClr val="000000"/>
                          </a:solidFill>
                          <a:latin typeface="Calibri"/>
                        </a:rPr>
                        <a:t>Coefficient</a:t>
                      </a:r>
                    </a:p>
                  </a:txBody>
                  <a:tcPr marL="9407" marR="9407" marT="940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de-AT" sz="1200" b="1" i="0" u="none" strike="noStrike">
                          <a:solidFill>
                            <a:srgbClr val="000000"/>
                          </a:solidFill>
                          <a:latin typeface="Calibri"/>
                        </a:rPr>
                        <a:t>Std. Error</a:t>
                      </a:r>
                    </a:p>
                  </a:txBody>
                  <a:tcPr marL="9407" marR="9407" marT="940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de-AT" sz="1200" b="1" i="0" u="none" strike="noStrike">
                          <a:solidFill>
                            <a:srgbClr val="000000"/>
                          </a:solidFill>
                          <a:latin typeface="Calibri"/>
                        </a:rPr>
                        <a:t>z-value</a:t>
                      </a:r>
                    </a:p>
                  </a:txBody>
                  <a:tcPr marL="9407" marR="9407" marT="940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de-AT" sz="1200" b="1" i="0" u="none" strike="noStrike">
                          <a:solidFill>
                            <a:srgbClr val="000000"/>
                          </a:solidFill>
                          <a:latin typeface="Calibri"/>
                        </a:rPr>
                        <a:t>Probability</a:t>
                      </a:r>
                    </a:p>
                  </a:txBody>
                  <a:tcPr marL="9407" marR="9407" marT="9407" marB="0" anchor="b">
                    <a:lnL>
                      <a:noFill/>
                    </a:lnL>
                    <a:lnR>
                      <a:noFill/>
                    </a:lnR>
                    <a:lnT>
                      <a:noFill/>
                    </a:lnT>
                    <a:lnB w="6350" cap="flat" cmpd="sng" algn="ctr">
                      <a:solidFill>
                        <a:srgbClr val="000000"/>
                      </a:solidFill>
                      <a:prstDash val="solid"/>
                      <a:round/>
                      <a:headEnd type="none" w="med" len="med"/>
                      <a:tailEnd type="none" w="med" len="med"/>
                    </a:lnB>
                  </a:tcPr>
                </a:tc>
              </a:tr>
              <a:tr h="197556">
                <a:tc>
                  <a:txBody>
                    <a:bodyPr/>
                    <a:lstStyle/>
                    <a:p>
                      <a:pPr algn="l" fontAlgn="b"/>
                      <a:r>
                        <a:rPr lang="de-AT" sz="1200" b="1" i="0" u="none" strike="noStrike" dirty="0">
                          <a:solidFill>
                            <a:srgbClr val="000000"/>
                          </a:solidFill>
                          <a:latin typeface="Calibri"/>
                        </a:rPr>
                        <a:t>CONSTANT</a:t>
                      </a:r>
                    </a:p>
                  </a:txBody>
                  <a:tcPr marL="9407" marR="9407" marT="940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de-AT" sz="1200" b="0" i="0" u="none" strike="noStrike">
                          <a:solidFill>
                            <a:srgbClr val="000000"/>
                          </a:solidFill>
                          <a:latin typeface="Calibri"/>
                        </a:rPr>
                        <a:t>96,73</a:t>
                      </a:r>
                    </a:p>
                  </a:txBody>
                  <a:tcPr marL="9407" marR="9407" marT="940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de-AT" sz="1200" b="0" i="0" u="none" strike="noStrike">
                          <a:solidFill>
                            <a:srgbClr val="000000"/>
                          </a:solidFill>
                          <a:latin typeface="Calibri"/>
                        </a:rPr>
                        <a:t>8,70</a:t>
                      </a:r>
                    </a:p>
                  </a:txBody>
                  <a:tcPr marL="9407" marR="9407" marT="940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de-AT" sz="1200" b="0" i="0" u="none" strike="noStrike">
                          <a:solidFill>
                            <a:srgbClr val="000000"/>
                          </a:solidFill>
                          <a:latin typeface="Calibri"/>
                        </a:rPr>
                        <a:t>11,12</a:t>
                      </a:r>
                    </a:p>
                  </a:txBody>
                  <a:tcPr marL="9407" marR="9407" marT="940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de-AT" sz="1200" b="0" i="0" u="none" strike="noStrike">
                          <a:solidFill>
                            <a:srgbClr val="000000"/>
                          </a:solidFill>
                          <a:latin typeface="Calibri"/>
                        </a:rPr>
                        <a:t>0,00</a:t>
                      </a:r>
                    </a:p>
                  </a:txBody>
                  <a:tcPr marL="9407" marR="9407" marT="9407" marB="0" anchor="b">
                    <a:lnL>
                      <a:noFill/>
                    </a:lnL>
                    <a:lnR>
                      <a:noFill/>
                    </a:lnR>
                    <a:lnT w="6350" cap="flat" cmpd="sng" algn="ctr">
                      <a:solidFill>
                        <a:srgbClr val="000000"/>
                      </a:solidFill>
                      <a:prstDash val="solid"/>
                      <a:round/>
                      <a:headEnd type="none" w="med" len="med"/>
                      <a:tailEnd type="none" w="med" len="med"/>
                    </a:lnT>
                    <a:lnB>
                      <a:noFill/>
                    </a:lnB>
                  </a:tcPr>
                </a:tc>
              </a:tr>
              <a:tr h="235185">
                <a:tc>
                  <a:txBody>
                    <a:bodyPr/>
                    <a:lstStyle/>
                    <a:p>
                      <a:pPr algn="l" fontAlgn="b"/>
                      <a:r>
                        <a:rPr lang="de-AT" sz="1200" b="1" i="0" u="none" strike="noStrike" dirty="0" smtClean="0">
                          <a:solidFill>
                            <a:srgbClr val="000000"/>
                          </a:solidFill>
                          <a:latin typeface="Calibri"/>
                        </a:rPr>
                        <a:t>URB</a:t>
                      </a:r>
                      <a:r>
                        <a:rPr lang="de-AT" sz="1200" b="1" i="0" u="none" strike="noStrike" baseline="-25000" dirty="0" smtClean="0">
                          <a:solidFill>
                            <a:srgbClr val="000000"/>
                          </a:solidFill>
                          <a:latin typeface="Calibri"/>
                        </a:rPr>
                        <a:t>1991</a:t>
                      </a:r>
                      <a:endParaRPr lang="de-AT" sz="1200" b="1" i="0" u="none" strike="noStrike" dirty="0">
                        <a:solidFill>
                          <a:srgbClr val="000000"/>
                        </a:solidFill>
                        <a:latin typeface="Calibri"/>
                      </a:endParaRPr>
                    </a:p>
                  </a:txBody>
                  <a:tcPr marL="9407" marR="9407" marT="9407" marB="0" anchor="b">
                    <a:lnL>
                      <a:noFill/>
                    </a:lnL>
                    <a:lnR>
                      <a:noFill/>
                    </a:lnR>
                    <a:lnT>
                      <a:noFill/>
                    </a:lnT>
                    <a:lnB>
                      <a:noFill/>
                    </a:lnB>
                  </a:tcPr>
                </a:tc>
                <a:tc>
                  <a:txBody>
                    <a:bodyPr/>
                    <a:lstStyle/>
                    <a:p>
                      <a:pPr algn="ctr" fontAlgn="b"/>
                      <a:r>
                        <a:rPr lang="de-AT" sz="1200" b="0" i="0" u="none" strike="noStrike">
                          <a:solidFill>
                            <a:srgbClr val="000000"/>
                          </a:solidFill>
                          <a:latin typeface="Calibri"/>
                        </a:rPr>
                        <a:t>-0,09</a:t>
                      </a:r>
                    </a:p>
                  </a:txBody>
                  <a:tcPr marL="9407" marR="9407" marT="9407" marB="0" anchor="b">
                    <a:lnL>
                      <a:noFill/>
                    </a:lnL>
                    <a:lnR>
                      <a:noFill/>
                    </a:lnR>
                    <a:lnT>
                      <a:noFill/>
                    </a:lnT>
                    <a:lnB>
                      <a:noFill/>
                    </a:lnB>
                  </a:tcPr>
                </a:tc>
                <a:tc>
                  <a:txBody>
                    <a:bodyPr/>
                    <a:lstStyle/>
                    <a:p>
                      <a:pPr algn="ctr" fontAlgn="b"/>
                      <a:r>
                        <a:rPr lang="de-AT" sz="1200" b="0" i="0" u="none" strike="noStrike">
                          <a:solidFill>
                            <a:srgbClr val="000000"/>
                          </a:solidFill>
                          <a:latin typeface="Calibri"/>
                        </a:rPr>
                        <a:t>0,00</a:t>
                      </a:r>
                    </a:p>
                  </a:txBody>
                  <a:tcPr marL="9407" marR="9407" marT="9407" marB="0" anchor="b">
                    <a:lnL>
                      <a:noFill/>
                    </a:lnL>
                    <a:lnR>
                      <a:noFill/>
                    </a:lnR>
                    <a:lnT>
                      <a:noFill/>
                    </a:lnT>
                    <a:lnB>
                      <a:noFill/>
                    </a:lnB>
                  </a:tcPr>
                </a:tc>
                <a:tc>
                  <a:txBody>
                    <a:bodyPr/>
                    <a:lstStyle/>
                    <a:p>
                      <a:pPr algn="ctr" fontAlgn="b"/>
                      <a:r>
                        <a:rPr lang="de-AT" sz="1200" b="0" i="0" u="none" strike="noStrike">
                          <a:solidFill>
                            <a:srgbClr val="000000"/>
                          </a:solidFill>
                          <a:latin typeface="Calibri"/>
                        </a:rPr>
                        <a:t>-27,67</a:t>
                      </a:r>
                    </a:p>
                  </a:txBody>
                  <a:tcPr marL="9407" marR="9407" marT="9407" marB="0" anchor="b">
                    <a:lnL>
                      <a:noFill/>
                    </a:lnL>
                    <a:lnR>
                      <a:noFill/>
                    </a:lnR>
                    <a:lnT>
                      <a:noFill/>
                    </a:lnT>
                    <a:lnB>
                      <a:noFill/>
                    </a:lnB>
                  </a:tcPr>
                </a:tc>
                <a:tc>
                  <a:txBody>
                    <a:bodyPr/>
                    <a:lstStyle/>
                    <a:p>
                      <a:pPr algn="ctr" fontAlgn="b"/>
                      <a:r>
                        <a:rPr lang="de-AT" sz="1200" b="0" i="0" u="none" strike="noStrike">
                          <a:solidFill>
                            <a:srgbClr val="000000"/>
                          </a:solidFill>
                          <a:latin typeface="Calibri"/>
                        </a:rPr>
                        <a:t>0,00</a:t>
                      </a:r>
                    </a:p>
                  </a:txBody>
                  <a:tcPr marL="9407" marR="9407" marT="9407" marB="0" anchor="b">
                    <a:lnL>
                      <a:noFill/>
                    </a:lnL>
                    <a:lnR>
                      <a:noFill/>
                    </a:lnR>
                    <a:lnT>
                      <a:noFill/>
                    </a:lnT>
                    <a:lnB>
                      <a:noFill/>
                    </a:lnB>
                  </a:tcPr>
                </a:tc>
              </a:tr>
              <a:tr h="235185">
                <a:tc>
                  <a:txBody>
                    <a:bodyPr/>
                    <a:lstStyle/>
                    <a:p>
                      <a:pPr algn="l" fontAlgn="b"/>
                      <a:r>
                        <a:rPr lang="de-AT" sz="1200" b="1" i="0" u="none" strike="noStrike" dirty="0" smtClean="0">
                          <a:solidFill>
                            <a:srgbClr val="000000"/>
                          </a:solidFill>
                          <a:latin typeface="Calibri"/>
                        </a:rPr>
                        <a:t>INT</a:t>
                      </a:r>
                      <a:r>
                        <a:rPr lang="de-AT" sz="1200" b="1" i="0" u="none" strike="noStrike" baseline="-25000" dirty="0" smtClean="0">
                          <a:solidFill>
                            <a:srgbClr val="000000"/>
                          </a:solidFill>
                          <a:latin typeface="Calibri"/>
                        </a:rPr>
                        <a:t>1991</a:t>
                      </a:r>
                      <a:endParaRPr lang="de-AT" sz="1200" b="1" i="0" u="none" strike="noStrike" dirty="0">
                        <a:solidFill>
                          <a:srgbClr val="000000"/>
                        </a:solidFill>
                        <a:latin typeface="Calibri"/>
                      </a:endParaRPr>
                    </a:p>
                  </a:txBody>
                  <a:tcPr marL="9407" marR="9407" marT="9407" marB="0" anchor="b">
                    <a:lnL>
                      <a:noFill/>
                    </a:lnL>
                    <a:lnR>
                      <a:noFill/>
                    </a:lnR>
                    <a:lnT>
                      <a:noFill/>
                    </a:lnT>
                    <a:lnB>
                      <a:noFill/>
                    </a:lnB>
                  </a:tcPr>
                </a:tc>
                <a:tc>
                  <a:txBody>
                    <a:bodyPr/>
                    <a:lstStyle/>
                    <a:p>
                      <a:pPr algn="ctr" fontAlgn="b"/>
                      <a:r>
                        <a:rPr lang="de-AT" sz="1200" b="0" i="0" u="none" strike="noStrike">
                          <a:solidFill>
                            <a:srgbClr val="000000"/>
                          </a:solidFill>
                          <a:latin typeface="Calibri"/>
                        </a:rPr>
                        <a:t>-16,34</a:t>
                      </a:r>
                    </a:p>
                  </a:txBody>
                  <a:tcPr marL="9407" marR="9407" marT="9407" marB="0" anchor="b">
                    <a:lnL>
                      <a:noFill/>
                    </a:lnL>
                    <a:lnR>
                      <a:noFill/>
                    </a:lnR>
                    <a:lnT>
                      <a:noFill/>
                    </a:lnT>
                    <a:lnB>
                      <a:noFill/>
                    </a:lnB>
                  </a:tcPr>
                </a:tc>
                <a:tc>
                  <a:txBody>
                    <a:bodyPr/>
                    <a:lstStyle/>
                    <a:p>
                      <a:pPr algn="ctr" fontAlgn="b"/>
                      <a:r>
                        <a:rPr lang="de-AT" sz="1200" b="0" i="0" u="none" strike="noStrike">
                          <a:solidFill>
                            <a:srgbClr val="000000"/>
                          </a:solidFill>
                          <a:latin typeface="Calibri"/>
                        </a:rPr>
                        <a:t>6,88</a:t>
                      </a:r>
                    </a:p>
                  </a:txBody>
                  <a:tcPr marL="9407" marR="9407" marT="9407" marB="0" anchor="b">
                    <a:lnL>
                      <a:noFill/>
                    </a:lnL>
                    <a:lnR>
                      <a:noFill/>
                    </a:lnR>
                    <a:lnT>
                      <a:noFill/>
                    </a:lnT>
                    <a:lnB>
                      <a:noFill/>
                    </a:lnB>
                  </a:tcPr>
                </a:tc>
                <a:tc>
                  <a:txBody>
                    <a:bodyPr/>
                    <a:lstStyle/>
                    <a:p>
                      <a:pPr algn="ctr" fontAlgn="b"/>
                      <a:r>
                        <a:rPr lang="de-AT" sz="1200" b="0" i="0" u="none" strike="noStrike">
                          <a:solidFill>
                            <a:srgbClr val="000000"/>
                          </a:solidFill>
                          <a:latin typeface="Calibri"/>
                        </a:rPr>
                        <a:t>-2,37</a:t>
                      </a:r>
                    </a:p>
                  </a:txBody>
                  <a:tcPr marL="9407" marR="9407" marT="9407" marB="0" anchor="b">
                    <a:lnL>
                      <a:noFill/>
                    </a:lnL>
                    <a:lnR>
                      <a:noFill/>
                    </a:lnR>
                    <a:lnT>
                      <a:noFill/>
                    </a:lnT>
                    <a:lnB>
                      <a:noFill/>
                    </a:lnB>
                  </a:tcPr>
                </a:tc>
                <a:tc>
                  <a:txBody>
                    <a:bodyPr/>
                    <a:lstStyle/>
                    <a:p>
                      <a:pPr algn="ctr" fontAlgn="b"/>
                      <a:r>
                        <a:rPr lang="de-AT" sz="1200" b="0" i="0" u="none" strike="noStrike">
                          <a:solidFill>
                            <a:srgbClr val="000000"/>
                          </a:solidFill>
                          <a:latin typeface="Calibri"/>
                        </a:rPr>
                        <a:t>0,02</a:t>
                      </a:r>
                    </a:p>
                  </a:txBody>
                  <a:tcPr marL="9407" marR="9407" marT="9407" marB="0" anchor="b">
                    <a:lnL>
                      <a:noFill/>
                    </a:lnL>
                    <a:lnR>
                      <a:noFill/>
                    </a:lnR>
                    <a:lnT>
                      <a:noFill/>
                    </a:lnT>
                    <a:lnB>
                      <a:noFill/>
                    </a:lnB>
                  </a:tcPr>
                </a:tc>
              </a:tr>
              <a:tr h="197556">
                <a:tc>
                  <a:txBody>
                    <a:bodyPr/>
                    <a:lstStyle/>
                    <a:p>
                      <a:pPr algn="l" fontAlgn="b"/>
                      <a:r>
                        <a:rPr lang="de-AT" sz="1200" b="1" i="0" u="none" strike="noStrike" dirty="0" smtClean="0">
                          <a:solidFill>
                            <a:srgbClr val="000000"/>
                          </a:solidFill>
                          <a:latin typeface="Symbol"/>
                        </a:rPr>
                        <a:t>l</a:t>
                      </a:r>
                      <a:endParaRPr lang="de-AT" sz="1200" b="1" i="0" u="none" strike="noStrike" dirty="0">
                        <a:solidFill>
                          <a:srgbClr val="000000"/>
                        </a:solidFill>
                        <a:latin typeface="Symbol"/>
                      </a:endParaRPr>
                    </a:p>
                  </a:txBody>
                  <a:tcPr marL="9407" marR="9407" marT="940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de-AT" sz="1200" b="0" i="0" u="none" strike="noStrike">
                          <a:solidFill>
                            <a:srgbClr val="000000"/>
                          </a:solidFill>
                          <a:latin typeface="Calibri"/>
                        </a:rPr>
                        <a:t>0,79</a:t>
                      </a:r>
                    </a:p>
                  </a:txBody>
                  <a:tcPr marL="9407" marR="9407" marT="940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de-AT" sz="1200" b="0" i="0" u="none" strike="noStrike">
                          <a:solidFill>
                            <a:srgbClr val="000000"/>
                          </a:solidFill>
                          <a:latin typeface="Calibri"/>
                        </a:rPr>
                        <a:t>0,00</a:t>
                      </a:r>
                    </a:p>
                  </a:txBody>
                  <a:tcPr marL="9407" marR="9407" marT="940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de-AT" sz="1200" b="0" i="0" u="none" strike="noStrike">
                          <a:solidFill>
                            <a:srgbClr val="000000"/>
                          </a:solidFill>
                          <a:latin typeface="Calibri"/>
                        </a:rPr>
                        <a:t>178,85</a:t>
                      </a:r>
                    </a:p>
                  </a:txBody>
                  <a:tcPr marL="9407" marR="9407" marT="940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de-AT" sz="1200" b="0" i="0" u="none" strike="noStrike">
                          <a:solidFill>
                            <a:srgbClr val="000000"/>
                          </a:solidFill>
                          <a:latin typeface="Calibri"/>
                        </a:rPr>
                        <a:t>0,00</a:t>
                      </a:r>
                    </a:p>
                  </a:txBody>
                  <a:tcPr marL="9407" marR="9407" marT="9407" marB="0" anchor="b">
                    <a:lnL>
                      <a:noFill/>
                    </a:lnL>
                    <a:lnR>
                      <a:noFill/>
                    </a:lnR>
                    <a:lnT>
                      <a:noFill/>
                    </a:lnT>
                    <a:lnB w="6350" cap="flat" cmpd="sng" algn="ctr">
                      <a:solidFill>
                        <a:srgbClr val="000000"/>
                      </a:solidFill>
                      <a:prstDash val="solid"/>
                      <a:round/>
                      <a:headEnd type="none" w="med" len="med"/>
                      <a:tailEnd type="none" w="med" len="med"/>
                    </a:lnB>
                  </a:tcPr>
                </a:tc>
              </a:tr>
              <a:tr h="197556">
                <a:tc>
                  <a:txBody>
                    <a:bodyPr/>
                    <a:lstStyle/>
                    <a:p>
                      <a:pPr algn="l" fontAlgn="b"/>
                      <a:endParaRPr lang="de-AT" sz="1200" b="1" i="0" u="none" strike="noStrike" dirty="0">
                        <a:solidFill>
                          <a:srgbClr val="000000"/>
                        </a:solidFill>
                        <a:latin typeface="Calibri"/>
                      </a:endParaRPr>
                    </a:p>
                  </a:txBody>
                  <a:tcPr marL="9407" marR="9407" marT="940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de-AT" sz="1200" b="0" i="0" u="none" strike="noStrike">
                        <a:solidFill>
                          <a:srgbClr val="000000"/>
                        </a:solidFill>
                        <a:latin typeface="Calibri"/>
                      </a:endParaRPr>
                    </a:p>
                  </a:txBody>
                  <a:tcPr marL="9407" marR="9407" marT="940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de-AT" sz="1200" b="0" i="0" u="none" strike="noStrike">
                        <a:solidFill>
                          <a:srgbClr val="000000"/>
                        </a:solidFill>
                        <a:latin typeface="Calibri"/>
                      </a:endParaRPr>
                    </a:p>
                  </a:txBody>
                  <a:tcPr marL="9407" marR="9407" marT="940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de-AT" sz="1200" b="0" i="0" u="none" strike="noStrike">
                        <a:solidFill>
                          <a:srgbClr val="000000"/>
                        </a:solidFill>
                        <a:latin typeface="Calibri"/>
                      </a:endParaRPr>
                    </a:p>
                  </a:txBody>
                  <a:tcPr marL="9407" marR="9407" marT="940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de-AT" sz="1200" b="0" i="0" u="none" strike="noStrike">
                        <a:solidFill>
                          <a:srgbClr val="000000"/>
                        </a:solidFill>
                        <a:latin typeface="Calibri"/>
                      </a:endParaRPr>
                    </a:p>
                  </a:txBody>
                  <a:tcPr marL="9407" marR="9407" marT="9407" marB="0" anchor="b">
                    <a:lnL>
                      <a:noFill/>
                    </a:lnL>
                    <a:lnR>
                      <a:noFill/>
                    </a:lnR>
                    <a:lnT w="6350" cap="flat" cmpd="sng" algn="ctr">
                      <a:solidFill>
                        <a:srgbClr val="000000"/>
                      </a:solidFill>
                      <a:prstDash val="solid"/>
                      <a:round/>
                      <a:headEnd type="none" w="med" len="med"/>
                      <a:tailEnd type="none" w="med" len="med"/>
                    </a:lnT>
                    <a:lnB>
                      <a:noFill/>
                    </a:lnB>
                  </a:tcPr>
                </a:tc>
              </a:tr>
              <a:tr h="197556">
                <a:tc>
                  <a:txBody>
                    <a:bodyPr/>
                    <a:lstStyle/>
                    <a:p>
                      <a:pPr algn="l" fontAlgn="b"/>
                      <a:endParaRPr lang="de-AT" sz="1200" b="1" i="0" u="none" strike="noStrike" dirty="0">
                        <a:solidFill>
                          <a:srgbClr val="000000"/>
                        </a:solidFill>
                        <a:latin typeface="Calibri"/>
                      </a:endParaRPr>
                    </a:p>
                  </a:txBody>
                  <a:tcPr marL="9407" marR="9407" marT="9407" marB="0" anchor="b">
                    <a:lnL>
                      <a:noFill/>
                    </a:lnL>
                    <a:lnR>
                      <a:noFill/>
                    </a:lnR>
                    <a:lnT>
                      <a:noFill/>
                    </a:lnT>
                    <a:lnB>
                      <a:noFill/>
                    </a:lnB>
                  </a:tcPr>
                </a:tc>
                <a:tc>
                  <a:txBody>
                    <a:bodyPr/>
                    <a:lstStyle/>
                    <a:p>
                      <a:pPr algn="ctr" fontAlgn="b"/>
                      <a:endParaRPr lang="de-AT" sz="1200" b="0" i="0" u="none" strike="noStrike">
                        <a:solidFill>
                          <a:srgbClr val="000000"/>
                        </a:solidFill>
                        <a:latin typeface="Calibri"/>
                      </a:endParaRPr>
                    </a:p>
                  </a:txBody>
                  <a:tcPr marL="9407" marR="9407" marT="9407" marB="0" anchor="b">
                    <a:lnL>
                      <a:noFill/>
                    </a:lnL>
                    <a:lnR>
                      <a:noFill/>
                    </a:lnR>
                    <a:lnT>
                      <a:noFill/>
                    </a:lnT>
                    <a:lnB>
                      <a:noFill/>
                    </a:lnB>
                  </a:tcPr>
                </a:tc>
                <a:tc>
                  <a:txBody>
                    <a:bodyPr/>
                    <a:lstStyle/>
                    <a:p>
                      <a:pPr algn="ctr" fontAlgn="b"/>
                      <a:endParaRPr lang="de-AT" sz="1200" b="0" i="0" u="none" strike="noStrike">
                        <a:solidFill>
                          <a:srgbClr val="000000"/>
                        </a:solidFill>
                        <a:latin typeface="Calibri"/>
                      </a:endParaRPr>
                    </a:p>
                  </a:txBody>
                  <a:tcPr marL="9407" marR="9407" marT="9407" marB="0" anchor="b">
                    <a:lnL>
                      <a:noFill/>
                    </a:lnL>
                    <a:lnR>
                      <a:noFill/>
                    </a:lnR>
                    <a:lnT>
                      <a:noFill/>
                    </a:lnT>
                    <a:lnB>
                      <a:noFill/>
                    </a:lnB>
                  </a:tcPr>
                </a:tc>
                <a:tc>
                  <a:txBody>
                    <a:bodyPr/>
                    <a:lstStyle/>
                    <a:p>
                      <a:pPr algn="ctr" fontAlgn="b"/>
                      <a:endParaRPr lang="de-AT" sz="1200" b="0" i="0" u="none" strike="noStrike">
                        <a:solidFill>
                          <a:srgbClr val="000000"/>
                        </a:solidFill>
                        <a:latin typeface="Calibri"/>
                      </a:endParaRPr>
                    </a:p>
                  </a:txBody>
                  <a:tcPr marL="9407" marR="9407" marT="9407" marB="0" anchor="b">
                    <a:lnL>
                      <a:noFill/>
                    </a:lnL>
                    <a:lnR>
                      <a:noFill/>
                    </a:lnR>
                    <a:lnT>
                      <a:noFill/>
                    </a:lnT>
                    <a:lnB>
                      <a:noFill/>
                    </a:lnB>
                  </a:tcPr>
                </a:tc>
                <a:tc>
                  <a:txBody>
                    <a:bodyPr/>
                    <a:lstStyle/>
                    <a:p>
                      <a:pPr algn="ctr" fontAlgn="b"/>
                      <a:endParaRPr lang="de-AT" sz="1200" b="0" i="0" u="none" strike="noStrike">
                        <a:solidFill>
                          <a:srgbClr val="000000"/>
                        </a:solidFill>
                        <a:latin typeface="Calibri"/>
                      </a:endParaRPr>
                    </a:p>
                  </a:txBody>
                  <a:tcPr marL="9407" marR="9407" marT="9407" marB="0" anchor="b">
                    <a:lnL>
                      <a:noFill/>
                    </a:lnL>
                    <a:lnR>
                      <a:noFill/>
                    </a:lnR>
                    <a:lnT>
                      <a:noFill/>
                    </a:lnT>
                    <a:lnB>
                      <a:noFill/>
                    </a:lnB>
                  </a:tcPr>
                </a:tc>
              </a:tr>
              <a:tr h="197556">
                <a:tc>
                  <a:txBody>
                    <a:bodyPr/>
                    <a:lstStyle/>
                    <a:p>
                      <a:pPr algn="l" fontAlgn="b"/>
                      <a:r>
                        <a:rPr lang="de-AT" sz="1200" b="1" i="0" u="none" strike="noStrike" dirty="0">
                          <a:solidFill>
                            <a:srgbClr val="000000"/>
                          </a:solidFill>
                          <a:latin typeface="Calibri"/>
                        </a:rPr>
                        <a:t>Variable</a:t>
                      </a:r>
                    </a:p>
                  </a:txBody>
                  <a:tcPr marL="9407" marR="9407" marT="940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de-AT" sz="1200" b="1" i="0" u="none" strike="noStrike">
                          <a:solidFill>
                            <a:srgbClr val="000000"/>
                          </a:solidFill>
                          <a:latin typeface="Calibri"/>
                        </a:rPr>
                        <a:t>Coefficient</a:t>
                      </a:r>
                    </a:p>
                  </a:txBody>
                  <a:tcPr marL="9407" marR="9407" marT="940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de-AT" sz="1200" b="1" i="0" u="none" strike="noStrike">
                          <a:solidFill>
                            <a:srgbClr val="000000"/>
                          </a:solidFill>
                          <a:latin typeface="Calibri"/>
                        </a:rPr>
                        <a:t>Std. Error</a:t>
                      </a:r>
                    </a:p>
                  </a:txBody>
                  <a:tcPr marL="9407" marR="9407" marT="940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de-AT" sz="1200" b="1" i="0" u="none" strike="noStrike">
                          <a:solidFill>
                            <a:srgbClr val="000000"/>
                          </a:solidFill>
                          <a:latin typeface="Calibri"/>
                        </a:rPr>
                        <a:t>z-value</a:t>
                      </a:r>
                    </a:p>
                  </a:txBody>
                  <a:tcPr marL="9407" marR="9407" marT="940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de-AT" sz="1200" b="1" i="0" u="none" strike="noStrike">
                          <a:solidFill>
                            <a:srgbClr val="000000"/>
                          </a:solidFill>
                          <a:latin typeface="Calibri"/>
                        </a:rPr>
                        <a:t>Probability</a:t>
                      </a:r>
                    </a:p>
                  </a:txBody>
                  <a:tcPr marL="9407" marR="9407" marT="9407" marB="0" anchor="b">
                    <a:lnL>
                      <a:noFill/>
                    </a:lnL>
                    <a:lnR>
                      <a:noFill/>
                    </a:lnR>
                    <a:lnT>
                      <a:noFill/>
                    </a:lnT>
                    <a:lnB w="6350" cap="flat" cmpd="sng" algn="ctr">
                      <a:solidFill>
                        <a:srgbClr val="000000"/>
                      </a:solidFill>
                      <a:prstDash val="solid"/>
                      <a:round/>
                      <a:headEnd type="none" w="med" len="med"/>
                      <a:tailEnd type="none" w="med" len="med"/>
                    </a:lnB>
                  </a:tcPr>
                </a:tc>
              </a:tr>
              <a:tr h="235185">
                <a:tc>
                  <a:txBody>
                    <a:bodyPr/>
                    <a:lstStyle/>
                    <a:p>
                      <a:pPr algn="l" fontAlgn="b"/>
                      <a:r>
                        <a:rPr lang="de-AT" sz="1200" b="1" i="0" u="none" strike="noStrike" dirty="0">
                          <a:solidFill>
                            <a:srgbClr val="000000"/>
                          </a:solidFill>
                          <a:latin typeface="Calibri"/>
                        </a:rPr>
                        <a:t>CONSTANT</a:t>
                      </a:r>
                    </a:p>
                  </a:txBody>
                  <a:tcPr marL="9407" marR="9407" marT="940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de-AT" sz="1200" b="0" i="0" u="none" strike="noStrike">
                          <a:solidFill>
                            <a:srgbClr val="000000"/>
                          </a:solidFill>
                          <a:latin typeface="Calibri"/>
                        </a:rPr>
                        <a:t>227,72</a:t>
                      </a:r>
                    </a:p>
                  </a:txBody>
                  <a:tcPr marL="9407" marR="9407" marT="940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de-AT" sz="1200" b="0" i="0" u="none" strike="noStrike">
                          <a:solidFill>
                            <a:srgbClr val="000000"/>
                          </a:solidFill>
                          <a:latin typeface="Calibri"/>
                        </a:rPr>
                        <a:t>20,78</a:t>
                      </a:r>
                    </a:p>
                  </a:txBody>
                  <a:tcPr marL="9407" marR="9407" marT="940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de-AT" sz="1200" b="0" i="0" u="none" strike="noStrike">
                          <a:solidFill>
                            <a:srgbClr val="000000"/>
                          </a:solidFill>
                          <a:latin typeface="Calibri"/>
                        </a:rPr>
                        <a:t>10,96</a:t>
                      </a:r>
                    </a:p>
                  </a:txBody>
                  <a:tcPr marL="9407" marR="9407" marT="940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de-AT" sz="1200" b="0" i="0" u="none" strike="noStrike">
                          <a:solidFill>
                            <a:srgbClr val="000000"/>
                          </a:solidFill>
                          <a:latin typeface="Calibri"/>
                        </a:rPr>
                        <a:t>0,00</a:t>
                      </a:r>
                    </a:p>
                  </a:txBody>
                  <a:tcPr marL="9407" marR="9407" marT="9407" marB="0" anchor="b">
                    <a:lnL>
                      <a:noFill/>
                    </a:lnL>
                    <a:lnR>
                      <a:noFill/>
                    </a:lnR>
                    <a:lnT w="6350" cap="flat" cmpd="sng" algn="ctr">
                      <a:solidFill>
                        <a:srgbClr val="000000"/>
                      </a:solidFill>
                      <a:prstDash val="solid"/>
                      <a:round/>
                      <a:headEnd type="none" w="med" len="med"/>
                      <a:tailEnd type="none" w="med" len="med"/>
                    </a:lnT>
                    <a:lnB>
                      <a:noFill/>
                    </a:lnB>
                  </a:tcPr>
                </a:tc>
              </a:tr>
              <a:tr h="235185">
                <a:tc>
                  <a:txBody>
                    <a:bodyPr/>
                    <a:lstStyle/>
                    <a:p>
                      <a:pPr algn="l" fontAlgn="b"/>
                      <a:r>
                        <a:rPr lang="de-AT" sz="1200" b="1" i="0" u="none" strike="noStrike" dirty="0" smtClean="0">
                          <a:solidFill>
                            <a:srgbClr val="000000"/>
                          </a:solidFill>
                          <a:latin typeface="Calibri"/>
                        </a:rPr>
                        <a:t>URB</a:t>
                      </a:r>
                      <a:r>
                        <a:rPr lang="de-AT" sz="1200" b="1" i="0" u="none" strike="noStrike" baseline="-25000" dirty="0" smtClean="0">
                          <a:solidFill>
                            <a:srgbClr val="000000"/>
                          </a:solidFill>
                          <a:latin typeface="Calibri"/>
                        </a:rPr>
                        <a:t>1991</a:t>
                      </a:r>
                      <a:endParaRPr lang="de-AT" sz="1200" b="1" i="0" u="none" strike="noStrike" dirty="0">
                        <a:solidFill>
                          <a:srgbClr val="000000"/>
                        </a:solidFill>
                        <a:latin typeface="Calibri"/>
                      </a:endParaRPr>
                    </a:p>
                  </a:txBody>
                  <a:tcPr marL="9407" marR="9407" marT="9407" marB="0" anchor="b">
                    <a:lnL>
                      <a:noFill/>
                    </a:lnL>
                    <a:lnR>
                      <a:noFill/>
                    </a:lnR>
                    <a:lnT>
                      <a:noFill/>
                    </a:lnT>
                    <a:lnB>
                      <a:noFill/>
                    </a:lnB>
                  </a:tcPr>
                </a:tc>
                <a:tc>
                  <a:txBody>
                    <a:bodyPr/>
                    <a:lstStyle/>
                    <a:p>
                      <a:pPr algn="ctr" fontAlgn="b"/>
                      <a:r>
                        <a:rPr lang="de-AT" sz="1200" b="0" i="0" u="none" strike="noStrike">
                          <a:solidFill>
                            <a:srgbClr val="000000"/>
                          </a:solidFill>
                          <a:latin typeface="Calibri"/>
                        </a:rPr>
                        <a:t>-0,09</a:t>
                      </a:r>
                    </a:p>
                  </a:txBody>
                  <a:tcPr marL="9407" marR="9407" marT="9407" marB="0" anchor="b">
                    <a:lnL>
                      <a:noFill/>
                    </a:lnL>
                    <a:lnR>
                      <a:noFill/>
                    </a:lnR>
                    <a:lnT>
                      <a:noFill/>
                    </a:lnT>
                    <a:lnB>
                      <a:noFill/>
                    </a:lnB>
                  </a:tcPr>
                </a:tc>
                <a:tc>
                  <a:txBody>
                    <a:bodyPr/>
                    <a:lstStyle/>
                    <a:p>
                      <a:pPr algn="ctr" fontAlgn="b"/>
                      <a:r>
                        <a:rPr lang="de-AT" sz="1200" b="0" i="0" u="none" strike="noStrike">
                          <a:solidFill>
                            <a:srgbClr val="000000"/>
                          </a:solidFill>
                          <a:latin typeface="Calibri"/>
                        </a:rPr>
                        <a:t>0,00</a:t>
                      </a:r>
                    </a:p>
                  </a:txBody>
                  <a:tcPr marL="9407" marR="9407" marT="9407" marB="0" anchor="b">
                    <a:lnL>
                      <a:noFill/>
                    </a:lnL>
                    <a:lnR>
                      <a:noFill/>
                    </a:lnR>
                    <a:lnT>
                      <a:noFill/>
                    </a:lnT>
                    <a:lnB>
                      <a:noFill/>
                    </a:lnB>
                  </a:tcPr>
                </a:tc>
                <a:tc>
                  <a:txBody>
                    <a:bodyPr/>
                    <a:lstStyle/>
                    <a:p>
                      <a:pPr algn="ctr" fontAlgn="b"/>
                      <a:r>
                        <a:rPr lang="de-AT" sz="1200" b="0" i="0" u="none" strike="noStrike">
                          <a:solidFill>
                            <a:srgbClr val="000000"/>
                          </a:solidFill>
                          <a:latin typeface="Calibri"/>
                        </a:rPr>
                        <a:t>-28,25</a:t>
                      </a:r>
                    </a:p>
                  </a:txBody>
                  <a:tcPr marL="9407" marR="9407" marT="9407" marB="0" anchor="b">
                    <a:lnL>
                      <a:noFill/>
                    </a:lnL>
                    <a:lnR>
                      <a:noFill/>
                    </a:lnR>
                    <a:lnT>
                      <a:noFill/>
                    </a:lnT>
                    <a:lnB>
                      <a:noFill/>
                    </a:lnB>
                  </a:tcPr>
                </a:tc>
                <a:tc>
                  <a:txBody>
                    <a:bodyPr/>
                    <a:lstStyle/>
                    <a:p>
                      <a:pPr algn="ctr" fontAlgn="b"/>
                      <a:r>
                        <a:rPr lang="de-AT" sz="1200" b="0" i="0" u="none" strike="noStrike">
                          <a:solidFill>
                            <a:srgbClr val="000000"/>
                          </a:solidFill>
                          <a:latin typeface="Calibri"/>
                        </a:rPr>
                        <a:t>0,00</a:t>
                      </a:r>
                    </a:p>
                  </a:txBody>
                  <a:tcPr marL="9407" marR="9407" marT="9407" marB="0" anchor="b">
                    <a:lnL>
                      <a:noFill/>
                    </a:lnL>
                    <a:lnR>
                      <a:noFill/>
                    </a:lnR>
                    <a:lnT>
                      <a:noFill/>
                    </a:lnT>
                    <a:lnB>
                      <a:noFill/>
                    </a:lnB>
                  </a:tcPr>
                </a:tc>
              </a:tr>
              <a:tr h="235185">
                <a:tc>
                  <a:txBody>
                    <a:bodyPr/>
                    <a:lstStyle/>
                    <a:p>
                      <a:pPr algn="l" fontAlgn="b"/>
                      <a:r>
                        <a:rPr lang="de-AT" sz="1200" b="1" i="0" u="none" strike="noStrike" dirty="0" smtClean="0">
                          <a:solidFill>
                            <a:srgbClr val="000000"/>
                          </a:solidFill>
                          <a:latin typeface="Calibri"/>
                        </a:rPr>
                        <a:t>DIS</a:t>
                      </a:r>
                      <a:r>
                        <a:rPr lang="de-AT" sz="1200" b="1" i="0" u="none" strike="noStrike" baseline="-25000" dirty="0" smtClean="0">
                          <a:solidFill>
                            <a:srgbClr val="000000"/>
                          </a:solidFill>
                          <a:latin typeface="Calibri"/>
                        </a:rPr>
                        <a:t>1991</a:t>
                      </a:r>
                      <a:endParaRPr lang="de-AT" sz="1200" b="1" i="0" u="none" strike="noStrike" dirty="0">
                        <a:solidFill>
                          <a:srgbClr val="000000"/>
                        </a:solidFill>
                        <a:latin typeface="Calibri"/>
                      </a:endParaRPr>
                    </a:p>
                  </a:txBody>
                  <a:tcPr marL="9407" marR="9407" marT="9407" marB="0" anchor="b">
                    <a:lnL>
                      <a:noFill/>
                    </a:lnL>
                    <a:lnR>
                      <a:noFill/>
                    </a:lnR>
                    <a:lnT>
                      <a:noFill/>
                    </a:lnT>
                    <a:lnB>
                      <a:noFill/>
                    </a:lnB>
                  </a:tcPr>
                </a:tc>
                <a:tc>
                  <a:txBody>
                    <a:bodyPr/>
                    <a:lstStyle/>
                    <a:p>
                      <a:pPr algn="ctr" fontAlgn="b"/>
                      <a:r>
                        <a:rPr lang="de-AT" sz="1200" b="0" i="0" u="none" strike="noStrike">
                          <a:solidFill>
                            <a:srgbClr val="000000"/>
                          </a:solidFill>
                          <a:latin typeface="Calibri"/>
                        </a:rPr>
                        <a:t>-0,02</a:t>
                      </a:r>
                    </a:p>
                  </a:txBody>
                  <a:tcPr marL="9407" marR="9407" marT="9407" marB="0" anchor="b">
                    <a:lnL>
                      <a:noFill/>
                    </a:lnL>
                    <a:lnR>
                      <a:noFill/>
                    </a:lnR>
                    <a:lnT>
                      <a:noFill/>
                    </a:lnT>
                    <a:lnB>
                      <a:noFill/>
                    </a:lnB>
                  </a:tcPr>
                </a:tc>
                <a:tc>
                  <a:txBody>
                    <a:bodyPr/>
                    <a:lstStyle/>
                    <a:p>
                      <a:pPr algn="ctr" fontAlgn="b"/>
                      <a:r>
                        <a:rPr lang="de-AT" sz="1200" b="0" i="0" u="none" strike="noStrike">
                          <a:solidFill>
                            <a:srgbClr val="000000"/>
                          </a:solidFill>
                          <a:latin typeface="Calibri"/>
                        </a:rPr>
                        <a:t>0,00</a:t>
                      </a:r>
                    </a:p>
                  </a:txBody>
                  <a:tcPr marL="9407" marR="9407" marT="9407" marB="0" anchor="b">
                    <a:lnL>
                      <a:noFill/>
                    </a:lnL>
                    <a:lnR>
                      <a:noFill/>
                    </a:lnR>
                    <a:lnT>
                      <a:noFill/>
                    </a:lnT>
                    <a:lnB>
                      <a:noFill/>
                    </a:lnB>
                  </a:tcPr>
                </a:tc>
                <a:tc>
                  <a:txBody>
                    <a:bodyPr/>
                    <a:lstStyle/>
                    <a:p>
                      <a:pPr algn="ctr" fontAlgn="b"/>
                      <a:r>
                        <a:rPr lang="de-AT" sz="1200" b="0" i="0" u="none" strike="noStrike">
                          <a:solidFill>
                            <a:srgbClr val="000000"/>
                          </a:solidFill>
                          <a:latin typeface="Calibri"/>
                        </a:rPr>
                        <a:t>-6,94</a:t>
                      </a:r>
                    </a:p>
                  </a:txBody>
                  <a:tcPr marL="9407" marR="9407" marT="9407" marB="0" anchor="b">
                    <a:lnL>
                      <a:noFill/>
                    </a:lnL>
                    <a:lnR>
                      <a:noFill/>
                    </a:lnR>
                    <a:lnT>
                      <a:noFill/>
                    </a:lnT>
                    <a:lnB>
                      <a:noFill/>
                    </a:lnB>
                  </a:tcPr>
                </a:tc>
                <a:tc>
                  <a:txBody>
                    <a:bodyPr/>
                    <a:lstStyle/>
                    <a:p>
                      <a:pPr algn="ctr" fontAlgn="b"/>
                      <a:r>
                        <a:rPr lang="de-AT" sz="1200" b="0" i="0" u="none" strike="noStrike">
                          <a:solidFill>
                            <a:srgbClr val="000000"/>
                          </a:solidFill>
                          <a:latin typeface="Calibri"/>
                        </a:rPr>
                        <a:t>0,00</a:t>
                      </a:r>
                    </a:p>
                  </a:txBody>
                  <a:tcPr marL="9407" marR="9407" marT="9407" marB="0" anchor="b">
                    <a:lnL>
                      <a:noFill/>
                    </a:lnL>
                    <a:lnR>
                      <a:noFill/>
                    </a:lnR>
                    <a:lnT>
                      <a:noFill/>
                    </a:lnT>
                    <a:lnB>
                      <a:noFill/>
                    </a:lnB>
                  </a:tcPr>
                </a:tc>
              </a:tr>
              <a:tr h="244593">
                <a:tc>
                  <a:txBody>
                    <a:bodyPr/>
                    <a:lstStyle/>
                    <a:p>
                      <a:pPr algn="l" fontAlgn="b"/>
                      <a:r>
                        <a:rPr lang="de-AT" sz="1200" b="1" i="0" u="none" strike="noStrike" dirty="0" smtClean="0">
                          <a:solidFill>
                            <a:srgbClr val="000000"/>
                          </a:solidFill>
                          <a:latin typeface="Calibri"/>
                        </a:rPr>
                        <a:t>INT</a:t>
                      </a:r>
                      <a:r>
                        <a:rPr lang="de-AT" sz="1200" b="1" i="0" u="none" strike="noStrike" baseline="-25000" dirty="0" smtClean="0">
                          <a:solidFill>
                            <a:srgbClr val="000000"/>
                          </a:solidFill>
                          <a:latin typeface="Calibri"/>
                        </a:rPr>
                        <a:t>1991</a:t>
                      </a:r>
                      <a:endParaRPr lang="de-AT" sz="1200" b="1" i="0" u="none" strike="noStrike" dirty="0">
                        <a:solidFill>
                          <a:srgbClr val="000000"/>
                        </a:solidFill>
                        <a:latin typeface="Calibri"/>
                      </a:endParaRPr>
                    </a:p>
                  </a:txBody>
                  <a:tcPr marL="9407" marR="9407" marT="9407" marB="0" anchor="b">
                    <a:lnL>
                      <a:noFill/>
                    </a:lnL>
                    <a:lnR>
                      <a:noFill/>
                    </a:lnR>
                    <a:lnT>
                      <a:noFill/>
                    </a:lnT>
                    <a:lnB>
                      <a:noFill/>
                    </a:lnB>
                  </a:tcPr>
                </a:tc>
                <a:tc>
                  <a:txBody>
                    <a:bodyPr/>
                    <a:lstStyle/>
                    <a:p>
                      <a:pPr algn="ctr" fontAlgn="b"/>
                      <a:r>
                        <a:rPr lang="de-AT" sz="1200" b="0" i="0" u="none" strike="noStrike">
                          <a:solidFill>
                            <a:srgbClr val="000000"/>
                          </a:solidFill>
                          <a:latin typeface="Calibri"/>
                        </a:rPr>
                        <a:t>-24,53</a:t>
                      </a:r>
                    </a:p>
                  </a:txBody>
                  <a:tcPr marL="9407" marR="9407" marT="9407" marB="0" anchor="b">
                    <a:lnL>
                      <a:noFill/>
                    </a:lnL>
                    <a:lnR>
                      <a:noFill/>
                    </a:lnR>
                    <a:lnT>
                      <a:noFill/>
                    </a:lnT>
                    <a:lnB>
                      <a:noFill/>
                    </a:lnB>
                  </a:tcPr>
                </a:tc>
                <a:tc>
                  <a:txBody>
                    <a:bodyPr/>
                    <a:lstStyle/>
                    <a:p>
                      <a:pPr algn="ctr" fontAlgn="b"/>
                      <a:r>
                        <a:rPr lang="de-AT" sz="1200" b="0" i="0" u="none" strike="noStrike">
                          <a:solidFill>
                            <a:srgbClr val="000000"/>
                          </a:solidFill>
                          <a:latin typeface="Calibri"/>
                        </a:rPr>
                        <a:t>6,99</a:t>
                      </a:r>
                    </a:p>
                  </a:txBody>
                  <a:tcPr marL="9407" marR="9407" marT="9407" marB="0" anchor="b">
                    <a:lnL>
                      <a:noFill/>
                    </a:lnL>
                    <a:lnR>
                      <a:noFill/>
                    </a:lnR>
                    <a:lnT>
                      <a:noFill/>
                    </a:lnT>
                    <a:lnB>
                      <a:noFill/>
                    </a:lnB>
                  </a:tcPr>
                </a:tc>
                <a:tc>
                  <a:txBody>
                    <a:bodyPr/>
                    <a:lstStyle/>
                    <a:p>
                      <a:pPr algn="ctr" fontAlgn="b"/>
                      <a:r>
                        <a:rPr lang="de-AT" sz="1200" b="0" i="0" u="none" strike="noStrike">
                          <a:solidFill>
                            <a:srgbClr val="000000"/>
                          </a:solidFill>
                          <a:latin typeface="Calibri"/>
                        </a:rPr>
                        <a:t>-3,51</a:t>
                      </a:r>
                    </a:p>
                  </a:txBody>
                  <a:tcPr marL="9407" marR="9407" marT="9407" marB="0" anchor="b">
                    <a:lnL>
                      <a:noFill/>
                    </a:lnL>
                    <a:lnR>
                      <a:noFill/>
                    </a:lnR>
                    <a:lnT>
                      <a:noFill/>
                    </a:lnT>
                    <a:lnB>
                      <a:noFill/>
                    </a:lnB>
                  </a:tcPr>
                </a:tc>
                <a:tc>
                  <a:txBody>
                    <a:bodyPr/>
                    <a:lstStyle/>
                    <a:p>
                      <a:pPr algn="ctr" fontAlgn="b"/>
                      <a:r>
                        <a:rPr lang="de-AT" sz="1200" b="0" i="0" u="none" strike="noStrike">
                          <a:solidFill>
                            <a:srgbClr val="000000"/>
                          </a:solidFill>
                          <a:latin typeface="Calibri"/>
                        </a:rPr>
                        <a:t>0,00</a:t>
                      </a:r>
                    </a:p>
                  </a:txBody>
                  <a:tcPr marL="9407" marR="9407" marT="9407" marB="0" anchor="b">
                    <a:lnL>
                      <a:noFill/>
                    </a:lnL>
                    <a:lnR>
                      <a:noFill/>
                    </a:lnR>
                    <a:lnT>
                      <a:noFill/>
                    </a:lnT>
                    <a:lnB>
                      <a:noFill/>
                    </a:lnB>
                  </a:tcPr>
                </a:tc>
              </a:tr>
              <a:tr h="197556">
                <a:tc>
                  <a:txBody>
                    <a:bodyPr/>
                    <a:lstStyle/>
                    <a:p>
                      <a:pPr algn="l" fontAlgn="b"/>
                      <a:r>
                        <a:rPr lang="de-AT" sz="1200" b="1" i="0" u="none" strike="noStrike" dirty="0">
                          <a:solidFill>
                            <a:srgbClr val="000000"/>
                          </a:solidFill>
                          <a:latin typeface="Symbol"/>
                        </a:rPr>
                        <a:t>l</a:t>
                      </a:r>
                    </a:p>
                  </a:txBody>
                  <a:tcPr marL="9407" marR="9407" marT="940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de-AT" sz="1200" b="0" i="0" u="none" strike="noStrike">
                          <a:solidFill>
                            <a:srgbClr val="000000"/>
                          </a:solidFill>
                          <a:latin typeface="Calibri"/>
                        </a:rPr>
                        <a:t>0,79</a:t>
                      </a:r>
                    </a:p>
                  </a:txBody>
                  <a:tcPr marL="9407" marR="9407" marT="940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de-AT" sz="1200" b="0" i="0" u="none" strike="noStrike">
                          <a:solidFill>
                            <a:srgbClr val="000000"/>
                          </a:solidFill>
                          <a:latin typeface="Calibri"/>
                        </a:rPr>
                        <a:t>0,00</a:t>
                      </a:r>
                    </a:p>
                  </a:txBody>
                  <a:tcPr marL="9407" marR="9407" marT="940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de-AT" sz="1200" b="0" i="0" u="none" strike="noStrike">
                          <a:solidFill>
                            <a:srgbClr val="000000"/>
                          </a:solidFill>
                          <a:latin typeface="Calibri"/>
                        </a:rPr>
                        <a:t>176,66</a:t>
                      </a:r>
                    </a:p>
                  </a:txBody>
                  <a:tcPr marL="9407" marR="9407" marT="940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de-AT" sz="1200" b="0" i="0" u="none" strike="noStrike" dirty="0">
                          <a:solidFill>
                            <a:srgbClr val="000000"/>
                          </a:solidFill>
                          <a:latin typeface="Calibri"/>
                        </a:rPr>
                        <a:t>0,00</a:t>
                      </a:r>
                    </a:p>
                  </a:txBody>
                  <a:tcPr marL="9407" marR="9407" marT="9407" marB="0" anchor="b">
                    <a:lnL>
                      <a:noFill/>
                    </a:lnL>
                    <a:lnR>
                      <a:noFill/>
                    </a:lnR>
                    <a:lnT>
                      <a:noFill/>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de-AT" dirty="0" smtClean="0"/>
              <a:t>Model </a:t>
            </a:r>
            <a:r>
              <a:rPr lang="de-AT" dirty="0" err="1" smtClean="0"/>
              <a:t>selection</a:t>
            </a:r>
            <a:endParaRPr lang="de-AT" i="1" dirty="0"/>
          </a:p>
        </p:txBody>
      </p:sp>
      <p:graphicFrame>
        <p:nvGraphicFramePr>
          <p:cNvPr id="4" name="Tabelle 3"/>
          <p:cNvGraphicFramePr>
            <a:graphicFrameLocks noGrp="1"/>
          </p:cNvGraphicFramePr>
          <p:nvPr/>
        </p:nvGraphicFramePr>
        <p:xfrm>
          <a:off x="1545866" y="2428868"/>
          <a:ext cx="3822700" cy="3057525"/>
        </p:xfrm>
        <a:graphic>
          <a:graphicData uri="http://schemas.openxmlformats.org/drawingml/2006/table">
            <a:tbl>
              <a:tblPr/>
              <a:tblGrid>
                <a:gridCol w="2070100"/>
                <a:gridCol w="876300"/>
                <a:gridCol w="876300"/>
              </a:tblGrid>
              <a:tr h="200025">
                <a:tc>
                  <a:txBody>
                    <a:bodyPr/>
                    <a:lstStyle/>
                    <a:p>
                      <a:pPr algn="l" fontAlgn="b"/>
                      <a:endParaRPr lang="de-AT" sz="1200" b="1" i="0" u="none" strike="noStrike" dirty="0">
                        <a:solidFill>
                          <a:srgbClr val="000000"/>
                        </a:solidFill>
                        <a:latin typeface="Calibri"/>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de-AT" sz="1200" b="1" i="0" u="none" strike="noStrike">
                          <a:solidFill>
                            <a:srgbClr val="000000"/>
                          </a:solidFill>
                          <a:latin typeface="Calibri"/>
                        </a:rPr>
                        <a:t>AIC</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de-AT" sz="1200" b="1" i="0" u="none" strike="noStrike">
                          <a:solidFill>
                            <a:srgbClr val="000000"/>
                          </a:solidFill>
                          <a:latin typeface="Calibri"/>
                        </a:rPr>
                        <a:t>Schwarz</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r>
              <a:tr h="238125">
                <a:tc>
                  <a:txBody>
                    <a:bodyPr/>
                    <a:lstStyle/>
                    <a:p>
                      <a:pPr algn="l" fontAlgn="b"/>
                      <a:r>
                        <a:rPr lang="de-AT" sz="1200" b="1" i="0" u="none" strike="noStrike">
                          <a:solidFill>
                            <a:srgbClr val="000000"/>
                          </a:solidFill>
                          <a:latin typeface="Calibri"/>
                        </a:rPr>
                        <a:t>DIS</a:t>
                      </a:r>
                      <a:r>
                        <a:rPr lang="de-AT" sz="1200" b="1" i="0" u="none" strike="noStrike" baseline="-25000">
                          <a:solidFill>
                            <a:srgbClr val="000000"/>
                          </a:solidFill>
                          <a:latin typeface="Calibri"/>
                        </a:rPr>
                        <a:t>1991</a:t>
                      </a:r>
                      <a:endParaRPr lang="de-AT" sz="1200" b="1" i="0" u="none" strike="noStrike">
                        <a:solidFill>
                          <a:srgbClr val="000000"/>
                        </a:solidFill>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de-AT" sz="1200" b="0" i="0" u="none" strike="noStrike">
                          <a:solidFill>
                            <a:srgbClr val="000000"/>
                          </a:solidFill>
                          <a:latin typeface="Calibri"/>
                        </a:rPr>
                        <a:t>581304</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de-AT" sz="1200" b="0" i="0" u="none" strike="noStrike">
                          <a:solidFill>
                            <a:srgbClr val="000000"/>
                          </a:solidFill>
                          <a:latin typeface="Calibri"/>
                        </a:rPr>
                        <a:t>581321</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r>
              <a:tr h="238125">
                <a:tc>
                  <a:txBody>
                    <a:bodyPr/>
                    <a:lstStyle/>
                    <a:p>
                      <a:pPr algn="l" fontAlgn="b"/>
                      <a:r>
                        <a:rPr lang="de-AT" sz="1200" b="1" i="0" u="none" strike="noStrike">
                          <a:solidFill>
                            <a:srgbClr val="000000"/>
                          </a:solidFill>
                          <a:latin typeface="Calibri"/>
                        </a:rPr>
                        <a:t>INT</a:t>
                      </a:r>
                      <a:r>
                        <a:rPr lang="de-AT" sz="1200" b="1" i="0" u="none" strike="noStrike" baseline="-25000">
                          <a:solidFill>
                            <a:srgbClr val="000000"/>
                          </a:solidFill>
                          <a:latin typeface="Calibri"/>
                        </a:rPr>
                        <a:t>1991</a:t>
                      </a:r>
                      <a:endParaRPr lang="de-AT" sz="1200" b="1"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r>
                        <a:rPr lang="de-AT" sz="1200" b="0" i="0" u="none" strike="noStrike">
                          <a:solidFill>
                            <a:srgbClr val="000000"/>
                          </a:solidFill>
                          <a:latin typeface="Calibri"/>
                        </a:rPr>
                        <a:t>581122</a:t>
                      </a:r>
                    </a:p>
                  </a:txBody>
                  <a:tcPr marL="9525" marR="9525" marT="9525" marB="0" anchor="b">
                    <a:lnL>
                      <a:noFill/>
                    </a:lnL>
                    <a:lnR>
                      <a:noFill/>
                    </a:lnR>
                    <a:lnT>
                      <a:noFill/>
                    </a:lnT>
                    <a:lnB>
                      <a:noFill/>
                    </a:lnB>
                  </a:tcPr>
                </a:tc>
                <a:tc>
                  <a:txBody>
                    <a:bodyPr/>
                    <a:lstStyle/>
                    <a:p>
                      <a:pPr algn="ctr" fontAlgn="b"/>
                      <a:r>
                        <a:rPr lang="de-AT" sz="1200" b="0" i="0" u="none" strike="noStrike">
                          <a:solidFill>
                            <a:srgbClr val="000000"/>
                          </a:solidFill>
                          <a:latin typeface="Calibri"/>
                        </a:rPr>
                        <a:t>581148</a:t>
                      </a:r>
                    </a:p>
                  </a:txBody>
                  <a:tcPr marL="9525" marR="9525" marT="9525" marB="0" anchor="b">
                    <a:lnL>
                      <a:noFill/>
                    </a:lnL>
                    <a:lnR>
                      <a:noFill/>
                    </a:lnR>
                    <a:lnT>
                      <a:noFill/>
                    </a:lnT>
                    <a:lnB>
                      <a:noFill/>
                    </a:lnB>
                  </a:tcPr>
                </a:tc>
              </a:tr>
              <a:tr h="238125">
                <a:tc>
                  <a:txBody>
                    <a:bodyPr/>
                    <a:lstStyle/>
                    <a:p>
                      <a:pPr algn="l" fontAlgn="b"/>
                      <a:r>
                        <a:rPr lang="de-AT" sz="1200" b="1" i="0" u="none" strike="noStrike">
                          <a:solidFill>
                            <a:srgbClr val="000000"/>
                          </a:solidFill>
                          <a:latin typeface="Calibri"/>
                        </a:rPr>
                        <a:t>DIS</a:t>
                      </a:r>
                      <a:r>
                        <a:rPr lang="de-AT" sz="1200" b="1" i="0" u="none" strike="noStrike" baseline="-25000">
                          <a:solidFill>
                            <a:srgbClr val="000000"/>
                          </a:solidFill>
                          <a:latin typeface="Calibri"/>
                        </a:rPr>
                        <a:t>1991</a:t>
                      </a:r>
                      <a:r>
                        <a:rPr lang="de-AT" sz="1200" b="1" i="0" u="none" strike="noStrike">
                          <a:solidFill>
                            <a:srgbClr val="000000"/>
                          </a:solidFill>
                          <a:latin typeface="Calibri"/>
                        </a:rPr>
                        <a:t>, INT</a:t>
                      </a:r>
                      <a:r>
                        <a:rPr lang="de-AT" sz="1200" b="1" i="0" u="none" strike="noStrike" baseline="-25000">
                          <a:solidFill>
                            <a:srgbClr val="000000"/>
                          </a:solidFill>
                          <a:latin typeface="Calibri"/>
                        </a:rPr>
                        <a:t>1991</a:t>
                      </a:r>
                      <a:endParaRPr lang="de-AT" sz="1200" b="1" i="0" u="none" strike="noStrike">
                        <a:solidFill>
                          <a:srgbClr val="000000"/>
                        </a:solidFill>
                        <a:latin typeface="Calibri"/>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de-AT" sz="1200" b="0" i="0" u="none" strike="noStrike">
                          <a:solidFill>
                            <a:srgbClr val="000000"/>
                          </a:solidFill>
                          <a:latin typeface="Calibri"/>
                        </a:rPr>
                        <a:t>581059</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de-AT" sz="1200" b="0" i="0" u="none" strike="noStrike">
                          <a:solidFill>
                            <a:srgbClr val="000000"/>
                          </a:solidFill>
                          <a:latin typeface="Calibri"/>
                        </a:rPr>
                        <a:t>581093</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r>
              <a:tr h="238125">
                <a:tc>
                  <a:txBody>
                    <a:bodyPr/>
                    <a:lstStyle/>
                    <a:p>
                      <a:pPr algn="l" fontAlgn="b"/>
                      <a:r>
                        <a:rPr lang="de-AT" sz="1200" b="1" i="0" u="none" strike="noStrike">
                          <a:solidFill>
                            <a:srgbClr val="000000"/>
                          </a:solidFill>
                          <a:latin typeface="Calibri"/>
                        </a:rPr>
                        <a:t>DIS</a:t>
                      </a:r>
                      <a:r>
                        <a:rPr lang="de-AT" sz="1200" b="1" i="0" u="none" strike="noStrike" baseline="-25000">
                          <a:solidFill>
                            <a:srgbClr val="000000"/>
                          </a:solidFill>
                          <a:latin typeface="Calibri"/>
                        </a:rPr>
                        <a:t>2006</a:t>
                      </a:r>
                      <a:endParaRPr lang="de-AT" sz="1200" b="1" i="0" u="none" strike="noStrike">
                        <a:solidFill>
                          <a:srgbClr val="000000"/>
                        </a:solidFill>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de-AT" sz="1200" b="0" i="0" u="none" strike="noStrike">
                          <a:solidFill>
                            <a:srgbClr val="000000"/>
                          </a:solidFill>
                          <a:latin typeface="Calibri"/>
                        </a:rPr>
                        <a:t>588692</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de-AT" sz="1200" b="0" i="0" u="none" strike="noStrike">
                          <a:solidFill>
                            <a:srgbClr val="000000"/>
                          </a:solidFill>
                          <a:latin typeface="Calibri"/>
                        </a:rPr>
                        <a:t>588709</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r>
              <a:tr h="238125">
                <a:tc>
                  <a:txBody>
                    <a:bodyPr/>
                    <a:lstStyle/>
                    <a:p>
                      <a:pPr algn="l" fontAlgn="b"/>
                      <a:r>
                        <a:rPr lang="de-AT" sz="1200" b="1" i="0" u="none" strike="noStrike">
                          <a:solidFill>
                            <a:srgbClr val="000000"/>
                          </a:solidFill>
                          <a:latin typeface="Calibri"/>
                        </a:rPr>
                        <a:t>INT</a:t>
                      </a:r>
                      <a:r>
                        <a:rPr lang="de-AT" sz="1200" b="1" i="0" u="none" strike="noStrike" baseline="-25000">
                          <a:solidFill>
                            <a:srgbClr val="000000"/>
                          </a:solidFill>
                          <a:latin typeface="Calibri"/>
                        </a:rPr>
                        <a:t>2006</a:t>
                      </a:r>
                      <a:endParaRPr lang="de-AT" sz="1200" b="1"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r>
                        <a:rPr lang="de-AT" sz="1200" b="0" i="0" u="none" strike="noStrike" dirty="0">
                          <a:solidFill>
                            <a:srgbClr val="000000"/>
                          </a:solidFill>
                          <a:latin typeface="Calibri"/>
                        </a:rPr>
                        <a:t>588524</a:t>
                      </a:r>
                    </a:p>
                  </a:txBody>
                  <a:tcPr marL="9525" marR="9525" marT="9525" marB="0" anchor="b">
                    <a:lnL>
                      <a:noFill/>
                    </a:lnL>
                    <a:lnR>
                      <a:noFill/>
                    </a:lnR>
                    <a:lnT>
                      <a:noFill/>
                    </a:lnT>
                    <a:lnB>
                      <a:noFill/>
                    </a:lnB>
                  </a:tcPr>
                </a:tc>
                <a:tc>
                  <a:txBody>
                    <a:bodyPr/>
                    <a:lstStyle/>
                    <a:p>
                      <a:pPr algn="ctr" fontAlgn="b"/>
                      <a:r>
                        <a:rPr lang="de-AT" sz="1200" b="0" i="0" u="none" strike="noStrike">
                          <a:solidFill>
                            <a:srgbClr val="000000"/>
                          </a:solidFill>
                          <a:latin typeface="Calibri"/>
                        </a:rPr>
                        <a:t>588549</a:t>
                      </a:r>
                    </a:p>
                  </a:txBody>
                  <a:tcPr marL="9525" marR="9525" marT="9525" marB="0" anchor="b">
                    <a:lnL>
                      <a:noFill/>
                    </a:lnL>
                    <a:lnR>
                      <a:noFill/>
                    </a:lnR>
                    <a:lnT>
                      <a:noFill/>
                    </a:lnT>
                    <a:lnB>
                      <a:noFill/>
                    </a:lnB>
                  </a:tcPr>
                </a:tc>
              </a:tr>
              <a:tr h="238125">
                <a:tc>
                  <a:txBody>
                    <a:bodyPr/>
                    <a:lstStyle/>
                    <a:p>
                      <a:pPr algn="l" fontAlgn="b"/>
                      <a:r>
                        <a:rPr lang="de-AT" sz="1200" b="1" i="0" u="none" strike="noStrike">
                          <a:solidFill>
                            <a:srgbClr val="000000"/>
                          </a:solidFill>
                          <a:latin typeface="Calibri"/>
                        </a:rPr>
                        <a:t>DIS</a:t>
                      </a:r>
                      <a:r>
                        <a:rPr lang="de-AT" sz="1200" b="1" i="0" u="none" strike="noStrike" baseline="-25000">
                          <a:solidFill>
                            <a:srgbClr val="000000"/>
                          </a:solidFill>
                          <a:latin typeface="Calibri"/>
                        </a:rPr>
                        <a:t>2006</a:t>
                      </a:r>
                      <a:r>
                        <a:rPr lang="de-AT" sz="1200" b="1" i="0" u="none" strike="noStrike">
                          <a:solidFill>
                            <a:srgbClr val="000000"/>
                          </a:solidFill>
                          <a:latin typeface="Calibri"/>
                        </a:rPr>
                        <a:t>, INT</a:t>
                      </a:r>
                      <a:r>
                        <a:rPr lang="de-AT" sz="1200" b="1" i="0" u="none" strike="noStrike" baseline="-25000">
                          <a:solidFill>
                            <a:srgbClr val="000000"/>
                          </a:solidFill>
                          <a:latin typeface="Calibri"/>
                        </a:rPr>
                        <a:t>2006</a:t>
                      </a:r>
                      <a:endParaRPr lang="de-AT" sz="1200" b="1" i="0" u="none" strike="noStrike">
                        <a:solidFill>
                          <a:srgbClr val="000000"/>
                        </a:solidFill>
                        <a:latin typeface="Calibri"/>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de-AT" sz="1200" b="0" i="0" u="none" strike="noStrike">
                          <a:solidFill>
                            <a:srgbClr val="000000"/>
                          </a:solidFill>
                          <a:latin typeface="Calibri"/>
                        </a:rPr>
                        <a:t>588466</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de-AT" sz="1200" b="0" i="0" u="none" strike="noStrike">
                          <a:solidFill>
                            <a:srgbClr val="000000"/>
                          </a:solidFill>
                          <a:latin typeface="Calibri"/>
                        </a:rPr>
                        <a:t>588500</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r>
              <a:tr h="238125">
                <a:tc>
                  <a:txBody>
                    <a:bodyPr/>
                    <a:lstStyle/>
                    <a:p>
                      <a:pPr algn="l" fontAlgn="b"/>
                      <a:r>
                        <a:rPr lang="de-AT" sz="1200" b="1" i="0" u="none" strike="noStrike">
                          <a:solidFill>
                            <a:srgbClr val="000000"/>
                          </a:solidFill>
                          <a:latin typeface="Symbol"/>
                        </a:rPr>
                        <a:t>D</a:t>
                      </a:r>
                      <a:r>
                        <a:rPr lang="de-AT" sz="1200" b="1" i="0" u="none" strike="noStrike">
                          <a:solidFill>
                            <a:srgbClr val="000000"/>
                          </a:solidFill>
                          <a:latin typeface="Calibri"/>
                        </a:rPr>
                        <a:t>DIS</a:t>
                      </a:r>
                      <a:r>
                        <a:rPr lang="de-AT" sz="1200" b="1" i="0" u="none" strike="noStrike" baseline="-25000">
                          <a:solidFill>
                            <a:srgbClr val="000000"/>
                          </a:solidFill>
                          <a:latin typeface="Calibri"/>
                        </a:rPr>
                        <a:t>1991-2006</a:t>
                      </a:r>
                      <a:endParaRPr lang="de-AT" sz="1200" b="1" i="0" u="none" strike="noStrike">
                        <a:solidFill>
                          <a:srgbClr val="000000"/>
                        </a:solidFill>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de-AT" sz="1200" b="0" i="0" u="none" strike="noStrike">
                        <a:solidFill>
                          <a:srgbClr val="000000"/>
                        </a:solidFill>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de-AT" sz="1200" b="0" i="0" u="none" strike="noStrike">
                        <a:solidFill>
                          <a:srgbClr val="000000"/>
                        </a:solidFill>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r>
              <a:tr h="238125">
                <a:tc>
                  <a:txBody>
                    <a:bodyPr/>
                    <a:lstStyle/>
                    <a:p>
                      <a:pPr algn="l" fontAlgn="b"/>
                      <a:r>
                        <a:rPr lang="de-AT" sz="1200" b="1" i="0" u="none" strike="noStrike">
                          <a:solidFill>
                            <a:srgbClr val="000000"/>
                          </a:solidFill>
                          <a:latin typeface="Symbol"/>
                        </a:rPr>
                        <a:t>D</a:t>
                      </a:r>
                      <a:r>
                        <a:rPr lang="de-AT" sz="1200" b="1" i="0" u="none" strike="noStrike">
                          <a:solidFill>
                            <a:srgbClr val="000000"/>
                          </a:solidFill>
                          <a:latin typeface="Calibri"/>
                        </a:rPr>
                        <a:t>INT</a:t>
                      </a:r>
                      <a:r>
                        <a:rPr lang="de-AT" sz="1200" b="1" i="0" u="none" strike="noStrike" baseline="-25000">
                          <a:solidFill>
                            <a:srgbClr val="000000"/>
                          </a:solidFill>
                          <a:latin typeface="Calibri"/>
                        </a:rPr>
                        <a:t>1991-2006</a:t>
                      </a:r>
                      <a:endParaRPr lang="de-AT" sz="1200" b="1"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r>
                        <a:rPr lang="de-AT" sz="1200" b="0" i="0" u="none" strike="noStrike">
                          <a:solidFill>
                            <a:srgbClr val="000000"/>
                          </a:solidFill>
                          <a:latin typeface="Calibri"/>
                        </a:rPr>
                        <a:t>547458</a:t>
                      </a:r>
                    </a:p>
                  </a:txBody>
                  <a:tcPr marL="9525" marR="9525" marT="9525" marB="0" anchor="b">
                    <a:lnL>
                      <a:noFill/>
                    </a:lnL>
                    <a:lnR>
                      <a:noFill/>
                    </a:lnR>
                    <a:lnT>
                      <a:noFill/>
                    </a:lnT>
                    <a:lnB>
                      <a:noFill/>
                    </a:lnB>
                  </a:tcPr>
                </a:tc>
                <a:tc>
                  <a:txBody>
                    <a:bodyPr/>
                    <a:lstStyle/>
                    <a:p>
                      <a:pPr algn="ctr" fontAlgn="b"/>
                      <a:r>
                        <a:rPr lang="de-AT" sz="1200" b="0" i="0" u="none" strike="noStrike">
                          <a:solidFill>
                            <a:srgbClr val="000000"/>
                          </a:solidFill>
                          <a:latin typeface="Calibri"/>
                        </a:rPr>
                        <a:t>547484</a:t>
                      </a:r>
                    </a:p>
                  </a:txBody>
                  <a:tcPr marL="9525" marR="9525" marT="9525" marB="0" anchor="b">
                    <a:lnL>
                      <a:noFill/>
                    </a:lnL>
                    <a:lnR>
                      <a:noFill/>
                    </a:lnR>
                    <a:lnT>
                      <a:noFill/>
                    </a:lnT>
                    <a:lnB>
                      <a:noFill/>
                    </a:lnB>
                  </a:tcPr>
                </a:tc>
              </a:tr>
              <a:tr h="238125">
                <a:tc>
                  <a:txBody>
                    <a:bodyPr/>
                    <a:lstStyle/>
                    <a:p>
                      <a:pPr algn="l" fontAlgn="b"/>
                      <a:r>
                        <a:rPr lang="de-AT" sz="1200" b="1" i="0" u="none" strike="noStrike">
                          <a:solidFill>
                            <a:srgbClr val="000000"/>
                          </a:solidFill>
                          <a:latin typeface="Symbol"/>
                        </a:rPr>
                        <a:t>D</a:t>
                      </a:r>
                      <a:r>
                        <a:rPr lang="de-AT" sz="1200" b="1" i="0" u="none" strike="noStrike">
                          <a:solidFill>
                            <a:srgbClr val="000000"/>
                          </a:solidFill>
                          <a:latin typeface="Calibri"/>
                        </a:rPr>
                        <a:t>DIS</a:t>
                      </a:r>
                      <a:r>
                        <a:rPr lang="de-AT" sz="1200" b="1" i="0" u="none" strike="noStrike" baseline="-25000">
                          <a:solidFill>
                            <a:srgbClr val="000000"/>
                          </a:solidFill>
                          <a:latin typeface="Calibri"/>
                        </a:rPr>
                        <a:t>1991-2006</a:t>
                      </a:r>
                      <a:r>
                        <a:rPr lang="de-AT" sz="1200" b="1" i="0" u="none" strike="noStrike">
                          <a:solidFill>
                            <a:srgbClr val="000000"/>
                          </a:solidFill>
                          <a:latin typeface="Calibri"/>
                        </a:rPr>
                        <a:t>,</a:t>
                      </a:r>
                      <a:r>
                        <a:rPr lang="de-AT" sz="1200" b="1" i="0" u="none" strike="noStrike">
                          <a:solidFill>
                            <a:srgbClr val="000000"/>
                          </a:solidFill>
                          <a:latin typeface="Symbol"/>
                        </a:rPr>
                        <a:t> D</a:t>
                      </a:r>
                      <a:r>
                        <a:rPr lang="de-AT" sz="1200" b="1" i="0" u="none" strike="noStrike">
                          <a:solidFill>
                            <a:srgbClr val="000000"/>
                          </a:solidFill>
                          <a:latin typeface="Calibri"/>
                        </a:rPr>
                        <a:t>INT</a:t>
                      </a:r>
                      <a:r>
                        <a:rPr lang="de-AT" sz="1200" b="1" i="0" u="none" strike="noStrike" baseline="-25000">
                          <a:solidFill>
                            <a:srgbClr val="000000"/>
                          </a:solidFill>
                          <a:latin typeface="Calibri"/>
                        </a:rPr>
                        <a:t>1991-2006</a:t>
                      </a:r>
                      <a:endParaRPr lang="de-AT" sz="1200" b="1" i="0" u="none" strike="noStrike">
                        <a:solidFill>
                          <a:srgbClr val="000000"/>
                        </a:solidFill>
                        <a:latin typeface="Calibri"/>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de-AT" sz="1200" b="0" i="0" u="none" strike="noStrike">
                          <a:solidFill>
                            <a:srgbClr val="000000"/>
                          </a:solidFill>
                          <a:latin typeface="Calibri"/>
                        </a:rPr>
                        <a:t>547455</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de-AT" sz="1200" b="0" i="0" u="none" strike="noStrike">
                          <a:solidFill>
                            <a:srgbClr val="000000"/>
                          </a:solidFill>
                          <a:latin typeface="Calibri"/>
                        </a:rPr>
                        <a:t>547489</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r>
              <a:tr h="238125">
                <a:tc>
                  <a:txBody>
                    <a:bodyPr/>
                    <a:lstStyle/>
                    <a:p>
                      <a:pPr algn="l" fontAlgn="b"/>
                      <a:r>
                        <a:rPr lang="de-AT" sz="1200" b="1" i="0" u="none" strike="noStrike">
                          <a:solidFill>
                            <a:srgbClr val="000000"/>
                          </a:solidFill>
                          <a:latin typeface="Calibri"/>
                        </a:rPr>
                        <a:t>DIS</a:t>
                      </a:r>
                      <a:r>
                        <a:rPr lang="de-AT" sz="1200" b="1" i="0" u="none" strike="noStrike" baseline="-25000">
                          <a:solidFill>
                            <a:srgbClr val="000000"/>
                          </a:solidFill>
                          <a:latin typeface="Calibri"/>
                        </a:rPr>
                        <a:t>2006</a:t>
                      </a:r>
                      <a:endParaRPr lang="de-AT" sz="1200" b="1" i="0" u="none" strike="noStrike">
                        <a:solidFill>
                          <a:srgbClr val="000000"/>
                        </a:solidFill>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de-AT" sz="1200" b="0" i="0" u="none" strike="noStrike">
                          <a:solidFill>
                            <a:srgbClr val="000000"/>
                          </a:solidFill>
                          <a:latin typeface="Calibri"/>
                        </a:rPr>
                        <a:t>546919</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de-AT" sz="1200" b="0" i="0" u="none" strike="noStrike">
                          <a:solidFill>
                            <a:srgbClr val="000000"/>
                          </a:solidFill>
                          <a:latin typeface="Calibri"/>
                        </a:rPr>
                        <a:t>546944</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r>
              <a:tr h="238125">
                <a:tc>
                  <a:txBody>
                    <a:bodyPr/>
                    <a:lstStyle/>
                    <a:p>
                      <a:pPr algn="l" fontAlgn="b"/>
                      <a:r>
                        <a:rPr lang="de-AT" sz="1200" b="1" i="0" u="none" strike="noStrike">
                          <a:solidFill>
                            <a:srgbClr val="000000"/>
                          </a:solidFill>
                          <a:latin typeface="Calibri"/>
                        </a:rPr>
                        <a:t>INT</a:t>
                      </a:r>
                      <a:r>
                        <a:rPr lang="de-AT" sz="1200" b="1" i="0" u="none" strike="noStrike" baseline="-25000">
                          <a:solidFill>
                            <a:srgbClr val="000000"/>
                          </a:solidFill>
                          <a:latin typeface="Calibri"/>
                        </a:rPr>
                        <a:t>2006</a:t>
                      </a:r>
                      <a:endParaRPr lang="de-AT" sz="1200" b="1"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r>
                        <a:rPr lang="de-AT" sz="1200" b="0" i="0" u="none" strike="noStrike">
                          <a:solidFill>
                            <a:srgbClr val="000000"/>
                          </a:solidFill>
                          <a:latin typeface="Calibri"/>
                        </a:rPr>
                        <a:t>546954</a:t>
                      </a:r>
                    </a:p>
                  </a:txBody>
                  <a:tcPr marL="9525" marR="9525" marT="9525" marB="0" anchor="b">
                    <a:lnL>
                      <a:noFill/>
                    </a:lnL>
                    <a:lnR>
                      <a:noFill/>
                    </a:lnR>
                    <a:lnT>
                      <a:noFill/>
                    </a:lnT>
                    <a:lnB>
                      <a:noFill/>
                    </a:lnB>
                  </a:tcPr>
                </a:tc>
                <a:tc>
                  <a:txBody>
                    <a:bodyPr/>
                    <a:lstStyle/>
                    <a:p>
                      <a:pPr algn="ctr" fontAlgn="b"/>
                      <a:r>
                        <a:rPr lang="de-AT" sz="1200" b="0" i="0" u="none" strike="noStrike">
                          <a:solidFill>
                            <a:srgbClr val="000000"/>
                          </a:solidFill>
                          <a:latin typeface="Calibri"/>
                        </a:rPr>
                        <a:t>546980</a:t>
                      </a:r>
                    </a:p>
                  </a:txBody>
                  <a:tcPr marL="9525" marR="9525" marT="9525" marB="0" anchor="b">
                    <a:lnL>
                      <a:noFill/>
                    </a:lnL>
                    <a:lnR>
                      <a:noFill/>
                    </a:lnR>
                    <a:lnT>
                      <a:noFill/>
                    </a:lnT>
                    <a:lnB>
                      <a:noFill/>
                    </a:lnB>
                  </a:tcPr>
                </a:tc>
              </a:tr>
              <a:tr h="238125">
                <a:tc>
                  <a:txBody>
                    <a:bodyPr/>
                    <a:lstStyle/>
                    <a:p>
                      <a:pPr algn="l" fontAlgn="b"/>
                      <a:r>
                        <a:rPr lang="de-AT" sz="1200" b="1" i="0" u="none" strike="noStrike">
                          <a:solidFill>
                            <a:srgbClr val="000000"/>
                          </a:solidFill>
                          <a:latin typeface="Calibri"/>
                        </a:rPr>
                        <a:t>DIS</a:t>
                      </a:r>
                      <a:r>
                        <a:rPr lang="de-AT" sz="1200" b="1" i="0" u="none" strike="noStrike" baseline="-25000">
                          <a:solidFill>
                            <a:srgbClr val="000000"/>
                          </a:solidFill>
                          <a:latin typeface="Calibri"/>
                        </a:rPr>
                        <a:t>2006</a:t>
                      </a:r>
                      <a:r>
                        <a:rPr lang="de-AT" sz="1200" b="1" i="0" u="none" strike="noStrike">
                          <a:solidFill>
                            <a:srgbClr val="000000"/>
                          </a:solidFill>
                          <a:latin typeface="Calibri"/>
                        </a:rPr>
                        <a:t>, INT</a:t>
                      </a:r>
                      <a:r>
                        <a:rPr lang="de-AT" sz="1200" b="1" i="0" u="none" strike="noStrike" baseline="-25000">
                          <a:solidFill>
                            <a:srgbClr val="000000"/>
                          </a:solidFill>
                          <a:latin typeface="Calibri"/>
                        </a:rPr>
                        <a:t>2006</a:t>
                      </a:r>
                      <a:endParaRPr lang="de-AT" sz="1200" b="1" i="0" u="none" strike="noStrike">
                        <a:solidFill>
                          <a:srgbClr val="000000"/>
                        </a:solidFill>
                        <a:latin typeface="Calibri"/>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de-AT" sz="1200" b="0" i="0" u="none" strike="noStrike">
                          <a:solidFill>
                            <a:srgbClr val="000000"/>
                          </a:solidFill>
                          <a:latin typeface="Calibri"/>
                        </a:rPr>
                        <a:t>546909</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de-AT" sz="1200" b="0" i="0" u="none" strike="noStrike" dirty="0">
                          <a:solidFill>
                            <a:srgbClr val="000000"/>
                          </a:solidFill>
                          <a:latin typeface="Calibri"/>
                        </a:rPr>
                        <a:t>546943</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r>
            </a:tbl>
          </a:graphicData>
        </a:graphic>
      </p:graphicFrame>
      <p:sp>
        <p:nvSpPr>
          <p:cNvPr id="5" name="CasellaDiTesto 4"/>
          <p:cNvSpPr txBox="1"/>
          <p:nvPr/>
        </p:nvSpPr>
        <p:spPr>
          <a:xfrm>
            <a:off x="5394918" y="3005550"/>
            <a:ext cx="2691763" cy="2492990"/>
          </a:xfrm>
          <a:prstGeom prst="rect">
            <a:avLst/>
          </a:prstGeom>
          <a:noFill/>
        </p:spPr>
        <p:txBody>
          <a:bodyPr wrap="none" rtlCol="0">
            <a:spAutoFit/>
          </a:bodyPr>
          <a:lstStyle/>
          <a:p>
            <a:r>
              <a:rPr lang="it-IT" sz="1200" i="1" dirty="0" smtClean="0">
                <a:latin typeface="Symbol" pitchFamily="18" charset="2"/>
              </a:rPr>
              <a:t>D</a:t>
            </a:r>
            <a:r>
              <a:rPr lang="it-IT" sz="1200" i="1" dirty="0" smtClean="0">
                <a:latin typeface="Calibri" pitchFamily="34" charset="0"/>
              </a:rPr>
              <a:t>LL = 32,000, </a:t>
            </a:r>
            <a:r>
              <a:rPr lang="it-IT" sz="1200" i="1" dirty="0" err="1" smtClean="0">
                <a:latin typeface="Symbol" pitchFamily="18" charset="2"/>
              </a:rPr>
              <a:t>D</a:t>
            </a:r>
            <a:r>
              <a:rPr lang="it-IT" sz="1200" i="1" dirty="0" err="1" smtClean="0">
                <a:latin typeface="Calibri" pitchFamily="34" charset="0"/>
              </a:rPr>
              <a:t>df</a:t>
            </a:r>
            <a:r>
              <a:rPr lang="it-IT" sz="1200" i="1" dirty="0" smtClean="0">
                <a:latin typeface="Calibri" pitchFamily="34" charset="0"/>
              </a:rPr>
              <a:t> = 1 (&gt; 3,841, </a:t>
            </a:r>
            <a:r>
              <a:rPr lang="it-IT" sz="1200" i="1" dirty="0" smtClean="0">
                <a:latin typeface="Symbol" pitchFamily="18" charset="2"/>
              </a:rPr>
              <a:t>a</a:t>
            </a:r>
            <a:r>
              <a:rPr lang="it-IT" sz="1200" i="1" dirty="0" smtClean="0">
                <a:latin typeface="Calibri" pitchFamily="34" charset="0"/>
              </a:rPr>
              <a:t> = 0,05)</a:t>
            </a:r>
          </a:p>
          <a:p>
            <a:endParaRPr lang="it-IT" sz="1200" i="1" dirty="0" smtClean="0">
              <a:latin typeface="Calibri" pitchFamily="34" charset="0"/>
            </a:endParaRPr>
          </a:p>
          <a:p>
            <a:endParaRPr lang="it-IT" sz="1200" i="1" dirty="0" smtClean="0">
              <a:latin typeface="Calibri" pitchFamily="34" charset="0"/>
            </a:endParaRPr>
          </a:p>
          <a:p>
            <a:endParaRPr lang="it-IT" sz="1200" i="1" dirty="0" smtClean="0">
              <a:latin typeface="Calibri" pitchFamily="34" charset="0"/>
            </a:endParaRPr>
          </a:p>
          <a:p>
            <a:r>
              <a:rPr lang="it-IT" sz="1200" i="1" dirty="0" smtClean="0">
                <a:latin typeface="Symbol" pitchFamily="18" charset="2"/>
              </a:rPr>
              <a:t>D</a:t>
            </a:r>
            <a:r>
              <a:rPr lang="it-IT" sz="1200" i="1" dirty="0" smtClean="0">
                <a:latin typeface="Calibri" pitchFamily="34" charset="0"/>
              </a:rPr>
              <a:t>LL = 30,000, </a:t>
            </a:r>
            <a:r>
              <a:rPr lang="it-IT" sz="1200" i="1" dirty="0" err="1" smtClean="0">
                <a:latin typeface="Symbol" pitchFamily="18" charset="2"/>
              </a:rPr>
              <a:t>D</a:t>
            </a:r>
            <a:r>
              <a:rPr lang="it-IT" sz="1200" i="1" dirty="0" err="1" smtClean="0">
                <a:latin typeface="Calibri" pitchFamily="34" charset="0"/>
              </a:rPr>
              <a:t>df</a:t>
            </a:r>
            <a:r>
              <a:rPr lang="it-IT" sz="1200" i="1" dirty="0" smtClean="0">
                <a:latin typeface="Calibri" pitchFamily="34" charset="0"/>
              </a:rPr>
              <a:t> = 1 (&gt; 3,841, </a:t>
            </a:r>
            <a:r>
              <a:rPr lang="it-IT" sz="1200" i="1" dirty="0" smtClean="0">
                <a:latin typeface="Symbol" pitchFamily="18" charset="2"/>
              </a:rPr>
              <a:t>a</a:t>
            </a:r>
            <a:r>
              <a:rPr lang="it-IT" sz="1200" i="1" dirty="0" smtClean="0">
                <a:latin typeface="Calibri" pitchFamily="34" charset="0"/>
              </a:rPr>
              <a:t> = 0,05)</a:t>
            </a:r>
          </a:p>
          <a:p>
            <a:endParaRPr lang="it-IT" sz="1200" i="1" dirty="0" smtClean="0">
              <a:latin typeface="Calibri" pitchFamily="34" charset="0"/>
            </a:endParaRPr>
          </a:p>
          <a:p>
            <a:endParaRPr lang="it-IT" sz="1200" i="1" dirty="0" smtClean="0">
              <a:latin typeface="Calibri" pitchFamily="34" charset="0"/>
            </a:endParaRPr>
          </a:p>
          <a:p>
            <a:endParaRPr lang="it-IT" sz="1200" i="1" dirty="0" smtClean="0">
              <a:latin typeface="Calibri" pitchFamily="34" charset="0"/>
            </a:endParaRPr>
          </a:p>
          <a:p>
            <a:r>
              <a:rPr lang="it-IT" sz="1200" i="1" dirty="0" smtClean="0">
                <a:latin typeface="Symbol" pitchFamily="18" charset="2"/>
              </a:rPr>
              <a:t>D</a:t>
            </a:r>
            <a:r>
              <a:rPr lang="it-IT" sz="1200" i="1" dirty="0" smtClean="0">
                <a:latin typeface="Calibri" pitchFamily="34" charset="0"/>
              </a:rPr>
              <a:t>LL = 2,000, </a:t>
            </a:r>
            <a:r>
              <a:rPr lang="it-IT" sz="1200" i="1" dirty="0" err="1" smtClean="0">
                <a:latin typeface="Symbol" pitchFamily="18" charset="2"/>
              </a:rPr>
              <a:t>D</a:t>
            </a:r>
            <a:r>
              <a:rPr lang="it-IT" sz="1200" i="1" dirty="0" err="1" smtClean="0">
                <a:latin typeface="Calibri" pitchFamily="34" charset="0"/>
              </a:rPr>
              <a:t>df</a:t>
            </a:r>
            <a:r>
              <a:rPr lang="it-IT" sz="1200" i="1" dirty="0" smtClean="0">
                <a:latin typeface="Calibri" pitchFamily="34" charset="0"/>
              </a:rPr>
              <a:t> = 1 (&lt; 3,841, </a:t>
            </a:r>
            <a:r>
              <a:rPr lang="it-IT" sz="1200" i="1" dirty="0" smtClean="0">
                <a:latin typeface="Symbol" pitchFamily="18" charset="2"/>
              </a:rPr>
              <a:t>a</a:t>
            </a:r>
            <a:r>
              <a:rPr lang="it-IT" sz="1200" i="1" dirty="0" smtClean="0">
                <a:latin typeface="Calibri" pitchFamily="34" charset="0"/>
              </a:rPr>
              <a:t> = 0,05)</a:t>
            </a:r>
          </a:p>
          <a:p>
            <a:endParaRPr lang="it-IT" sz="1200" i="1" dirty="0" smtClean="0">
              <a:latin typeface="Calibri" pitchFamily="34" charset="0"/>
            </a:endParaRPr>
          </a:p>
          <a:p>
            <a:endParaRPr lang="it-IT" sz="1200" i="1" dirty="0" smtClean="0">
              <a:latin typeface="Calibri" pitchFamily="34" charset="0"/>
            </a:endParaRPr>
          </a:p>
          <a:p>
            <a:endParaRPr lang="it-IT" sz="1200" i="1" dirty="0" smtClean="0">
              <a:latin typeface="Calibri" pitchFamily="34" charset="0"/>
            </a:endParaRPr>
          </a:p>
          <a:p>
            <a:r>
              <a:rPr lang="it-IT" sz="1200" i="1" dirty="0" smtClean="0">
                <a:latin typeface="Symbol" pitchFamily="18" charset="2"/>
              </a:rPr>
              <a:t>D</a:t>
            </a:r>
            <a:r>
              <a:rPr lang="it-IT" sz="1200" i="1" dirty="0" smtClean="0">
                <a:latin typeface="Calibri" pitchFamily="34" charset="0"/>
              </a:rPr>
              <a:t>LL = 23,826, </a:t>
            </a:r>
            <a:r>
              <a:rPr lang="it-IT" sz="1200" i="1" dirty="0" err="1" smtClean="0">
                <a:latin typeface="Symbol" pitchFamily="18" charset="2"/>
              </a:rPr>
              <a:t>D</a:t>
            </a:r>
            <a:r>
              <a:rPr lang="it-IT" sz="1200" i="1" dirty="0" err="1" smtClean="0">
                <a:latin typeface="Calibri" pitchFamily="34" charset="0"/>
              </a:rPr>
              <a:t>df</a:t>
            </a:r>
            <a:r>
              <a:rPr lang="it-IT" sz="1200" i="1" dirty="0" smtClean="0">
                <a:latin typeface="Calibri" pitchFamily="34" charset="0"/>
              </a:rPr>
              <a:t> = 1 (&gt; 3,841, </a:t>
            </a:r>
            <a:r>
              <a:rPr lang="it-IT" sz="1200" i="1" dirty="0" smtClean="0">
                <a:latin typeface="Symbol" pitchFamily="18" charset="2"/>
              </a:rPr>
              <a:t>a</a:t>
            </a:r>
            <a:r>
              <a:rPr lang="it-IT" sz="1200" i="1" dirty="0" smtClean="0">
                <a:latin typeface="Calibri" pitchFamily="34" charset="0"/>
              </a:rPr>
              <a:t> = 0,05)</a:t>
            </a:r>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err="1" smtClean="0"/>
              <a:t>Conclusions</a:t>
            </a:r>
            <a:endParaRPr lang="de-AT" dirty="0"/>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de-AT" dirty="0" err="1" smtClean="0"/>
              <a:t>Conclusions</a:t>
            </a:r>
            <a:endParaRPr lang="de-AT" dirty="0"/>
          </a:p>
        </p:txBody>
      </p:sp>
      <p:sp>
        <p:nvSpPr>
          <p:cNvPr id="4" name="Inhaltsplatzhalter 3"/>
          <p:cNvSpPr>
            <a:spLocks noGrp="1"/>
          </p:cNvSpPr>
          <p:nvPr>
            <p:ph idx="1"/>
          </p:nvPr>
        </p:nvSpPr>
        <p:spPr>
          <a:xfrm>
            <a:off x="462019" y="1832867"/>
            <a:ext cx="7740594" cy="4387988"/>
          </a:xfrm>
        </p:spPr>
        <p:txBody>
          <a:bodyPr>
            <a:noAutofit/>
          </a:bodyPr>
          <a:lstStyle/>
          <a:p>
            <a:r>
              <a:rPr lang="en-US" dirty="0" smtClean="0"/>
              <a:t>Question 1: The better integrated locations are more attractive subject to competition resulting in higher built environment density. </a:t>
            </a:r>
          </a:p>
          <a:p>
            <a:r>
              <a:rPr lang="en-US" dirty="0" smtClean="0"/>
              <a:t>The more intensively urbanized locations are those better integrated within the street network and these are also closer to the gravity point (negative effect from distance).</a:t>
            </a:r>
          </a:p>
          <a:p>
            <a:r>
              <a:rPr lang="en-US" dirty="0" smtClean="0"/>
              <a:t>This regularity is found in both 1991 and 2006 with an identical effect from distance and slightly decreasing effect from integration.</a:t>
            </a:r>
            <a:endParaRPr lang="en-US" dirty="0"/>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de-AT" dirty="0" err="1" smtClean="0"/>
              <a:t>Conclusions</a:t>
            </a:r>
            <a:endParaRPr lang="de-AT" dirty="0"/>
          </a:p>
        </p:txBody>
      </p:sp>
      <p:sp>
        <p:nvSpPr>
          <p:cNvPr id="4" name="Inhaltsplatzhalter 3"/>
          <p:cNvSpPr>
            <a:spLocks noGrp="1"/>
          </p:cNvSpPr>
          <p:nvPr>
            <p:ph idx="1"/>
          </p:nvPr>
        </p:nvSpPr>
        <p:spPr>
          <a:xfrm>
            <a:off x="462019" y="1832867"/>
            <a:ext cx="7740594" cy="4387988"/>
          </a:xfrm>
        </p:spPr>
        <p:txBody>
          <a:bodyPr>
            <a:noAutofit/>
          </a:bodyPr>
          <a:lstStyle/>
          <a:p>
            <a:r>
              <a:rPr lang="en-US" dirty="0" smtClean="0"/>
              <a:t>Question 2: The transition period documents a process of density gradient restoration driven significantly by relative accessibility.</a:t>
            </a:r>
          </a:p>
          <a:p>
            <a:r>
              <a:rPr lang="en-US" dirty="0" smtClean="0"/>
              <a:t>The locations with improved integration and approaching the flowing center have been significantly more urbanized during the 15 years than those which became less integrated.</a:t>
            </a:r>
          </a:p>
          <a:p>
            <a:r>
              <a:rPr lang="en-US" dirty="0" smtClean="0"/>
              <a:t>The negative effect from distance to gravity point is found significant only in presence of integration explanatory variable. The model attempting to explain it by distance alone has a serious specification problem.</a:t>
            </a:r>
          </a:p>
          <a:p>
            <a:endParaRPr lang="en-US" dirty="0"/>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de-AT" dirty="0" err="1" smtClean="0"/>
              <a:t>Conclusions</a:t>
            </a:r>
            <a:endParaRPr lang="de-AT" dirty="0"/>
          </a:p>
        </p:txBody>
      </p:sp>
      <p:sp>
        <p:nvSpPr>
          <p:cNvPr id="4" name="Inhaltsplatzhalter 3"/>
          <p:cNvSpPr>
            <a:spLocks noGrp="1"/>
          </p:cNvSpPr>
          <p:nvPr>
            <p:ph idx="1"/>
          </p:nvPr>
        </p:nvSpPr>
        <p:spPr>
          <a:xfrm>
            <a:off x="462019" y="1832867"/>
            <a:ext cx="7740594" cy="4387988"/>
          </a:xfrm>
        </p:spPr>
        <p:txBody>
          <a:bodyPr>
            <a:noAutofit/>
          </a:bodyPr>
          <a:lstStyle/>
          <a:p>
            <a:r>
              <a:rPr lang="en-US" dirty="0" smtClean="0"/>
              <a:t>Question 2: The transition period documents a process of density gradient restoration driven significantly by relative accessibility.</a:t>
            </a:r>
          </a:p>
          <a:p>
            <a:r>
              <a:rPr lang="en-US" dirty="0" smtClean="0"/>
              <a:t>Significantly more urbanized during the same period were those locations with lower integration value, closer to the center and less urbanized in 1991.</a:t>
            </a:r>
          </a:p>
          <a:p>
            <a:r>
              <a:rPr lang="en-US" dirty="0" smtClean="0"/>
              <a:t>The negative effects from distance to gravity point, integration and urbanization level in 1991 are found significant in all three cases correctly specified as spatial error models.</a:t>
            </a:r>
          </a:p>
          <a:p>
            <a:endParaRPr lang="en-US" dirty="0"/>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p:txBody>
          <a:bodyPr/>
          <a:lstStyle/>
          <a:p>
            <a:r>
              <a:rPr lang="de-AT" dirty="0" err="1" smtClean="0"/>
              <a:t>Introduction</a:t>
            </a:r>
            <a:endParaRPr lang="de-AT" dirty="0"/>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de-AT" dirty="0" err="1" smtClean="0"/>
              <a:t>Conclusions</a:t>
            </a:r>
            <a:endParaRPr lang="de-AT" dirty="0"/>
          </a:p>
        </p:txBody>
      </p:sp>
      <p:sp>
        <p:nvSpPr>
          <p:cNvPr id="4" name="Inhaltsplatzhalter 3"/>
          <p:cNvSpPr>
            <a:spLocks noGrp="1"/>
          </p:cNvSpPr>
          <p:nvPr>
            <p:ph idx="1"/>
          </p:nvPr>
        </p:nvSpPr>
        <p:spPr>
          <a:xfrm>
            <a:off x="462019" y="1832867"/>
            <a:ext cx="7740594" cy="4387988"/>
          </a:xfrm>
        </p:spPr>
        <p:txBody>
          <a:bodyPr>
            <a:noAutofit/>
          </a:bodyPr>
          <a:lstStyle/>
          <a:p>
            <a:r>
              <a:rPr lang="en-US" dirty="0" smtClean="0"/>
              <a:t>Parameter values identifying spatial effects in both alternative models </a:t>
            </a:r>
            <a:r>
              <a:rPr lang="en-US" b="1" i="1" dirty="0" smtClean="0">
                <a:latin typeface="Symbol" pitchFamily="18" charset="2"/>
              </a:rPr>
              <a:t>r</a:t>
            </a:r>
            <a:r>
              <a:rPr lang="en-US" dirty="0" smtClean="0"/>
              <a:t> and </a:t>
            </a:r>
            <a:r>
              <a:rPr lang="en-US" b="1" i="1" dirty="0" smtClean="0">
                <a:latin typeface="Symbol" pitchFamily="18" charset="2"/>
              </a:rPr>
              <a:t>l</a:t>
            </a:r>
            <a:r>
              <a:rPr lang="en-US" dirty="0" smtClean="0"/>
              <a:t> are positive and significant without any exception.</a:t>
            </a:r>
          </a:p>
          <a:p>
            <a:r>
              <a:rPr lang="en-US" dirty="0" smtClean="0"/>
              <a:t>Locations tend to be more intensively urbanized if they have more urbanized neighborhood in compare to those with less intensively urbanized neighborhood.</a:t>
            </a:r>
          </a:p>
          <a:p>
            <a:r>
              <a:rPr lang="en-US" dirty="0" smtClean="0"/>
              <a:t>The models explaining density by distance alone are driven towards the spatial error alternative. The models explaining density by integration are driven towards theoretically superior spatial lag alternative (except the 4</a:t>
            </a:r>
            <a:r>
              <a:rPr lang="en-US" baseline="30000" dirty="0" smtClean="0"/>
              <a:t>th</a:t>
            </a:r>
            <a:r>
              <a:rPr lang="en-US" dirty="0" smtClean="0"/>
              <a:t> alternative).</a:t>
            </a:r>
            <a:endParaRPr lang="en-US" dirty="0"/>
          </a:p>
        </p:txBody>
      </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platzhalter 3"/>
          <p:cNvSpPr txBox="1">
            <a:spLocks noGrp="1"/>
          </p:cNvSpPr>
          <p:nvPr>
            <p:ph type="body" sz="quarter" idx="10"/>
          </p:nvPr>
        </p:nvSpPr>
        <p:spPr>
          <a:prstGeom prst="rect">
            <a:avLst/>
          </a:prstGeom>
        </p:spPr>
        <p:txBody>
          <a:bodyPr vert="horz" lIns="0" tIns="45720" rIns="0" bIns="45720" rtlCol="0">
            <a:noAutofit/>
          </a:bodyPr>
          <a:lstStyle/>
          <a:p>
            <a:pPr lvl="0">
              <a:buClr>
                <a:schemeClr val="accent3"/>
              </a:buClr>
              <a:defRPr/>
            </a:pPr>
            <a:r>
              <a:rPr lang="de-AT" b="1" dirty="0" smtClean="0"/>
              <a:t>Forschungsinstitut für Raum- </a:t>
            </a:r>
          </a:p>
          <a:p>
            <a:pPr lvl="0">
              <a:buClr>
                <a:schemeClr val="accent3"/>
              </a:buClr>
              <a:defRPr/>
            </a:pPr>
            <a:r>
              <a:rPr lang="de-AT" b="1" dirty="0" smtClean="0"/>
              <a:t>und Immobilienwirtschaft</a:t>
            </a:r>
            <a:endParaRPr kumimoji="0" lang="de-DE" b="1" i="0" u="none" strike="noStrike" kern="1200" cap="none" spc="0" normalizeH="0" baseline="0" noProof="0" dirty="0" smtClean="0">
              <a:ln>
                <a:noFill/>
              </a:ln>
              <a:solidFill>
                <a:schemeClr val="tx1"/>
              </a:solidFill>
              <a:effectLst/>
              <a:uLnTx/>
              <a:uFillTx/>
              <a:latin typeface="+mn-lt"/>
              <a:ea typeface="+mn-ea"/>
              <a:cs typeface="+mn-cs"/>
            </a:endParaRPr>
          </a:p>
          <a:p>
            <a:pPr lvl="0">
              <a:buClr>
                <a:schemeClr val="accent3"/>
              </a:buClr>
              <a:defRPr/>
            </a:pPr>
            <a:r>
              <a:rPr lang="en-US" dirty="0" smtClean="0"/>
              <a:t>Research Institute for Spatial and </a:t>
            </a:r>
          </a:p>
          <a:p>
            <a:pPr lvl="0">
              <a:buClr>
                <a:schemeClr val="accent3"/>
              </a:buClr>
              <a:defRPr/>
            </a:pPr>
            <a:r>
              <a:rPr lang="en-US" dirty="0" smtClean="0"/>
              <a:t>Real Estate Economics</a:t>
            </a:r>
          </a:p>
          <a:p>
            <a:pPr lvl="0">
              <a:buClr>
                <a:schemeClr val="accent3"/>
              </a:buClr>
              <a:defRPr/>
            </a:pPr>
            <a:r>
              <a:rPr lang="de-DE" dirty="0" smtClean="0"/>
              <a:t>Nordbergstraße 15, </a:t>
            </a:r>
            <a:r>
              <a:rPr kumimoji="0" lang="de-DE" b="0" i="0" u="none" strike="noStrike" kern="1200" cap="none" spc="0" normalizeH="0" baseline="0" noProof="0" dirty="0" smtClean="0">
                <a:ln>
                  <a:noFill/>
                </a:ln>
                <a:solidFill>
                  <a:schemeClr val="tx1"/>
                </a:solidFill>
                <a:effectLst/>
                <a:uLnTx/>
                <a:uFillTx/>
                <a:latin typeface="+mn-lt"/>
                <a:ea typeface="+mn-ea"/>
                <a:cs typeface="+mn-cs"/>
              </a:rPr>
              <a:t>1090 Vienna, Austria</a:t>
            </a:r>
          </a:p>
          <a:p>
            <a:pPr marL="0" marR="0" lvl="0" indent="0" algn="l" defTabSz="914400" rtl="0" eaLnBrk="1" fontAlgn="auto" latinLnBrk="0" hangingPunct="1">
              <a:lnSpc>
                <a:spcPct val="100000"/>
              </a:lnSpc>
              <a:spcBef>
                <a:spcPts val="0"/>
              </a:spcBef>
              <a:spcAft>
                <a:spcPts val="0"/>
              </a:spcAft>
              <a:buClr>
                <a:schemeClr val="accent3"/>
              </a:buClr>
              <a:buSzTx/>
              <a:buFont typeface="Wingdings" pitchFamily="2" charset="2"/>
              <a:buNone/>
              <a:tabLst/>
              <a:defRPr/>
            </a:pPr>
            <a:endParaRPr kumimoji="0" lang="de-DE"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accent3"/>
              </a:buClr>
              <a:buSzTx/>
              <a:buFont typeface="Wingdings" pitchFamily="2" charset="2"/>
              <a:buNone/>
              <a:tabLst/>
              <a:defRPr/>
            </a:pPr>
            <a:endParaRPr kumimoji="0" lang="de-DE"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accent3"/>
              </a:buClr>
              <a:buSzTx/>
              <a:buFont typeface="Wingdings" pitchFamily="2" charset="2"/>
              <a:buNone/>
              <a:tabLst/>
              <a:defRPr/>
            </a:pPr>
            <a:endParaRPr kumimoji="0" lang="de-DE"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accent3"/>
              </a:buClr>
              <a:buSzTx/>
              <a:buFont typeface="Wingdings" pitchFamily="2" charset="2"/>
              <a:buNone/>
              <a:tabLst/>
              <a:defRPr/>
            </a:pPr>
            <a:r>
              <a:rPr kumimoji="0" lang="de-DE" b="1" i="0" u="none" strike="noStrike" kern="1200" cap="none" spc="0" normalizeH="0" baseline="0" noProof="0" dirty="0" smtClean="0">
                <a:ln>
                  <a:noFill/>
                </a:ln>
                <a:solidFill>
                  <a:schemeClr val="tx1"/>
                </a:solidFill>
                <a:effectLst/>
                <a:uLnTx/>
                <a:uFillTx/>
                <a:latin typeface="+mn-lt"/>
                <a:ea typeface="+mn-ea"/>
                <a:cs typeface="+mn-cs"/>
              </a:rPr>
              <a:t>MGR. SLAVOMÍR ONDOŠ</a:t>
            </a:r>
          </a:p>
          <a:p>
            <a:pPr marL="0" marR="0" lvl="0" indent="0" algn="l" defTabSz="914400" rtl="0" eaLnBrk="1" fontAlgn="auto" latinLnBrk="0" hangingPunct="1">
              <a:lnSpc>
                <a:spcPct val="100000"/>
              </a:lnSpc>
              <a:spcBef>
                <a:spcPts val="0"/>
              </a:spcBef>
              <a:spcAft>
                <a:spcPts val="0"/>
              </a:spcAft>
              <a:buClr>
                <a:schemeClr val="accent3"/>
              </a:buClr>
              <a:buSzTx/>
              <a:buFont typeface="Wingdings" pitchFamily="2" charset="2"/>
              <a:buNone/>
              <a:tabLst/>
              <a:defRPr/>
            </a:pPr>
            <a:endParaRPr kumimoji="0" lang="de-DE"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accent3"/>
              </a:buClr>
              <a:buSzTx/>
              <a:buFont typeface="Wingdings" pitchFamily="2" charset="2"/>
              <a:buNone/>
              <a:tabLst/>
              <a:defRPr/>
            </a:pPr>
            <a:r>
              <a:rPr kumimoji="0" lang="de-DE" b="0" i="0" u="none" strike="noStrike" kern="1200" cap="none" spc="0" normalizeH="0" baseline="0" noProof="0" dirty="0" smtClean="0">
                <a:ln>
                  <a:noFill/>
                </a:ln>
                <a:solidFill>
                  <a:schemeClr val="tx1"/>
                </a:solidFill>
                <a:effectLst/>
                <a:uLnTx/>
                <a:uFillTx/>
                <a:latin typeface="+mn-lt"/>
                <a:ea typeface="+mn-ea"/>
                <a:cs typeface="+mn-cs"/>
              </a:rPr>
              <a:t>T +43-1-313 36-5764</a:t>
            </a:r>
          </a:p>
          <a:p>
            <a:pPr marL="0" marR="0" lvl="0" indent="0" algn="l" defTabSz="914400" rtl="0" eaLnBrk="1" fontAlgn="auto" latinLnBrk="0" hangingPunct="1">
              <a:lnSpc>
                <a:spcPct val="100000"/>
              </a:lnSpc>
              <a:spcBef>
                <a:spcPts val="0"/>
              </a:spcBef>
              <a:spcAft>
                <a:spcPts val="0"/>
              </a:spcAft>
              <a:buClr>
                <a:schemeClr val="accent3"/>
              </a:buClr>
              <a:buSzTx/>
              <a:buFont typeface="Wingdings" pitchFamily="2" charset="2"/>
              <a:buNone/>
              <a:tabLst/>
              <a:defRPr/>
            </a:pPr>
            <a:r>
              <a:rPr kumimoji="0" lang="de-DE" b="0" i="0" u="none" strike="noStrike" kern="1200" cap="none" spc="0" normalizeH="0" baseline="0" noProof="0" dirty="0" smtClean="0">
                <a:ln>
                  <a:noFill/>
                </a:ln>
                <a:solidFill>
                  <a:schemeClr val="tx1"/>
                </a:solidFill>
                <a:effectLst/>
                <a:uLnTx/>
                <a:uFillTx/>
                <a:latin typeface="+mn-lt"/>
                <a:ea typeface="+mn-ea"/>
                <a:cs typeface="+mn-cs"/>
              </a:rPr>
              <a:t>F +43-1-313 36-705</a:t>
            </a:r>
          </a:p>
          <a:p>
            <a:pPr marL="0" marR="0" lvl="0" indent="0" algn="l" defTabSz="914400" rtl="0" eaLnBrk="1" fontAlgn="auto" latinLnBrk="0" hangingPunct="1">
              <a:lnSpc>
                <a:spcPct val="100000"/>
              </a:lnSpc>
              <a:spcBef>
                <a:spcPts val="0"/>
              </a:spcBef>
              <a:spcAft>
                <a:spcPts val="0"/>
              </a:spcAft>
              <a:buClr>
                <a:schemeClr val="accent3"/>
              </a:buClr>
              <a:buSzTx/>
              <a:buFont typeface="Wingdings" pitchFamily="2" charset="2"/>
              <a:buNone/>
              <a:tabLst/>
              <a:defRPr/>
            </a:pPr>
            <a:r>
              <a:rPr kumimoji="0" lang="de-DE" b="0" i="0" u="none" strike="noStrike" kern="1200" cap="none" spc="0" normalizeH="0" baseline="0" noProof="0" dirty="0" smtClean="0">
                <a:ln>
                  <a:noFill/>
                </a:ln>
                <a:solidFill>
                  <a:schemeClr val="tx1"/>
                </a:solidFill>
                <a:effectLst/>
                <a:uLnTx/>
                <a:uFillTx/>
                <a:latin typeface="+mn-lt"/>
                <a:ea typeface="+mn-ea"/>
                <a:cs typeface="+mn-cs"/>
              </a:rPr>
              <a:t>slavomir.ondos@wu-wien.ac.at</a:t>
            </a:r>
          </a:p>
          <a:p>
            <a:pPr lvl="0">
              <a:buClr>
                <a:schemeClr val="accent3"/>
              </a:buClr>
              <a:defRPr/>
            </a:pPr>
            <a:r>
              <a:rPr lang="de-DE" dirty="0" smtClean="0"/>
              <a:t>www.wu.ac.at/immobilienwirtschaft</a:t>
            </a:r>
            <a:endParaRPr kumimoji="0" lang="de-AT"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de-AT" dirty="0" err="1" smtClean="0"/>
              <a:t>Introduction</a:t>
            </a:r>
            <a:endParaRPr lang="de-AT" dirty="0"/>
          </a:p>
        </p:txBody>
      </p:sp>
      <p:sp>
        <p:nvSpPr>
          <p:cNvPr id="4" name="Inhaltsplatzhalter 3"/>
          <p:cNvSpPr>
            <a:spLocks noGrp="1"/>
          </p:cNvSpPr>
          <p:nvPr>
            <p:ph idx="1"/>
          </p:nvPr>
        </p:nvSpPr>
        <p:spPr>
          <a:xfrm>
            <a:off x="462019" y="1838702"/>
            <a:ext cx="7740594" cy="4387988"/>
          </a:xfrm>
        </p:spPr>
        <p:txBody>
          <a:bodyPr>
            <a:noAutofit/>
          </a:bodyPr>
          <a:lstStyle/>
          <a:p>
            <a:r>
              <a:rPr lang="en-US" dirty="0" smtClean="0"/>
              <a:t>Location of real estate projects is one of the most important decisions made at the beginning of any development process. </a:t>
            </a:r>
          </a:p>
          <a:p>
            <a:r>
              <a:rPr lang="en-US" dirty="0" smtClean="0"/>
              <a:t>Once a property is constructed, it is attached to the place throughout the whole life cycle and it keeps affecting location of other investments in the neighborhood.</a:t>
            </a:r>
          </a:p>
          <a:p>
            <a:r>
              <a:rPr lang="en-US" dirty="0" smtClean="0"/>
              <a:t>Relative accessibility of the components integrated in the urban structures may explain how potential spatial interactions between them shape the urban pattern.</a:t>
            </a:r>
            <a:endParaRPr lang="en-US" dirty="0"/>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de-AT" dirty="0" err="1" smtClean="0"/>
              <a:t>Introduction</a:t>
            </a:r>
            <a:endParaRPr lang="de-AT" dirty="0"/>
          </a:p>
        </p:txBody>
      </p:sp>
      <p:sp>
        <p:nvSpPr>
          <p:cNvPr id="4" name="Inhaltsplatzhalter 3"/>
          <p:cNvSpPr>
            <a:spLocks noGrp="1"/>
          </p:cNvSpPr>
          <p:nvPr>
            <p:ph idx="1"/>
          </p:nvPr>
        </p:nvSpPr>
        <p:spPr>
          <a:xfrm>
            <a:off x="462019" y="1838702"/>
            <a:ext cx="7740594" cy="4387988"/>
          </a:xfrm>
        </p:spPr>
        <p:txBody>
          <a:bodyPr>
            <a:noAutofit/>
          </a:bodyPr>
          <a:lstStyle/>
          <a:p>
            <a:r>
              <a:rPr lang="en-US" dirty="0" smtClean="0"/>
              <a:t>The standard urban model is </a:t>
            </a:r>
            <a:r>
              <a:rPr lang="en-US" dirty="0" err="1" smtClean="0"/>
              <a:t>monocentric</a:t>
            </a:r>
            <a:r>
              <a:rPr lang="en-US" dirty="0" smtClean="0"/>
              <a:t>.</a:t>
            </a:r>
          </a:p>
          <a:p>
            <a:r>
              <a:rPr lang="en-US" dirty="0" smtClean="0"/>
              <a:t>The principal variable causing variations in constant-quality house prices within a metropolitan area is land price. A typical land rental equation therefore includes distance from the center, agricultural land rental, a conversion parameter that depends on transport cost per distance and community income. </a:t>
            </a:r>
          </a:p>
          <a:p>
            <a:r>
              <a:rPr lang="en-US" dirty="0" smtClean="0"/>
              <a:t>Firms and households are willing to bid more for land that is closer to the center because transport costs will be lower.</a:t>
            </a:r>
            <a:endParaRPr lang="en-US" dirty="0"/>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de-AT" dirty="0" err="1" smtClean="0"/>
              <a:t>Introduction</a:t>
            </a:r>
            <a:endParaRPr lang="de-AT" dirty="0"/>
          </a:p>
        </p:txBody>
      </p:sp>
      <p:sp>
        <p:nvSpPr>
          <p:cNvPr id="4" name="Inhaltsplatzhalter 3"/>
          <p:cNvSpPr>
            <a:spLocks noGrp="1"/>
          </p:cNvSpPr>
          <p:nvPr>
            <p:ph idx="1"/>
          </p:nvPr>
        </p:nvSpPr>
        <p:spPr>
          <a:xfrm>
            <a:off x="462019" y="1838702"/>
            <a:ext cx="7740594" cy="4387988"/>
          </a:xfrm>
        </p:spPr>
        <p:txBody>
          <a:bodyPr>
            <a:noAutofit/>
          </a:bodyPr>
          <a:lstStyle/>
          <a:p>
            <a:r>
              <a:rPr lang="en-US" dirty="0" smtClean="0"/>
              <a:t>The controversies between the </a:t>
            </a:r>
            <a:r>
              <a:rPr lang="en-US" dirty="0" err="1" smtClean="0"/>
              <a:t>monocentric</a:t>
            </a:r>
            <a:r>
              <a:rPr lang="en-US" dirty="0" smtClean="0"/>
              <a:t> and the polycentric nature of cities and their implications for estimation are discussed in the literature. </a:t>
            </a:r>
          </a:p>
          <a:p>
            <a:r>
              <a:rPr lang="en-US" dirty="0" err="1" smtClean="0"/>
              <a:t>Dubin</a:t>
            </a:r>
            <a:r>
              <a:rPr lang="en-US" dirty="0" smtClean="0"/>
              <a:t> (1992), for instance, states that non-CBD peaks in the rent gradient cause traditional means of capturing accessibility effects to give inconclusive results. </a:t>
            </a:r>
          </a:p>
          <a:p>
            <a:r>
              <a:rPr lang="en-US" dirty="0" smtClean="0"/>
              <a:t>These findings direct towards a more flexible means of capturing neighborhood and accessibility effects, which allow for multiple peaks in the rent surface.</a:t>
            </a:r>
            <a:endParaRPr lang="en-US" dirty="0"/>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de-AT" dirty="0" err="1" smtClean="0"/>
              <a:t>Introduction</a:t>
            </a:r>
            <a:endParaRPr lang="de-AT" dirty="0"/>
          </a:p>
        </p:txBody>
      </p:sp>
      <p:sp>
        <p:nvSpPr>
          <p:cNvPr id="4" name="Inhaltsplatzhalter 3"/>
          <p:cNvSpPr>
            <a:spLocks noGrp="1"/>
          </p:cNvSpPr>
          <p:nvPr>
            <p:ph idx="1"/>
          </p:nvPr>
        </p:nvSpPr>
        <p:spPr>
          <a:xfrm>
            <a:off x="462019" y="1838702"/>
            <a:ext cx="7740594" cy="4387988"/>
          </a:xfrm>
        </p:spPr>
        <p:txBody>
          <a:bodyPr>
            <a:noAutofit/>
          </a:bodyPr>
          <a:lstStyle/>
          <a:p>
            <a:r>
              <a:rPr lang="en-US" dirty="0" smtClean="0"/>
              <a:t>Spatial interaction models are mathematical formulations used to analyze and forecast spatial interaction patterns. </a:t>
            </a:r>
          </a:p>
          <a:p>
            <a:r>
              <a:rPr lang="en-US" dirty="0" smtClean="0"/>
              <a:t>They are concerned not about the absolute but the relative location.</a:t>
            </a:r>
          </a:p>
          <a:p>
            <a:r>
              <a:rPr lang="en-US" dirty="0" smtClean="0"/>
              <a:t>In the local level, locations are different in a multitude of ways (access to shopping, job opportunities, museums and theatres, rural life-styles, wilderness opportunities, etc). The spatial interaction models measure explicitly such relative location concepts.</a:t>
            </a:r>
            <a:endParaRPr lang="en-US" dirty="0"/>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de-AT" dirty="0" err="1" smtClean="0"/>
              <a:t>Introduction</a:t>
            </a:r>
            <a:endParaRPr lang="de-AT" dirty="0"/>
          </a:p>
        </p:txBody>
      </p:sp>
      <p:sp>
        <p:nvSpPr>
          <p:cNvPr id="4" name="Inhaltsplatzhalter 3"/>
          <p:cNvSpPr>
            <a:spLocks noGrp="1"/>
          </p:cNvSpPr>
          <p:nvPr>
            <p:ph idx="1"/>
          </p:nvPr>
        </p:nvSpPr>
        <p:spPr>
          <a:xfrm>
            <a:off x="462019" y="1838702"/>
            <a:ext cx="7740594" cy="4387988"/>
          </a:xfrm>
        </p:spPr>
        <p:txBody>
          <a:bodyPr>
            <a:noAutofit/>
          </a:bodyPr>
          <a:lstStyle/>
          <a:p>
            <a:r>
              <a:rPr lang="en-US" dirty="0" smtClean="0"/>
              <a:t>Space syntax is a collection of topological relative location, accessibility and spatial integration measures (discarding metrics).</a:t>
            </a:r>
          </a:p>
          <a:p>
            <a:r>
              <a:rPr lang="en-US" dirty="0" smtClean="0"/>
              <a:t>First applications have studied the correlation between integration and distribution of pedestrian movements constructed to help architects simulate the likely social effects of their design (Hillier et al. 1983, Hillier and Hanson 1984, Hillier 1988 and 1996).</a:t>
            </a:r>
          </a:p>
          <a:p>
            <a:r>
              <a:rPr lang="en-US" dirty="0" smtClean="0"/>
              <a:t>Subsequently it was used in urban studies and regional science (Brown 1999, Kim and </a:t>
            </a:r>
            <a:r>
              <a:rPr lang="en-US" dirty="0" err="1" smtClean="0"/>
              <a:t>Sohn</a:t>
            </a:r>
            <a:r>
              <a:rPr lang="en-US" dirty="0" smtClean="0"/>
              <a:t> 2002, </a:t>
            </a:r>
            <a:r>
              <a:rPr lang="en-US" dirty="0" err="1" smtClean="0"/>
              <a:t>Enström</a:t>
            </a:r>
            <a:r>
              <a:rPr lang="en-US" dirty="0" smtClean="0"/>
              <a:t> and </a:t>
            </a:r>
            <a:r>
              <a:rPr lang="en-US" dirty="0" err="1" smtClean="0"/>
              <a:t>Netzell</a:t>
            </a:r>
            <a:r>
              <a:rPr lang="en-US" dirty="0" smtClean="0"/>
              <a:t> 2008).</a:t>
            </a:r>
            <a:endParaRPr lang="en-US" dirty="0"/>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de-AT" dirty="0" err="1" smtClean="0"/>
              <a:t>Introduction</a:t>
            </a:r>
            <a:endParaRPr lang="de-AT" dirty="0"/>
          </a:p>
        </p:txBody>
      </p:sp>
      <p:sp>
        <p:nvSpPr>
          <p:cNvPr id="4" name="Inhaltsplatzhalter 3"/>
          <p:cNvSpPr>
            <a:spLocks noGrp="1"/>
          </p:cNvSpPr>
          <p:nvPr>
            <p:ph idx="1"/>
          </p:nvPr>
        </p:nvSpPr>
        <p:spPr>
          <a:xfrm>
            <a:off x="462019" y="1838702"/>
            <a:ext cx="7740594" cy="4387988"/>
          </a:xfrm>
        </p:spPr>
        <p:txBody>
          <a:bodyPr>
            <a:noAutofit/>
          </a:bodyPr>
          <a:lstStyle/>
          <a:p>
            <a:r>
              <a:rPr lang="en-US" dirty="0" smtClean="0"/>
              <a:t>We examine the relationship between relative accessibility and built environment density in Bratislava, Slovak Republic, with its emerging post-socialist real estate market between the years 1991 and 2006.</a:t>
            </a:r>
          </a:p>
          <a:p>
            <a:r>
              <a:rPr lang="en-US" dirty="0" smtClean="0"/>
              <a:t>Question 1: The better integrated locations are more attractive subject to competition resulting in a higher built environment density. </a:t>
            </a:r>
          </a:p>
          <a:p>
            <a:r>
              <a:rPr lang="en-US" dirty="0" smtClean="0"/>
              <a:t>Question 2: The transition period documents a process of density gradient restoration driven significantly by the relative accessibility.</a:t>
            </a:r>
            <a:endParaRPr lang="en-US" dirty="0"/>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wu_pras.vorlage_neu_inkl._basisformen">
  <a:themeElements>
    <a:clrScheme name="WU Wien neu2">
      <a:dk1>
        <a:srgbClr val="000000"/>
      </a:dk1>
      <a:lt1>
        <a:sysClr val="window" lastClr="FFFFFF"/>
      </a:lt1>
      <a:dk2>
        <a:srgbClr val="002E60"/>
      </a:dk2>
      <a:lt2>
        <a:srgbClr val="E5F5FA"/>
      </a:lt2>
      <a:accent1>
        <a:srgbClr val="0096D3"/>
      </a:accent1>
      <a:accent2>
        <a:srgbClr val="002E60"/>
      </a:accent2>
      <a:accent3>
        <a:srgbClr val="532481"/>
      </a:accent3>
      <a:accent4>
        <a:srgbClr val="457AA0"/>
      </a:accent4>
      <a:accent5>
        <a:srgbClr val="A991C0"/>
      </a:accent5>
      <a:accent6>
        <a:srgbClr val="7FCAE9"/>
      </a:accent6>
      <a:hlink>
        <a:srgbClr val="406288"/>
      </a:hlink>
      <a:folHlink>
        <a:srgbClr val="008FAA"/>
      </a:folHlink>
    </a:clrScheme>
    <a:fontScheme name="Ganymed">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wu_pras.vorlage_neu_inkl._basisformen</Template>
  <TotalTime>0</TotalTime>
  <Words>2044</Words>
  <Application>Microsoft Office PowerPoint</Application>
  <PresentationFormat>Presentazione su schermo (4:3)</PresentationFormat>
  <Paragraphs>737</Paragraphs>
  <Slides>31</Slides>
  <Notes>25</Notes>
  <HiddenSlides>0</HiddenSlides>
  <MMClips>0</MMClips>
  <ScaleCrop>false</ScaleCrop>
  <HeadingPairs>
    <vt:vector size="4" baseType="variant">
      <vt:variant>
        <vt:lpstr>Tema</vt:lpstr>
      </vt:variant>
      <vt:variant>
        <vt:i4>1</vt:i4>
      </vt:variant>
      <vt:variant>
        <vt:lpstr>Titoli diapositive</vt:lpstr>
      </vt:variant>
      <vt:variant>
        <vt:i4>31</vt:i4>
      </vt:variant>
    </vt:vector>
  </HeadingPairs>
  <TitlesOfParts>
    <vt:vector size="32" baseType="lpstr">
      <vt:lpstr>wu_pras.vorlage_neu_inkl._basisformen</vt:lpstr>
      <vt:lpstr>The role of relative accessibility in urban built environment</vt:lpstr>
      <vt:lpstr>Overview</vt:lpstr>
      <vt:lpstr>Introduction</vt:lpstr>
      <vt:lpstr>Introduction</vt:lpstr>
      <vt:lpstr>Introduction</vt:lpstr>
      <vt:lpstr>Introduction</vt:lpstr>
      <vt:lpstr>Introduction</vt:lpstr>
      <vt:lpstr>Introduction</vt:lpstr>
      <vt:lpstr>Introduction</vt:lpstr>
      <vt:lpstr>Central Bratislava, 1991 in vector</vt:lpstr>
      <vt:lpstr>Central Bratislava, 1991 in 100 m raster</vt:lpstr>
      <vt:lpstr>Central Bratislava, 2006 in 100 m raster</vt:lpstr>
      <vt:lpstr>Methods and data</vt:lpstr>
      <vt:lpstr>Methods</vt:lpstr>
      <vt:lpstr>Methods</vt:lpstr>
      <vt:lpstr>Methods</vt:lpstr>
      <vt:lpstr>Central Bratislava, 2006 street network integration</vt:lpstr>
      <vt:lpstr>Central Bratislava, 2006 street network integration</vt:lpstr>
      <vt:lpstr>Methods</vt:lpstr>
      <vt:lpstr>Results</vt:lpstr>
      <vt:lpstr>Results D1991</vt:lpstr>
      <vt:lpstr>Results D2006</vt:lpstr>
      <vt:lpstr>Results DD1991-2006</vt:lpstr>
      <vt:lpstr>Results DD1991-2006 (alternative)</vt:lpstr>
      <vt:lpstr>Model selection</vt:lpstr>
      <vt:lpstr>Conclusions</vt:lpstr>
      <vt:lpstr>Conclusions</vt:lpstr>
      <vt:lpstr>Conclusions</vt:lpstr>
      <vt:lpstr>Conclusions</vt:lpstr>
      <vt:lpstr>Conclusions</vt:lpstr>
      <vt:lpstr>Diapositiva 31</vt:lpstr>
    </vt:vector>
  </TitlesOfParts>
  <Company>WU-Wien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sondos</dc:creator>
  <cp:lastModifiedBy>User Default</cp:lastModifiedBy>
  <cp:revision>242</cp:revision>
  <dcterms:created xsi:type="dcterms:W3CDTF">2009-06-19T08:24:02Z</dcterms:created>
  <dcterms:modified xsi:type="dcterms:W3CDTF">2010-06-26T08:55:16Z</dcterms:modified>
</cp:coreProperties>
</file>