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59" r:id="rId3"/>
    <p:sldId id="466" r:id="rId4"/>
    <p:sldId id="468" r:id="rId5"/>
    <p:sldId id="467" r:id="rId6"/>
    <p:sldId id="460" r:id="rId7"/>
    <p:sldId id="464" r:id="rId8"/>
    <p:sldId id="461" r:id="rId9"/>
    <p:sldId id="462" r:id="rId10"/>
    <p:sldId id="4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FF00"/>
    <a:srgbClr val="F1F5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 autoAdjust="0"/>
  </p:normalViewPr>
  <p:slideViewPr>
    <p:cSldViewPr>
      <p:cViewPr>
        <p:scale>
          <a:sx n="60" d="100"/>
          <a:sy n="60" d="100"/>
        </p:scale>
        <p:origin x="-79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957D56AC-0F8E-4322-AC2C-33D1AED79E9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7D56AC-0F8E-4322-AC2C-33D1AED79E91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gray">
          <a:xfrm>
            <a:off x="0" y="0"/>
            <a:ext cx="767715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72" y="0"/>
              </a:cxn>
              <a:cxn ang="0">
                <a:pos x="2832" y="4320"/>
              </a:cxn>
              <a:cxn ang="0">
                <a:pos x="0" y="4320"/>
              </a:cxn>
              <a:cxn ang="0">
                <a:pos x="0" y="0"/>
              </a:cxn>
            </a:cxnLst>
            <a:rect l="0" t="0" r="r" b="b"/>
            <a:pathLst>
              <a:path w="4272" h="4320">
                <a:moveTo>
                  <a:pt x="0" y="0"/>
                </a:moveTo>
                <a:lnTo>
                  <a:pt x="4272" y="0"/>
                </a:lnTo>
                <a:lnTo>
                  <a:pt x="2832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19216"/>
                  <a:invGamma/>
                </a:schemeClr>
              </a:gs>
              <a:gs pos="100000">
                <a:schemeClr val="folHlink">
                  <a:alpha val="23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gray">
          <a:xfrm>
            <a:off x="0" y="762000"/>
            <a:ext cx="9144000" cy="2386013"/>
          </a:xfrm>
          <a:prstGeom prst="rect">
            <a:avLst/>
          </a:prstGeom>
          <a:solidFill>
            <a:schemeClr val="hlink">
              <a:alpha val="96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rgbClr val="969696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7" name="Freeform 20" descr="gbc_1"/>
          <p:cNvSpPr>
            <a:spLocks/>
          </p:cNvSpPr>
          <p:nvPr/>
        </p:nvSpPr>
        <p:spPr bwMode="gray">
          <a:xfrm>
            <a:off x="0" y="914400"/>
            <a:ext cx="7326313" cy="2233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15" y="0"/>
              </a:cxn>
              <a:cxn ang="0">
                <a:pos x="4092" y="1386"/>
              </a:cxn>
              <a:cxn ang="0">
                <a:pos x="0" y="1407"/>
              </a:cxn>
              <a:cxn ang="0">
                <a:pos x="0" y="0"/>
              </a:cxn>
            </a:cxnLst>
            <a:rect l="0" t="0" r="r" b="b"/>
            <a:pathLst>
              <a:path w="4615" h="1407">
                <a:moveTo>
                  <a:pt x="0" y="0"/>
                </a:moveTo>
                <a:lnTo>
                  <a:pt x="4615" y="0"/>
                </a:lnTo>
                <a:lnTo>
                  <a:pt x="4092" y="1386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gray">
          <a:xfrm>
            <a:off x="0" y="3124200"/>
            <a:ext cx="9144000" cy="762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239000" cy="609600"/>
          </a:xfrm>
        </p:spPr>
        <p:txBody>
          <a:bodyPr/>
          <a:lstStyle>
            <a:lvl1pPr>
              <a:defRPr sz="4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5334000" y="6038850"/>
            <a:ext cx="3581400" cy="304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56375"/>
            <a:ext cx="2133600" cy="134938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38500" y="6578600"/>
            <a:ext cx="2895600" cy="171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8200" y="6588125"/>
            <a:ext cx="457200" cy="168275"/>
          </a:xfrm>
        </p:spPr>
        <p:txBody>
          <a:bodyPr/>
          <a:lstStyle>
            <a:lvl1pPr algn="r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4F8CA68-0E60-49B3-B1CF-619CB2FEA03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F6D4E-4AD2-4C93-9F50-13D12F872EE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86550" y="412750"/>
            <a:ext cx="2076450" cy="59118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412750"/>
            <a:ext cx="6076950" cy="59118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BD61-5349-4BC4-A43E-22ECA896DC4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2482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44C0F-73E4-4287-AC78-352B4132AB21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2082-712C-481F-99C7-C83B00CFB2E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DAF11-958A-4D6D-A1D6-D17D916EB70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9229-30C0-4D35-9D73-3C8BDF722A4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47078-45F6-48AE-998A-D1016E04A4B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0E121-2C22-47E5-AF77-DAB23AF4989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2B5A-3F4F-43CD-B35A-D151795E668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C081-97DA-42E8-9632-FE5F568DD4E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6477000"/>
            <a:ext cx="9144000" cy="381000"/>
          </a:xfrm>
          <a:prstGeom prst="rect">
            <a:avLst/>
          </a:prstGeom>
          <a:solidFill>
            <a:srgbClr val="969696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044" name="Freeform 20" descr="gbc_3"/>
          <p:cNvSpPr>
            <a:spLocks/>
          </p:cNvSpPr>
          <p:nvPr/>
        </p:nvSpPr>
        <p:spPr bwMode="gray">
          <a:xfrm>
            <a:off x="0" y="0"/>
            <a:ext cx="8915400" cy="1014413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5465" y="563"/>
              </a:cxn>
              <a:cxn ang="0">
                <a:pos x="5616" y="0"/>
              </a:cxn>
              <a:cxn ang="0">
                <a:pos x="0" y="0"/>
              </a:cxn>
              <a:cxn ang="0">
                <a:pos x="0" y="576"/>
              </a:cxn>
            </a:cxnLst>
            <a:rect l="0" t="0" r="r" b="b"/>
            <a:pathLst>
              <a:path w="5616" h="576">
                <a:moveTo>
                  <a:pt x="0" y="576"/>
                </a:moveTo>
                <a:lnTo>
                  <a:pt x="5465" y="563"/>
                </a:lnTo>
                <a:lnTo>
                  <a:pt x="5616" y="0"/>
                </a:lnTo>
                <a:lnTo>
                  <a:pt x="0" y="0"/>
                </a:lnTo>
                <a:lnTo>
                  <a:pt x="0" y="576"/>
                </a:lnTo>
                <a:close/>
              </a:path>
            </a:pathLst>
          </a:custGeom>
          <a:blipFill dpi="0" rotWithShape="1">
            <a:blip r:embed="rId1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1043" name="Freeform 19"/>
          <p:cNvSpPr>
            <a:spLocks/>
          </p:cNvSpPr>
          <p:nvPr/>
        </p:nvSpPr>
        <p:spPr bwMode="gray">
          <a:xfrm>
            <a:off x="0" y="0"/>
            <a:ext cx="8924925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22" y="0"/>
              </a:cxn>
              <a:cxn ang="0">
                <a:pos x="4457" y="4313"/>
              </a:cxn>
              <a:cxn ang="0">
                <a:pos x="0" y="4320"/>
              </a:cxn>
              <a:cxn ang="0">
                <a:pos x="0" y="0"/>
              </a:cxn>
            </a:cxnLst>
            <a:rect l="0" t="0" r="r" b="b"/>
            <a:pathLst>
              <a:path w="5622" h="4320">
                <a:moveTo>
                  <a:pt x="0" y="0"/>
                </a:moveTo>
                <a:lnTo>
                  <a:pt x="5622" y="0"/>
                </a:lnTo>
                <a:lnTo>
                  <a:pt x="4457" y="4313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1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403225"/>
            <a:ext cx="9144000" cy="609600"/>
          </a:xfrm>
          <a:prstGeom prst="rect">
            <a:avLst/>
          </a:prstGeom>
          <a:solidFill>
            <a:srgbClr val="173D89">
              <a:alpha val="7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0663"/>
            <a:ext cx="21336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553200"/>
            <a:ext cx="12192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5BB6330E-0AC9-4DA9-882A-6E70E67510B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42" name="Freeform 18"/>
          <p:cNvSpPr>
            <a:spLocks/>
          </p:cNvSpPr>
          <p:nvPr/>
        </p:nvSpPr>
        <p:spPr bwMode="gray">
          <a:xfrm>
            <a:off x="8664575" y="403225"/>
            <a:ext cx="477838" cy="6096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384"/>
              </a:cxn>
              <a:cxn ang="0">
                <a:pos x="288" y="384"/>
              </a:cxn>
              <a:cxn ang="0">
                <a:pos x="288" y="0"/>
              </a:cxn>
              <a:cxn ang="0">
                <a:pos x="96" y="0"/>
              </a:cxn>
            </a:cxnLst>
            <a:rect l="0" t="0" r="r" b="b"/>
            <a:pathLst>
              <a:path w="288" h="384">
                <a:moveTo>
                  <a:pt x="96" y="0"/>
                </a:moveTo>
                <a:lnTo>
                  <a:pt x="0" y="384"/>
                </a:lnTo>
                <a:lnTo>
                  <a:pt x="288" y="384"/>
                </a:lnTo>
                <a:lnTo>
                  <a:pt x="288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ea typeface="굴림" pitchFamily="50" charset="-127"/>
            </a:endParaRP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1275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543800" y="64897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altLang="ko-KR" b="1">
              <a:solidFill>
                <a:schemeClr val="tx2"/>
              </a:solidFill>
              <a:latin typeface="Verdana" pitchFamily="34" charset="0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D0922F-9EEB-4B4B-8EBB-A15B163D60FA}" type="slidenum">
              <a:rPr lang="ko-KR" altLang="en-US" smtClean="0">
                <a:latin typeface="Arial" charset="0"/>
              </a:rPr>
              <a:pPr/>
              <a:t>1</a:t>
            </a:fld>
            <a:endParaRPr lang="en-US" altLang="ko-KR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3286124"/>
            <a:ext cx="7239000" cy="668337"/>
          </a:xfrm>
        </p:spPr>
        <p:txBody>
          <a:bodyPr/>
          <a:lstStyle/>
          <a:p>
            <a:r>
              <a:rPr lang="en-US" sz="2800" b="1" dirty="0" smtClean="0"/>
              <a:t>A Study of the House Price Dynamics with Bubble: Evidence of U.S. Housing Markets</a:t>
            </a:r>
            <a:endParaRPr lang="ko-KR" altLang="en-US" sz="28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ko-KR" sz="1400" smtClean="0">
              <a:ea typeface="굴림" pitchFamily="50" charset="-127"/>
            </a:endParaRPr>
          </a:p>
        </p:txBody>
      </p:sp>
      <p:pic>
        <p:nvPicPr>
          <p:cNvPr id="3077" name="Picture 4" descr="SIGNAL_LIGH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981075"/>
            <a:ext cx="10080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68538" y="4292600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b="1" dirty="0">
              <a:solidFill>
                <a:schemeClr val="tx2"/>
              </a:solidFill>
              <a:ea typeface="굴림" pitchFamily="50" charset="-127"/>
            </a:endParaRPr>
          </a:p>
          <a:p>
            <a:r>
              <a:rPr lang="en-US" altLang="ko-KR" b="1" dirty="0">
                <a:solidFill>
                  <a:schemeClr val="tx2"/>
                </a:solidFill>
                <a:ea typeface="굴림" pitchFamily="50" charset="-127"/>
              </a:rPr>
              <a:t>            </a:t>
            </a:r>
            <a:endParaRPr lang="en-US" altLang="ko-KR" b="1" dirty="0" smtClean="0">
              <a:solidFill>
                <a:schemeClr val="tx2"/>
              </a:solidFill>
              <a:ea typeface="굴림" pitchFamily="50" charset="-127"/>
            </a:endParaRPr>
          </a:p>
          <a:p>
            <a:r>
              <a:rPr lang="en-US" altLang="ko-KR" b="1" dirty="0" smtClean="0">
                <a:solidFill>
                  <a:schemeClr val="tx2"/>
                </a:solidFill>
                <a:ea typeface="굴림" pitchFamily="50" charset="-127"/>
              </a:rPr>
              <a:t>             Park, </a:t>
            </a:r>
            <a:r>
              <a:rPr lang="en-US" altLang="ko-KR" b="1" dirty="0" err="1" smtClean="0">
                <a:solidFill>
                  <a:schemeClr val="tx2"/>
                </a:solidFill>
                <a:ea typeface="굴림" pitchFamily="50" charset="-127"/>
              </a:rPr>
              <a:t>Sae</a:t>
            </a:r>
            <a:r>
              <a:rPr lang="en-US" altLang="ko-KR" b="1" dirty="0" smtClean="0">
                <a:solidFill>
                  <a:schemeClr val="tx2"/>
                </a:solidFill>
                <a:ea typeface="굴림" pitchFamily="50" charset="-127"/>
              </a:rPr>
              <a:t> </a:t>
            </a:r>
            <a:r>
              <a:rPr lang="en-US" altLang="ko-KR" b="1" dirty="0" err="1" smtClean="0">
                <a:solidFill>
                  <a:schemeClr val="tx2"/>
                </a:solidFill>
                <a:ea typeface="굴림" pitchFamily="50" charset="-127"/>
              </a:rPr>
              <a:t>Woon</a:t>
            </a:r>
            <a:r>
              <a:rPr lang="en-US" altLang="ko-KR" b="1" dirty="0" smtClean="0">
                <a:solidFill>
                  <a:schemeClr val="tx2"/>
                </a:solidFill>
                <a:ea typeface="굴림" pitchFamily="50" charset="-127"/>
              </a:rPr>
              <a:t> </a:t>
            </a:r>
          </a:p>
          <a:p>
            <a:r>
              <a:rPr lang="en-US" altLang="ko-KR" b="1" dirty="0">
                <a:solidFill>
                  <a:schemeClr val="tx2"/>
                </a:solidFill>
                <a:ea typeface="굴림" pitchFamily="50" charset="-127"/>
              </a:rPr>
              <a:t> </a:t>
            </a:r>
            <a:r>
              <a:rPr lang="en-US" altLang="ko-KR" b="1" dirty="0" smtClean="0">
                <a:solidFill>
                  <a:schemeClr val="tx2"/>
                </a:solidFill>
                <a:ea typeface="굴림" pitchFamily="50" charset="-127"/>
              </a:rPr>
              <a:t>   </a:t>
            </a:r>
            <a:r>
              <a:rPr lang="en-US" altLang="ko-KR" b="1" dirty="0" err="1" smtClean="0">
                <a:solidFill>
                  <a:schemeClr val="tx2"/>
                </a:solidFill>
                <a:ea typeface="굴림" pitchFamily="50" charset="-127"/>
              </a:rPr>
              <a:t>Changwon</a:t>
            </a:r>
            <a:r>
              <a:rPr lang="en-US" altLang="ko-KR" b="1" dirty="0" smtClean="0">
                <a:solidFill>
                  <a:schemeClr val="tx2"/>
                </a:solidFill>
                <a:ea typeface="굴림" pitchFamily="50" charset="-127"/>
              </a:rPr>
              <a:t> National University                        </a:t>
            </a:r>
            <a:endParaRPr lang="en-US" altLang="ko-KR" b="1" dirty="0">
              <a:solidFill>
                <a:schemeClr val="tx2"/>
              </a:solidFill>
              <a:ea typeface="굴림" pitchFamily="50" charset="-127"/>
            </a:endParaRPr>
          </a:p>
        </p:txBody>
      </p:sp>
      <p:pic>
        <p:nvPicPr>
          <p:cNvPr id="3079" name="Picture 7" descr="A_TURTL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4076700"/>
            <a:ext cx="12954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Findings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1. States with a larger bubble experience a larger subsequent  price downfall. </a:t>
            </a:r>
          </a:p>
          <a:p>
            <a:pPr>
              <a:buNone/>
            </a:pPr>
            <a:r>
              <a:rPr lang="en-US" altLang="ko-KR" sz="2400" smtClean="0"/>
              <a:t>   : </a:t>
            </a:r>
            <a:r>
              <a:rPr lang="en-US" altLang="ko-KR" sz="2400" dirty="0" smtClean="0"/>
              <a:t>Arizona, California, Florida, Nevada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2. House price bubble is quite widespread, but  confined to 3-4 geographically adjacent regions.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3.Excessive liquidity by subprime mortgages  &amp; speculative activity by the variation of house prices cause the bubble formation and subsequent burst.  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10</a:t>
            </a:fld>
            <a:endParaRPr lang="en-US" altLang="ko-K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Research Motives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sz="2800" dirty="0" smtClean="0"/>
              <a:t>1.US housing market has been subject  to two long and sustained cycles of boom and bust in recent years: first boom in the 1980’s and the subsequent crash in the early part of 1990 and the second boom from the mid-1990’s to about 2006 and the corresponding crash still under progress.</a:t>
            </a:r>
            <a:endParaRPr lang="en-US" altLang="ko-KR" sz="2800" dirty="0" smtClean="0"/>
          </a:p>
          <a:p>
            <a:pPr>
              <a:buNone/>
            </a:pPr>
            <a:endParaRPr lang="ko-KR" altLang="en-US" sz="28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2. </a:t>
            </a:r>
            <a:r>
              <a:rPr lang="en-US" altLang="ko-KR" dirty="0" smtClean="0"/>
              <a:t>First, since the housing markets in the US are already overheated by the end of 2003, we assume that the subsequent rapid price escalation represents the bubble. Therefore, we measure the </a:t>
            </a:r>
            <a:r>
              <a:rPr lang="en-US" altLang="ko-KR" dirty="0" smtClean="0"/>
              <a:t>bubble using  percentage changes in median house prices </a:t>
            </a:r>
            <a:r>
              <a:rPr lang="en-US" altLang="ko-KR" dirty="0" smtClean="0"/>
              <a:t>for the 2004:1 to 2006:2 period.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 Next , we assume that house prices are a sum of multiples of income and a bubble, we measure bubble using the deviation from equilibrium house price-to-income ratios. We estimate the deviation from the equilibrium house price-to-income ratio at a state level from 1985:1 to 2006:2 where we use the US long run average price-to-income ratios and the state long-run price-to-income ratio as the equilibrium house price-to-income ratio.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. Prior </a:t>
            </a:r>
            <a:r>
              <a:rPr lang="en-US" altLang="ko-KR" dirty="0" smtClean="0"/>
              <a:t>researches(Abraham and </a:t>
            </a:r>
            <a:r>
              <a:rPr lang="en-US" altLang="ko-KR" dirty="0" err="1" smtClean="0"/>
              <a:t>Hendershott</a:t>
            </a:r>
            <a:r>
              <a:rPr lang="en-US" altLang="ko-KR" dirty="0" smtClean="0"/>
              <a:t> 1996, Case and </a:t>
            </a:r>
            <a:r>
              <a:rPr lang="en-US" altLang="ko-KR" dirty="0" err="1" smtClean="0"/>
              <a:t>Shiller</a:t>
            </a:r>
            <a:r>
              <a:rPr lang="en-US" altLang="ko-KR" dirty="0" smtClean="0"/>
              <a:t> 2003) </a:t>
            </a:r>
            <a:r>
              <a:rPr lang="en-US" altLang="ko-KR" dirty="0" smtClean="0"/>
              <a:t>are limited to the units of MSA or cities in USA. The  subjects  of this paper are </a:t>
            </a:r>
            <a:r>
              <a:rPr lang="en-US" altLang="ko-KR" b="1" dirty="0" smtClean="0"/>
              <a:t>states.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OFHEO house price index </a:t>
            </a:r>
            <a:endParaRPr lang="ko-K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 Population </a:t>
            </a:r>
            <a:endParaRPr lang="ko-K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Total household  income </a:t>
            </a:r>
            <a:endParaRPr lang="ko-K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Construction cost index </a:t>
            </a:r>
            <a:endParaRPr lang="ko-K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Unemployment rate</a:t>
            </a:r>
            <a:endParaRPr lang="ko-K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Mortgage rates</a:t>
            </a:r>
            <a:endParaRPr lang="ko-K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Volume of subprime mortgage loans</a:t>
            </a:r>
            <a:endParaRPr lang="ko-K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altLang="ko-KR" dirty="0" smtClean="0"/>
              <a:t> Period : 1975~2006 (quarterly)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563563"/>
          </a:xfrm>
        </p:spPr>
        <p:txBody>
          <a:bodyPr/>
          <a:lstStyle/>
          <a:p>
            <a:r>
              <a:rPr lang="en-US" altLang="ko-KR" sz="3200" dirty="0" smtClean="0"/>
              <a:t>OLS model estimation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400" dirty="0" smtClean="0"/>
              <a:t>Of the house price changes of the 50 US states for the </a:t>
            </a:r>
            <a:r>
              <a:rPr lang="en-US" altLang="ko-KR" sz="2400" dirty="0" err="1" smtClean="0"/>
              <a:t>subperiod</a:t>
            </a:r>
            <a:r>
              <a:rPr lang="en-US" altLang="ko-KR" sz="2400" dirty="0" smtClean="0"/>
              <a:t> 2006:2-2008:3 as a function of those for the </a:t>
            </a:r>
            <a:r>
              <a:rPr lang="en-US" altLang="ko-KR" sz="2400" dirty="0" err="1" smtClean="0"/>
              <a:t>subperiod</a:t>
            </a:r>
            <a:r>
              <a:rPr lang="en-US" altLang="ko-KR" sz="2400" dirty="0" smtClean="0"/>
              <a:t> 2004:1-2006:2</a:t>
            </a:r>
          </a:p>
          <a:p>
            <a:pPr>
              <a:buNone/>
            </a:pPr>
            <a:r>
              <a:rPr lang="en-US" altLang="ko-KR" sz="2400" dirty="0" smtClean="0"/>
              <a:t>Variables           percentage changes in the median</a:t>
            </a:r>
          </a:p>
          <a:p>
            <a:pPr>
              <a:buNone/>
            </a:pPr>
            <a:r>
              <a:rPr lang="en-US" altLang="ko-KR" sz="2400" dirty="0" smtClean="0"/>
              <a:t>                          house prices (2006:2-2008:3) </a:t>
            </a:r>
          </a:p>
          <a:p>
            <a:pPr>
              <a:buNone/>
            </a:pPr>
            <a:r>
              <a:rPr lang="en-US" altLang="ko-KR" sz="2400" dirty="0" smtClean="0"/>
              <a:t>constant                                     7.46 (3.17)           </a:t>
            </a:r>
          </a:p>
          <a:p>
            <a:pPr>
              <a:buNone/>
            </a:pPr>
            <a:r>
              <a:rPr lang="en-US" altLang="ko-KR" sz="2400" dirty="0" smtClean="0"/>
              <a:t>Percentage changes</a:t>
            </a:r>
          </a:p>
          <a:p>
            <a:pPr>
              <a:buNone/>
            </a:pPr>
            <a:r>
              <a:rPr lang="en-US" altLang="ko-KR" sz="2400" dirty="0" smtClean="0"/>
              <a:t>In the median house prices          -0.26 (-3.39) </a:t>
            </a:r>
          </a:p>
          <a:p>
            <a:pPr>
              <a:buNone/>
            </a:pPr>
            <a:r>
              <a:rPr lang="en-US" altLang="ko-KR" sz="2400" dirty="0" smtClean="0"/>
              <a:t>(2004:1-2006:2)</a:t>
            </a:r>
          </a:p>
          <a:p>
            <a:pPr>
              <a:buNone/>
            </a:pPr>
            <a:r>
              <a:rPr lang="en-US" altLang="ko-KR" sz="2400" dirty="0" smtClean="0"/>
              <a:t>R – squared                                 0.19</a:t>
            </a:r>
          </a:p>
          <a:p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15" name="직선 연결선 14"/>
          <p:cNvCxnSpPr/>
          <p:nvPr/>
        </p:nvCxnSpPr>
        <p:spPr bwMode="auto">
          <a:xfrm>
            <a:off x="357158" y="2285992"/>
            <a:ext cx="70723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428596" y="3143248"/>
            <a:ext cx="692948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 flipV="1">
            <a:off x="428596" y="5500702"/>
            <a:ext cx="6929486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563563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OLS model of the subsequent price drop (bubble burst) as a function of the deviation of the PIR (bubble) using 50 US States</a:t>
            </a:r>
            <a:r>
              <a:rPr lang="ko-KR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ko-KR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Model 1</a:t>
            </a:r>
            <a:endParaRPr lang="ko-KR" sz="2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deviation from state average PIR   -0.12  (-3.30)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(1985:1 – 2006:2)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Constant    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0.19   (2.91)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R-squared                                    0.18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R-squared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0.16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ko-KR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endParaRPr lang="en-US" altLang="ko-KR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Model 2</a:t>
            </a:r>
            <a:endParaRPr lang="ko-KR" sz="2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deviation from US average PIR      -0.06 (-2.81)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(1985:1-2006:2)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Constant    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0.15 (2.37)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R-squared                                     0.14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R-squared                               0.12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ko-K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428596" y="1285860"/>
            <a:ext cx="5715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>
            <a:off x="428596" y="1714488"/>
            <a:ext cx="5715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357158" y="3571876"/>
            <a:ext cx="57864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357158" y="3929066"/>
            <a:ext cx="5715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357158" y="4357694"/>
            <a:ext cx="57864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428596" y="6286520"/>
            <a:ext cx="578647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01672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OLS model of the subsequent house price changes as a function of the R</a:t>
            </a:r>
            <a:r>
              <a:rPr lang="en-US" sz="2000" b="1" baseline="30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of the house price momentum across the 50 U.S.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states(1985:1-2006:2)</a:t>
            </a:r>
            <a:r>
              <a:rPr lang="ko-KR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ko-KR" sz="2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   </a:t>
            </a:r>
            <a:r>
              <a:rPr lang="en-US" altLang="ko-KR" sz="2000" dirty="0" smtClean="0">
                <a:solidFill>
                  <a:srgbClr val="FF0000"/>
                </a:solidFill>
              </a:rPr>
              <a:t>Model 1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price momentum variables   -17.147 (-2.23)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Constant                                    5.033 (2.110)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0.092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adjusted R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             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0.073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  <a:p>
            <a:pPr>
              <a:buNone/>
            </a:pPr>
            <a:r>
              <a:rPr lang="en-US" altLang="ko-KR" sz="2000" dirty="0" smtClean="0"/>
              <a:t>   </a:t>
            </a:r>
          </a:p>
          <a:p>
            <a:pPr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Model 2</a:t>
            </a:r>
            <a:r>
              <a:rPr lang="ko-K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price fundamental  variables  1.377(0.120)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Constant                                    0.142(0.050)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0.000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adjusted R</a:t>
            </a:r>
            <a:r>
              <a:rPr lang="en-US" sz="20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     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- 0.020 </a:t>
            </a: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ko-K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　</a:t>
            </a:r>
          </a:p>
          <a:p>
            <a:pPr>
              <a:buNone/>
            </a:pPr>
            <a:endParaRPr lang="ko-K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144C0F-73E4-4287-AC78-352B4132AB21}" type="slidenum">
              <a:rPr lang="ko-KR" altLang="en-US" smtClean="0"/>
              <a:pPr>
                <a:defRPr/>
              </a:pPr>
              <a:t>9</a:t>
            </a:fld>
            <a:endParaRPr lang="en-US" altLang="ko-KR"/>
          </a:p>
        </p:txBody>
      </p:sp>
      <p:cxnSp>
        <p:nvCxnSpPr>
          <p:cNvPr id="6" name="직선 연결선 5"/>
          <p:cNvCxnSpPr/>
          <p:nvPr/>
        </p:nvCxnSpPr>
        <p:spPr bwMode="auto">
          <a:xfrm>
            <a:off x="428596" y="1357298"/>
            <a:ext cx="60722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500034" y="1785926"/>
            <a:ext cx="6000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428596" y="3429000"/>
            <a:ext cx="60722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500034" y="4000504"/>
            <a:ext cx="592935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직선 연결선 19"/>
          <p:cNvCxnSpPr/>
          <p:nvPr/>
        </p:nvCxnSpPr>
        <p:spPr bwMode="auto">
          <a:xfrm>
            <a:off x="500034" y="4357694"/>
            <a:ext cx="592935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428596" y="5929330"/>
            <a:ext cx="6000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156TGp_genaral_light_v2">
  <a:themeElements>
    <a:clrScheme name="156TGp_genaral_light_v2 3">
      <a:dk1>
        <a:srgbClr val="000000"/>
      </a:dk1>
      <a:lt1>
        <a:srgbClr val="FFFFFF"/>
      </a:lt1>
      <a:dk2>
        <a:srgbClr val="173D89"/>
      </a:dk2>
      <a:lt2>
        <a:srgbClr val="969696"/>
      </a:lt2>
      <a:accent1>
        <a:srgbClr val="9181E1"/>
      </a:accent1>
      <a:accent2>
        <a:srgbClr val="4CD2AF"/>
      </a:accent2>
      <a:accent3>
        <a:srgbClr val="FFFFFF"/>
      </a:accent3>
      <a:accent4>
        <a:srgbClr val="000000"/>
      </a:accent4>
      <a:accent5>
        <a:srgbClr val="C7C1EE"/>
      </a:accent5>
      <a:accent6>
        <a:srgbClr val="44BE9E"/>
      </a:accent6>
      <a:hlink>
        <a:srgbClr val="5FB6F1"/>
      </a:hlink>
      <a:folHlink>
        <a:srgbClr val="94B1EC"/>
      </a:folHlink>
    </a:clrScheme>
    <a:fontScheme name="156TGp_genaral_light_v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56TGp_genaral_light_v2 1">
        <a:dk1>
          <a:srgbClr val="000000"/>
        </a:dk1>
        <a:lt1>
          <a:srgbClr val="FFFFFF"/>
        </a:lt1>
        <a:dk2>
          <a:srgbClr val="7E6256"/>
        </a:dk2>
        <a:lt2>
          <a:srgbClr val="969696"/>
        </a:lt2>
        <a:accent1>
          <a:srgbClr val="E4CF84"/>
        </a:accent1>
        <a:accent2>
          <a:srgbClr val="92A5E0"/>
        </a:accent2>
        <a:accent3>
          <a:srgbClr val="FFFFFF"/>
        </a:accent3>
        <a:accent4>
          <a:srgbClr val="000000"/>
        </a:accent4>
        <a:accent5>
          <a:srgbClr val="EFE4C2"/>
        </a:accent5>
        <a:accent6>
          <a:srgbClr val="8495CB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6TGp_genaral_light_v2 2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8DB1F3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7FA0D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6TGp_genaral_light_v2 3">
        <a:dk1>
          <a:srgbClr val="000000"/>
        </a:dk1>
        <a:lt1>
          <a:srgbClr val="FFFFFF"/>
        </a:lt1>
        <a:dk2>
          <a:srgbClr val="173D89"/>
        </a:dk2>
        <a:lt2>
          <a:srgbClr val="969696"/>
        </a:lt2>
        <a:accent1>
          <a:srgbClr val="9181E1"/>
        </a:accent1>
        <a:accent2>
          <a:srgbClr val="4CD2AF"/>
        </a:accent2>
        <a:accent3>
          <a:srgbClr val="FFFFFF"/>
        </a:accent3>
        <a:accent4>
          <a:srgbClr val="000000"/>
        </a:accent4>
        <a:accent5>
          <a:srgbClr val="C7C1EE"/>
        </a:accent5>
        <a:accent6>
          <a:srgbClr val="44BE9E"/>
        </a:accent6>
        <a:hlink>
          <a:srgbClr val="5FB6F1"/>
        </a:hlink>
        <a:folHlink>
          <a:srgbClr val="94B1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156TGp_genaral_light_v2</Template>
  <TotalTime>2569</TotalTime>
  <Words>481</Words>
  <Application>Microsoft Office PowerPoint</Application>
  <PresentationFormat>화면 슬라이드 쇼(4:3)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156TGp_genaral_light_v2</vt:lpstr>
      <vt:lpstr>A Study of the House Price Dynamics with Bubble: Evidence of U.S. Housing Markets</vt:lpstr>
      <vt:lpstr>Research Motives </vt:lpstr>
      <vt:lpstr>슬라이드 3</vt:lpstr>
      <vt:lpstr>슬라이드 4</vt:lpstr>
      <vt:lpstr>슬라이드 5</vt:lpstr>
      <vt:lpstr>Data </vt:lpstr>
      <vt:lpstr>OLS model estimation</vt:lpstr>
      <vt:lpstr>The OLS model of the subsequent price drop (bubble burst) as a function of the deviation of the PIR (bubble) using 50 US States </vt:lpstr>
      <vt:lpstr>The OLS model of the subsequent house price changes as a function of the R2 of the house price momentum across the 50 U.S. states(1985:1-2006:2) </vt:lpstr>
      <vt:lpstr>Findings</vt:lpstr>
    </vt:vector>
  </TitlesOfParts>
  <Company>경영학과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UCP 600 관련 Opinion 및 적용상 유의점</dc:title>
  <dc:creator>박세운</dc:creator>
  <cp:lastModifiedBy>user</cp:lastModifiedBy>
  <cp:revision>140</cp:revision>
  <dcterms:created xsi:type="dcterms:W3CDTF">2008-02-23T08:50:08Z</dcterms:created>
  <dcterms:modified xsi:type="dcterms:W3CDTF">2010-06-26T06:05:42Z</dcterms:modified>
</cp:coreProperties>
</file>